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xls" ContentType="application/vnd.ms-excel"/>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6.xml" ContentType="application/vnd.openxmlformats-officedocument.presentationml.notesSlide+xml"/>
  <Override PartName="/ppt/tags/tag25.xml" ContentType="application/vnd.openxmlformats-officedocument.presentationml.tags+xml"/>
  <Override PartName="/ppt/notesSlides/notesSlide27.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4.xml" ContentType="application/vnd.openxmlformats-officedocument.presentationml.tags+xml"/>
  <Override PartName="/ppt/notesSlides/notesSlide3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33.xml" ContentType="application/vnd.openxmlformats-officedocument.presentationml.notesSlide+xml"/>
  <Override PartName="/ppt/tags/tag38.xml" ContentType="application/vnd.openxmlformats-officedocument.presentationml.tags+xml"/>
  <Override PartName="/ppt/notesSlides/notesSlide34.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35.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3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37.xml" ContentType="application/vnd.openxmlformats-officedocument.presentationml.notesSlide+xml"/>
  <Override PartName="/ppt/tags/tag5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3.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43.xml" ContentType="application/vnd.openxmlformats-officedocument.presentationml.notesSlide+xml"/>
  <Override PartName="/ppt/tags/tag56.xml" ContentType="application/vnd.openxmlformats-officedocument.presentationml.tags+xml"/>
  <Override PartName="/ppt/notesSlides/notesSlide44.xml" ContentType="application/vnd.openxmlformats-officedocument.presentationml.notesSlide+xml"/>
  <Override PartName="/ppt/tags/tag57.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65.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66.xml" ContentType="application/vnd.openxmlformats-officedocument.presentationml.notesSlide+xml"/>
  <Override PartName="/ppt/tags/tag78.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6"/>
  </p:notesMasterIdLst>
  <p:handoutMasterIdLst>
    <p:handoutMasterId r:id="rId107"/>
  </p:handoutMasterIdLst>
  <p:sldIdLst>
    <p:sldId id="259" r:id="rId2"/>
    <p:sldId id="309" r:id="rId3"/>
    <p:sldId id="470" r:id="rId4"/>
    <p:sldId id="421" r:id="rId5"/>
    <p:sldId id="506" r:id="rId6"/>
    <p:sldId id="516" r:id="rId7"/>
    <p:sldId id="509" r:id="rId8"/>
    <p:sldId id="513" r:id="rId9"/>
    <p:sldId id="514" r:id="rId10"/>
    <p:sldId id="515" r:id="rId11"/>
    <p:sldId id="508" r:id="rId12"/>
    <p:sldId id="507" r:id="rId13"/>
    <p:sldId id="471" r:id="rId14"/>
    <p:sldId id="510" r:id="rId15"/>
    <p:sldId id="511" r:id="rId16"/>
    <p:sldId id="512" r:id="rId17"/>
    <p:sldId id="504" r:id="rId18"/>
    <p:sldId id="369" r:id="rId19"/>
    <p:sldId id="426" r:id="rId20"/>
    <p:sldId id="425" r:id="rId21"/>
    <p:sldId id="376" r:id="rId22"/>
    <p:sldId id="468" r:id="rId23"/>
    <p:sldId id="473" r:id="rId24"/>
    <p:sldId id="505" r:id="rId25"/>
    <p:sldId id="472" r:id="rId26"/>
    <p:sldId id="422" r:id="rId27"/>
    <p:sldId id="448" r:id="rId28"/>
    <p:sldId id="449" r:id="rId29"/>
    <p:sldId id="450" r:id="rId30"/>
    <p:sldId id="451" r:id="rId31"/>
    <p:sldId id="452" r:id="rId32"/>
    <p:sldId id="453" r:id="rId33"/>
    <p:sldId id="486" r:id="rId34"/>
    <p:sldId id="458" r:id="rId35"/>
    <p:sldId id="455" r:id="rId36"/>
    <p:sldId id="503" r:id="rId37"/>
    <p:sldId id="474" r:id="rId38"/>
    <p:sldId id="378" r:id="rId39"/>
    <p:sldId id="379" r:id="rId40"/>
    <p:sldId id="380" r:id="rId41"/>
    <p:sldId id="381" r:id="rId42"/>
    <p:sldId id="382" r:id="rId43"/>
    <p:sldId id="383" r:id="rId44"/>
    <p:sldId id="384" r:id="rId45"/>
    <p:sldId id="385" r:id="rId46"/>
    <p:sldId id="386" r:id="rId47"/>
    <p:sldId id="387" r:id="rId48"/>
    <p:sldId id="388" r:id="rId49"/>
    <p:sldId id="389" r:id="rId50"/>
    <p:sldId id="501" r:id="rId51"/>
    <p:sldId id="502" r:id="rId52"/>
    <p:sldId id="390" r:id="rId53"/>
    <p:sldId id="391" r:id="rId54"/>
    <p:sldId id="392" r:id="rId55"/>
    <p:sldId id="393" r:id="rId56"/>
    <p:sldId id="394" r:id="rId57"/>
    <p:sldId id="396" r:id="rId58"/>
    <p:sldId id="401" r:id="rId59"/>
    <p:sldId id="395" r:id="rId60"/>
    <p:sldId id="400" r:id="rId61"/>
    <p:sldId id="397" r:id="rId62"/>
    <p:sldId id="402" r:id="rId63"/>
    <p:sldId id="476" r:id="rId64"/>
    <p:sldId id="419" r:id="rId65"/>
    <p:sldId id="406" r:id="rId66"/>
    <p:sldId id="409" r:id="rId67"/>
    <p:sldId id="411" r:id="rId68"/>
    <p:sldId id="412" r:id="rId69"/>
    <p:sldId id="477" r:id="rId70"/>
    <p:sldId id="413" r:id="rId71"/>
    <p:sldId id="415" r:id="rId72"/>
    <p:sldId id="416" r:id="rId73"/>
    <p:sldId id="417" r:id="rId74"/>
    <p:sldId id="418" r:id="rId75"/>
    <p:sldId id="487" r:id="rId76"/>
    <p:sldId id="479" r:id="rId77"/>
    <p:sldId id="436" r:id="rId78"/>
    <p:sldId id="478" r:id="rId79"/>
    <p:sldId id="489" r:id="rId80"/>
    <p:sldId id="483" r:id="rId81"/>
    <p:sldId id="490" r:id="rId82"/>
    <p:sldId id="491" r:id="rId83"/>
    <p:sldId id="492" r:id="rId84"/>
    <p:sldId id="480" r:id="rId85"/>
    <p:sldId id="488" r:id="rId86"/>
    <p:sldId id="485" r:id="rId87"/>
    <p:sldId id="432" r:id="rId88"/>
    <p:sldId id="363" r:id="rId89"/>
    <p:sldId id="428" r:id="rId90"/>
    <p:sldId id="429" r:id="rId91"/>
    <p:sldId id="497" r:id="rId92"/>
    <p:sldId id="498" r:id="rId93"/>
    <p:sldId id="499" r:id="rId94"/>
    <p:sldId id="500" r:id="rId95"/>
    <p:sldId id="496" r:id="rId96"/>
    <p:sldId id="493" r:id="rId97"/>
    <p:sldId id="494" r:id="rId98"/>
    <p:sldId id="495" r:id="rId99"/>
    <p:sldId id="431" r:id="rId100"/>
    <p:sldId id="433" r:id="rId101"/>
    <p:sldId id="434" r:id="rId102"/>
    <p:sldId id="427" r:id="rId103"/>
    <p:sldId id="430" r:id="rId104"/>
    <p:sldId id="435" r:id="rId105"/>
  </p:sldIdLst>
  <p:sldSz cx="9144000" cy="6858000" type="screen4x3"/>
  <p:notesSz cx="7010400" cy="9296400"/>
  <p:embeddedFontLst>
    <p:embeddedFont>
      <p:font typeface="Verdana" panose="020B0604030504040204" pitchFamily="34" charset="0"/>
      <p:regular r:id="rId108"/>
      <p:bold r:id="rId109"/>
      <p:italic r:id="rId110"/>
      <p:boldItalic r:id="rId111"/>
    </p:embeddedFont>
    <p:embeddedFont>
      <p:font typeface="Cambria Math" panose="02040503050406030204" pitchFamily="18" charset="0"/>
      <p:regular r:id="rId112"/>
    </p:embeddedFont>
    <p:embeddedFont>
      <p:font typeface="msbm10" panose="020B0604020202020204"/>
      <p:regular r:id="rId113"/>
    </p:embeddedFont>
    <p:embeddedFont>
      <p:font typeface="Wingdings 2" panose="05020102010507070707" pitchFamily="18" charset="2"/>
      <p:regular r:id="rId114"/>
    </p:embeddedFont>
  </p:embeddedFontLst>
  <p:custDataLst>
    <p:tags r:id="rId115"/>
  </p:custDataLst>
  <p:defaultTextStyle>
    <a:defPPr>
      <a:defRPr lang="en-US"/>
    </a:defPPr>
    <a:lvl1pPr algn="l" rtl="0" fontAlgn="base">
      <a:spcBef>
        <a:spcPct val="0"/>
      </a:spcBef>
      <a:spcAft>
        <a:spcPct val="0"/>
      </a:spcAft>
      <a:defRPr sz="1600" kern="1200">
        <a:solidFill>
          <a:schemeClr val="tx1"/>
        </a:solidFill>
        <a:latin typeface="Verdana" pitchFamily="34" charset="0"/>
        <a:ea typeface="+mn-ea"/>
        <a:cs typeface="+mn-cs"/>
      </a:defRPr>
    </a:lvl1pPr>
    <a:lvl2pPr marL="457200" algn="l" rtl="0" fontAlgn="base">
      <a:spcBef>
        <a:spcPct val="0"/>
      </a:spcBef>
      <a:spcAft>
        <a:spcPct val="0"/>
      </a:spcAft>
      <a:defRPr sz="1600" kern="1200">
        <a:solidFill>
          <a:schemeClr val="tx1"/>
        </a:solidFill>
        <a:latin typeface="Verdana" pitchFamily="34" charset="0"/>
        <a:ea typeface="+mn-ea"/>
        <a:cs typeface="+mn-cs"/>
      </a:defRPr>
    </a:lvl2pPr>
    <a:lvl3pPr marL="914400" algn="l" rtl="0" fontAlgn="base">
      <a:spcBef>
        <a:spcPct val="0"/>
      </a:spcBef>
      <a:spcAft>
        <a:spcPct val="0"/>
      </a:spcAft>
      <a:defRPr sz="1600" kern="1200">
        <a:solidFill>
          <a:schemeClr val="tx1"/>
        </a:solidFill>
        <a:latin typeface="Verdana" pitchFamily="34" charset="0"/>
        <a:ea typeface="+mn-ea"/>
        <a:cs typeface="+mn-cs"/>
      </a:defRPr>
    </a:lvl3pPr>
    <a:lvl4pPr marL="1371600" algn="l" rtl="0" fontAlgn="base">
      <a:spcBef>
        <a:spcPct val="0"/>
      </a:spcBef>
      <a:spcAft>
        <a:spcPct val="0"/>
      </a:spcAft>
      <a:defRPr sz="1600" kern="1200">
        <a:solidFill>
          <a:schemeClr val="tx1"/>
        </a:solidFill>
        <a:latin typeface="Verdana" pitchFamily="34" charset="0"/>
        <a:ea typeface="+mn-ea"/>
        <a:cs typeface="+mn-cs"/>
      </a:defRPr>
    </a:lvl4pPr>
    <a:lvl5pPr marL="1828800" algn="l" rtl="0" fontAlgn="base">
      <a:spcBef>
        <a:spcPct val="0"/>
      </a:spcBef>
      <a:spcAft>
        <a:spcPct val="0"/>
      </a:spcAft>
      <a:defRPr sz="1600" kern="1200">
        <a:solidFill>
          <a:schemeClr val="tx1"/>
        </a:solidFill>
        <a:latin typeface="Verdana" pitchFamily="34" charset="0"/>
        <a:ea typeface="+mn-ea"/>
        <a:cs typeface="+mn-cs"/>
      </a:defRPr>
    </a:lvl5pPr>
    <a:lvl6pPr marL="2286000" algn="l" defTabSz="914400" rtl="0" eaLnBrk="1" latinLnBrk="0" hangingPunct="1">
      <a:defRPr sz="1600" kern="1200">
        <a:solidFill>
          <a:schemeClr val="tx1"/>
        </a:solidFill>
        <a:latin typeface="Verdana" pitchFamily="34" charset="0"/>
        <a:ea typeface="+mn-ea"/>
        <a:cs typeface="+mn-cs"/>
      </a:defRPr>
    </a:lvl6pPr>
    <a:lvl7pPr marL="2743200" algn="l" defTabSz="914400" rtl="0" eaLnBrk="1" latinLnBrk="0" hangingPunct="1">
      <a:defRPr sz="1600" kern="1200">
        <a:solidFill>
          <a:schemeClr val="tx1"/>
        </a:solidFill>
        <a:latin typeface="Verdana" pitchFamily="34" charset="0"/>
        <a:ea typeface="+mn-ea"/>
        <a:cs typeface="+mn-cs"/>
      </a:defRPr>
    </a:lvl7pPr>
    <a:lvl8pPr marL="3200400" algn="l" defTabSz="914400" rtl="0" eaLnBrk="1" latinLnBrk="0" hangingPunct="1">
      <a:defRPr sz="1600" kern="1200">
        <a:solidFill>
          <a:schemeClr val="tx1"/>
        </a:solidFill>
        <a:latin typeface="Verdana" pitchFamily="34" charset="0"/>
        <a:ea typeface="+mn-ea"/>
        <a:cs typeface="+mn-cs"/>
      </a:defRPr>
    </a:lvl8pPr>
    <a:lvl9pPr marL="3657600" algn="l" defTabSz="914400" rtl="0" eaLnBrk="1" latinLnBrk="0" hangingPunct="1">
      <a:defRPr sz="16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66CC"/>
    <a:srgbClr val="FF66FF"/>
    <a:srgbClr val="CCECFF"/>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2" autoAdjust="0"/>
    <p:restoredTop sz="88731" autoAdjust="0"/>
  </p:normalViewPr>
  <p:slideViewPr>
    <p:cSldViewPr>
      <p:cViewPr varScale="1">
        <p:scale>
          <a:sx n="83" d="100"/>
          <a:sy n="83" d="100"/>
        </p:scale>
        <p:origin x="1550"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680"/>
    </p:cViewPr>
  </p:sorterViewPr>
  <p:notesViewPr>
    <p:cSldViewPr>
      <p:cViewPr varScale="1">
        <p:scale>
          <a:sx n="85" d="100"/>
          <a:sy n="85" d="100"/>
        </p:scale>
        <p:origin x="-1908" y="774"/>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5.fntdata"/><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font" Target="fonts/font3.fntdata"/><Relationship Id="rId115"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font" Target="fonts/font6.fntdata"/><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font" Target="fonts/font1.fntdata"/><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14" Type="http://schemas.openxmlformats.org/officeDocument/2006/relationships/font" Target="fonts/font7.fntdata"/><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5" Type="http://schemas.openxmlformats.org/officeDocument/2006/relationships/image" Target="../media/image27.wmf"/><Relationship Id="rId4" Type="http://schemas.openxmlformats.org/officeDocument/2006/relationships/image" Target="../media/image2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3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4" Type="http://schemas.openxmlformats.org/officeDocument/2006/relationships/image" Target="../media/image6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26.wmf"/><Relationship Id="rId4" Type="http://schemas.openxmlformats.org/officeDocument/2006/relationships/image" Target="../media/image6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26.wmf"/><Relationship Id="rId6" Type="http://schemas.openxmlformats.org/officeDocument/2006/relationships/image" Target="../media/image71.wmf"/><Relationship Id="rId5" Type="http://schemas.openxmlformats.org/officeDocument/2006/relationships/image" Target="../media/image70.wmf"/><Relationship Id="rId4" Type="http://schemas.openxmlformats.org/officeDocument/2006/relationships/image" Target="../media/image27.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76.wmf"/><Relationship Id="rId1" Type="http://schemas.openxmlformats.org/officeDocument/2006/relationships/image" Target="../media/image75.wmf"/><Relationship Id="rId5" Type="http://schemas.openxmlformats.org/officeDocument/2006/relationships/image" Target="../media/image78.wmf"/><Relationship Id="rId4" Type="http://schemas.openxmlformats.org/officeDocument/2006/relationships/image" Target="../media/image77.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image" Target="../media/image81.wmf"/><Relationship Id="rId7" Type="http://schemas.openxmlformats.org/officeDocument/2006/relationships/image" Target="../media/image85.wmf"/><Relationship Id="rId2" Type="http://schemas.openxmlformats.org/officeDocument/2006/relationships/image" Target="../media/image80.wmf"/><Relationship Id="rId1" Type="http://schemas.openxmlformats.org/officeDocument/2006/relationships/image" Target="../media/image79.wmf"/><Relationship Id="rId6" Type="http://schemas.openxmlformats.org/officeDocument/2006/relationships/image" Target="../media/image84.wmf"/><Relationship Id="rId5" Type="http://schemas.openxmlformats.org/officeDocument/2006/relationships/image" Target="../media/image83.wmf"/><Relationship Id="rId4" Type="http://schemas.openxmlformats.org/officeDocument/2006/relationships/image" Target="../media/image82.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 Id="rId5" Type="http://schemas.openxmlformats.org/officeDocument/2006/relationships/image" Target="../media/image129.wmf"/><Relationship Id="rId4" Type="http://schemas.openxmlformats.org/officeDocument/2006/relationships/image" Target="../media/image12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image" Target="../media/image133.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84.wmf"/><Relationship Id="rId7" Type="http://schemas.openxmlformats.org/officeDocument/2006/relationships/image" Target="../media/image81.wmf"/><Relationship Id="rId2" Type="http://schemas.openxmlformats.org/officeDocument/2006/relationships/image" Target="../media/image83.wmf"/><Relationship Id="rId1" Type="http://schemas.openxmlformats.org/officeDocument/2006/relationships/image" Target="../media/image79.wmf"/><Relationship Id="rId6" Type="http://schemas.openxmlformats.org/officeDocument/2006/relationships/image" Target="../media/image80.wmf"/><Relationship Id="rId5" Type="http://schemas.openxmlformats.org/officeDocument/2006/relationships/image" Target="../media/image86.wmf"/><Relationship Id="rId4" Type="http://schemas.openxmlformats.org/officeDocument/2006/relationships/image" Target="../media/image8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72.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emf"/><Relationship Id="rId4" Type="http://schemas.openxmlformats.org/officeDocument/2006/relationships/image" Target="../media/image182.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205.wmf"/><Relationship Id="rId1" Type="http://schemas.openxmlformats.org/officeDocument/2006/relationships/image" Target="../media/image204.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207.wmf"/><Relationship Id="rId1" Type="http://schemas.openxmlformats.org/officeDocument/2006/relationships/image" Target="../media/image206.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0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4"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43.wmf"/><Relationship Id="rId7" Type="http://schemas.openxmlformats.org/officeDocument/2006/relationships/image" Target="../media/image47.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 Id="rId9" Type="http://schemas.openxmlformats.org/officeDocument/2006/relationships/image" Target="../media/image4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4"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baseline="-25000">
                <a:latin typeface="msbm10" pitchFamily="34" charset="0"/>
              </a:defRPr>
            </a:lvl1pPr>
          </a:lstStyle>
          <a:p>
            <a:pPr>
              <a:defRPr/>
            </a:pPr>
            <a:endParaRPr lang="en-US"/>
          </a:p>
        </p:txBody>
      </p:sp>
      <p:sp>
        <p:nvSpPr>
          <p:cNvPr id="35843"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baseline="-25000">
                <a:latin typeface="msbm10" pitchFamily="34" charset="0"/>
              </a:defRPr>
            </a:lvl1pPr>
          </a:lstStyle>
          <a:p>
            <a:pPr>
              <a:defRPr/>
            </a:pPr>
            <a:endParaRPr lang="en-US"/>
          </a:p>
        </p:txBody>
      </p:sp>
      <p:sp>
        <p:nvSpPr>
          <p:cNvPr id="35844" name="Rectangle 4"/>
          <p:cNvSpPr>
            <a:spLocks noGrp="1" noChangeArrowheads="1"/>
          </p:cNvSpPr>
          <p:nvPr>
            <p:ph type="ftr" sz="quarter" idx="2"/>
          </p:nvPr>
        </p:nvSpPr>
        <p:spPr bwMode="auto">
          <a:xfrm>
            <a:off x="0"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baseline="-25000">
                <a:latin typeface="msbm10" pitchFamily="34" charset="0"/>
              </a:defRPr>
            </a:lvl1pPr>
          </a:lstStyle>
          <a:p>
            <a:pPr>
              <a:defRPr/>
            </a:pPr>
            <a:endParaRPr lang="en-US"/>
          </a:p>
        </p:txBody>
      </p:sp>
      <p:sp>
        <p:nvSpPr>
          <p:cNvPr id="35845"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baseline="-25000">
                <a:latin typeface="msbm10" pitchFamily="34" charset="0"/>
              </a:defRPr>
            </a:lvl1pPr>
          </a:lstStyle>
          <a:p>
            <a:pPr>
              <a:defRPr/>
            </a:pPr>
            <a:fld id="{8EF23D73-1A89-43DD-914E-04D2618539CE}" type="slidenum">
              <a:rPr lang="en-US"/>
              <a:pPr>
                <a:defRPr/>
              </a:pPr>
              <a:t>‹#›</a:t>
            </a:fld>
            <a:endParaRPr lang="en-US"/>
          </a:p>
        </p:txBody>
      </p:sp>
    </p:spTree>
    <p:extLst>
      <p:ext uri="{BB962C8B-B14F-4D97-AF65-F5344CB8AC3E}">
        <p14:creationId xmlns:p14="http://schemas.microsoft.com/office/powerpoint/2010/main" val="30997372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baseline="-25000">
                <a:latin typeface="msbm10" pitchFamily="34" charset="0"/>
              </a:defRPr>
            </a:lvl1pPr>
          </a:lstStyle>
          <a:p>
            <a:pPr>
              <a:defRPr/>
            </a:pPr>
            <a:endParaRPr lang="en-US"/>
          </a:p>
        </p:txBody>
      </p:sp>
      <p:sp>
        <p:nvSpPr>
          <p:cNvPr id="33795" name="Rectangle 3"/>
          <p:cNvSpPr>
            <a:spLocks noGrp="1" noChangeArrowheads="1"/>
          </p:cNvSpPr>
          <p:nvPr>
            <p:ph type="dt" idx="1"/>
          </p:nvPr>
        </p:nvSpPr>
        <p:spPr bwMode="auto">
          <a:xfrm>
            <a:off x="3971925"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baseline="-25000">
                <a:latin typeface="msbm10" pitchFamily="34" charset="0"/>
              </a:defRPr>
            </a:lvl1pPr>
          </a:lstStyle>
          <a:p>
            <a:pPr>
              <a:defRPr/>
            </a:pPr>
            <a:endParaRPr lang="en-US"/>
          </a:p>
        </p:txBody>
      </p:sp>
      <p:sp>
        <p:nvSpPr>
          <p:cNvPr id="6451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7" name="Rectangle 5"/>
          <p:cNvSpPr>
            <a:spLocks noGrp="1" noChangeArrowheads="1"/>
          </p:cNvSpPr>
          <p:nvPr>
            <p:ph type="body" sz="quarter" idx="3"/>
          </p:nvPr>
        </p:nvSpPr>
        <p:spPr bwMode="auto">
          <a:xfrm>
            <a:off x="935038" y="4416425"/>
            <a:ext cx="5140325"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3798" name="Rectangle 6"/>
          <p:cNvSpPr>
            <a:spLocks noGrp="1" noChangeArrowheads="1"/>
          </p:cNvSpPr>
          <p:nvPr>
            <p:ph type="ftr" sz="quarter" idx="4"/>
          </p:nvPr>
        </p:nvSpPr>
        <p:spPr bwMode="auto">
          <a:xfrm>
            <a:off x="0"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baseline="-25000">
                <a:latin typeface="msbm10" pitchFamily="34" charset="0"/>
              </a:defRPr>
            </a:lvl1pPr>
          </a:lstStyle>
          <a:p>
            <a:pPr>
              <a:defRPr/>
            </a:pPr>
            <a:endParaRPr lang="en-US"/>
          </a:p>
        </p:txBody>
      </p:sp>
      <p:sp>
        <p:nvSpPr>
          <p:cNvPr id="33799" name="Rectangle 7"/>
          <p:cNvSpPr>
            <a:spLocks noGrp="1" noChangeArrowheads="1"/>
          </p:cNvSpPr>
          <p:nvPr>
            <p:ph type="sldNum" sz="quarter" idx="5"/>
          </p:nvPr>
        </p:nvSpPr>
        <p:spPr bwMode="auto">
          <a:xfrm>
            <a:off x="3971925"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baseline="-25000">
                <a:latin typeface="msbm10" pitchFamily="34" charset="0"/>
              </a:defRPr>
            </a:lvl1pPr>
          </a:lstStyle>
          <a:p>
            <a:pPr>
              <a:defRPr/>
            </a:pPr>
            <a:fld id="{7EA4E612-EB86-4282-8B7D-3157CB1A516A}" type="slidenum">
              <a:rPr lang="en-US"/>
              <a:pPr>
                <a:defRPr/>
              </a:pPr>
              <a:t>‹#›</a:t>
            </a:fld>
            <a:endParaRPr lang="en-US"/>
          </a:p>
        </p:txBody>
      </p:sp>
    </p:spTree>
    <p:extLst>
      <p:ext uri="{BB962C8B-B14F-4D97-AF65-F5344CB8AC3E}">
        <p14:creationId xmlns:p14="http://schemas.microsoft.com/office/powerpoint/2010/main" val="42311069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vmlDrawing" Target="../drawings/vmlDrawing4.vml"/><Relationship Id="rId5" Type="http://schemas.openxmlformats.org/officeDocument/2006/relationships/image" Target="../media/image36.wmf"/><Relationship Id="rId4" Type="http://schemas.openxmlformats.org/officeDocument/2006/relationships/oleObject" Target="../embeddings/oleObject12.bin"/></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9686FD56-F015-4BCB-A228-3C197B2F49EF}" type="slidenum">
              <a:rPr lang="en-US" sz="1200" smtClean="0">
                <a:latin typeface="msbm10"/>
              </a:rPr>
              <a:pPr eaLnBrk="1" hangingPunct="1"/>
              <a:t>1</a:t>
            </a:fld>
            <a:endParaRPr lang="en-US" sz="1200" smtClean="0">
              <a:latin typeface="msbm1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smtClean="0"/>
          </a:p>
        </p:txBody>
      </p:sp>
    </p:spTree>
    <p:extLst>
      <p:ext uri="{BB962C8B-B14F-4D97-AF65-F5344CB8AC3E}">
        <p14:creationId xmlns:p14="http://schemas.microsoft.com/office/powerpoint/2010/main" val="2650901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0E8BBC1D-B5B6-4A13-B6F2-34B46179905B}" type="slidenum">
              <a:rPr lang="en-US" sz="1200" smtClean="0">
                <a:latin typeface="msbm10"/>
              </a:rPr>
              <a:pPr eaLnBrk="1" hangingPunct="1"/>
              <a:t>26</a:t>
            </a:fld>
            <a:endParaRPr lang="en-US" sz="1200" smtClean="0">
              <a:latin typeface="msbm10"/>
            </a:endParaRPr>
          </a:p>
        </p:txBody>
      </p:sp>
      <p:sp>
        <p:nvSpPr>
          <p:cNvPr id="80899" name="Rectangle 1026"/>
          <p:cNvSpPr>
            <a:spLocks noGrp="1" noRot="1" noChangeAspect="1" noChangeArrowheads="1" noTextEdit="1"/>
          </p:cNvSpPr>
          <p:nvPr>
            <p:ph type="sldImg"/>
          </p:nvPr>
        </p:nvSpPr>
        <p:spPr>
          <a:ln/>
        </p:spPr>
      </p:sp>
      <p:sp>
        <p:nvSpPr>
          <p:cNvPr id="8090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The goal is Transfer Functions</a:t>
            </a:r>
          </a:p>
        </p:txBody>
      </p:sp>
    </p:spTree>
    <p:extLst>
      <p:ext uri="{BB962C8B-B14F-4D97-AF65-F5344CB8AC3E}">
        <p14:creationId xmlns:p14="http://schemas.microsoft.com/office/powerpoint/2010/main" val="163444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State Space is extremely</a:t>
            </a:r>
            <a:r>
              <a:rPr lang="en-US" baseline="0" dirty="0" smtClean="0"/>
              <a:t> useful as a bridge between different kinds of analysis tools.</a:t>
            </a:r>
            <a:endParaRPr lang="en-US" dirty="0"/>
          </a:p>
        </p:txBody>
      </p:sp>
      <p:sp>
        <p:nvSpPr>
          <p:cNvPr id="4" name="Slide Number Placeholder 3"/>
          <p:cNvSpPr>
            <a:spLocks noGrp="1"/>
          </p:cNvSpPr>
          <p:nvPr>
            <p:ph type="sldNum" sz="quarter" idx="10"/>
          </p:nvPr>
        </p:nvSpPr>
        <p:spPr/>
        <p:txBody>
          <a:bodyPr/>
          <a:lstStyle/>
          <a:p>
            <a:pPr>
              <a:defRPr/>
            </a:pPr>
            <a:fld id="{7EA4E612-EB86-4282-8B7D-3157CB1A516A}" type="slidenum">
              <a:rPr lang="en-US" smtClean="0"/>
              <a:pPr>
                <a:defRPr/>
              </a:pPr>
              <a:t>27</a:t>
            </a:fld>
            <a:endParaRPr lang="en-US"/>
          </a:p>
        </p:txBody>
      </p:sp>
    </p:spTree>
    <p:extLst>
      <p:ext uri="{BB962C8B-B14F-4D97-AF65-F5344CB8AC3E}">
        <p14:creationId xmlns:p14="http://schemas.microsoft.com/office/powerpoint/2010/main" val="3261614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BD23AD85-F662-454A-ABCB-DB43F289DB2E}" type="slidenum">
              <a:rPr lang="en-US" sz="1200" smtClean="0">
                <a:latin typeface="msbm10"/>
              </a:rPr>
              <a:pPr eaLnBrk="1" hangingPunct="1"/>
              <a:t>34</a:t>
            </a:fld>
            <a:endParaRPr lang="en-US" sz="1200" smtClean="0">
              <a:latin typeface="msbm10"/>
            </a:endParaRPr>
          </a:p>
        </p:txBody>
      </p:sp>
      <p:sp>
        <p:nvSpPr>
          <p:cNvPr id="79875" name="Rectangle 1026"/>
          <p:cNvSpPr>
            <a:spLocks noGrp="1" noRot="1" noChangeAspect="1" noChangeArrowheads="1" noTextEdit="1"/>
          </p:cNvSpPr>
          <p:nvPr>
            <p:ph type="sldImg"/>
          </p:nvPr>
        </p:nvSpPr>
        <p:spPr>
          <a:ln/>
        </p:spPr>
      </p:sp>
      <p:sp>
        <p:nvSpPr>
          <p:cNvPr id="7987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570912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0E8BBC1D-B5B6-4A13-B6F2-34B46179905B}" type="slidenum">
              <a:rPr lang="en-US" sz="1200" smtClean="0">
                <a:latin typeface="msbm10"/>
              </a:rPr>
              <a:pPr eaLnBrk="1" hangingPunct="1"/>
              <a:t>35</a:t>
            </a:fld>
            <a:endParaRPr lang="en-US" sz="1200" smtClean="0">
              <a:latin typeface="msbm10"/>
            </a:endParaRPr>
          </a:p>
        </p:txBody>
      </p:sp>
      <p:sp>
        <p:nvSpPr>
          <p:cNvPr id="80899" name="Rectangle 1026"/>
          <p:cNvSpPr>
            <a:spLocks noGrp="1" noRot="1" noChangeAspect="1" noChangeArrowheads="1" noTextEdit="1"/>
          </p:cNvSpPr>
          <p:nvPr>
            <p:ph type="sldImg"/>
          </p:nvPr>
        </p:nvSpPr>
        <p:spPr>
          <a:ln/>
        </p:spPr>
      </p:sp>
      <p:sp>
        <p:nvSpPr>
          <p:cNvPr id="80900" name="Rectangle 1027"/>
          <p:cNvSpPr>
            <a:spLocks noGrp="1" noChangeArrowheads="1"/>
          </p:cNvSpPr>
          <p:nvPr>
            <p:ph type="body" idx="1"/>
          </p:nvPr>
        </p:nvSpPr>
        <p:spPr>
          <a:xfrm>
            <a:off x="984920" y="4864224"/>
            <a:ext cx="5140325" cy="63275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More on this later.    Draw in Simulink now?</a:t>
            </a:r>
            <a:endParaRPr lang="en-US" dirty="0"/>
          </a:p>
        </p:txBody>
      </p:sp>
    </p:spTree>
    <p:extLst>
      <p:ext uri="{BB962C8B-B14F-4D97-AF65-F5344CB8AC3E}">
        <p14:creationId xmlns:p14="http://schemas.microsoft.com/office/powerpoint/2010/main" val="2122687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170ABA87-6708-458B-815D-A2D565F5F427}" type="slidenum">
              <a:rPr lang="en-US" sz="1200" smtClean="0">
                <a:latin typeface="msbm10"/>
              </a:rPr>
              <a:pPr eaLnBrk="1" hangingPunct="1"/>
              <a:t>38</a:t>
            </a:fld>
            <a:endParaRPr lang="en-US" sz="1200" smtClean="0">
              <a:latin typeface="msbm10"/>
            </a:endParaRPr>
          </a:p>
        </p:txBody>
      </p:sp>
      <p:sp>
        <p:nvSpPr>
          <p:cNvPr id="83971" name="Rectangle 1026"/>
          <p:cNvSpPr>
            <a:spLocks noGrp="1" noRot="1" noChangeAspect="1" noChangeArrowheads="1" noTextEdit="1"/>
          </p:cNvSpPr>
          <p:nvPr>
            <p:ph type="sldImg"/>
          </p:nvPr>
        </p:nvSpPr>
        <p:spPr>
          <a:ln/>
        </p:spPr>
      </p:sp>
      <p:sp>
        <p:nvSpPr>
          <p:cNvPr id="8397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484728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DA01B892-CFD2-4A5A-B757-A88A4D4FD7F6}" type="slidenum">
              <a:rPr lang="en-US" sz="1200" smtClean="0">
                <a:latin typeface="msbm10"/>
              </a:rPr>
              <a:pPr eaLnBrk="1" hangingPunct="1"/>
              <a:t>39</a:t>
            </a:fld>
            <a:endParaRPr lang="en-US" sz="1200" smtClean="0">
              <a:latin typeface="msbm10"/>
            </a:endParaRPr>
          </a:p>
        </p:txBody>
      </p:sp>
      <p:sp>
        <p:nvSpPr>
          <p:cNvPr id="84995" name="Rectangle 1026"/>
          <p:cNvSpPr>
            <a:spLocks noGrp="1" noRot="1" noChangeAspect="1" noChangeArrowheads="1" noTextEdit="1"/>
          </p:cNvSpPr>
          <p:nvPr>
            <p:ph type="sldImg"/>
          </p:nvPr>
        </p:nvSpPr>
        <p:spPr>
          <a:ln/>
        </p:spPr>
      </p:sp>
      <p:sp>
        <p:nvSpPr>
          <p:cNvPr id="8499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532729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2E58C8B2-E160-4B3C-871D-FFC07785D73C}" type="slidenum">
              <a:rPr lang="en-US" sz="1200" smtClean="0">
                <a:latin typeface="msbm10"/>
              </a:rPr>
              <a:pPr eaLnBrk="1" hangingPunct="1"/>
              <a:t>40</a:t>
            </a:fld>
            <a:endParaRPr lang="en-US" sz="1200" smtClean="0">
              <a:latin typeface="msbm10"/>
            </a:endParaRPr>
          </a:p>
        </p:txBody>
      </p:sp>
      <p:sp>
        <p:nvSpPr>
          <p:cNvPr id="86019" name="Rectangle 1026"/>
          <p:cNvSpPr>
            <a:spLocks noGrp="1" noRot="1" noChangeAspect="1" noChangeArrowheads="1" noTextEdit="1"/>
          </p:cNvSpPr>
          <p:nvPr>
            <p:ph type="sldImg"/>
          </p:nvPr>
        </p:nvSpPr>
        <p:spPr>
          <a:ln/>
        </p:spPr>
      </p:sp>
      <p:sp>
        <p:nvSpPr>
          <p:cNvPr id="8602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490791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5866E22D-34D3-43F4-ADCE-6ABF2252EB09}" type="slidenum">
              <a:rPr lang="en-US" sz="1200" smtClean="0">
                <a:latin typeface="msbm10"/>
              </a:rPr>
              <a:pPr eaLnBrk="1" hangingPunct="1"/>
              <a:t>41</a:t>
            </a:fld>
            <a:endParaRPr lang="en-US" sz="1200" smtClean="0">
              <a:latin typeface="msbm10"/>
            </a:endParaRPr>
          </a:p>
        </p:txBody>
      </p:sp>
      <p:sp>
        <p:nvSpPr>
          <p:cNvPr id="87043" name="Rectangle 1026"/>
          <p:cNvSpPr>
            <a:spLocks noGrp="1" noRot="1" noChangeAspect="1" noChangeArrowheads="1" noTextEdit="1"/>
          </p:cNvSpPr>
          <p:nvPr>
            <p:ph type="sldImg"/>
          </p:nvPr>
        </p:nvSpPr>
        <p:spPr>
          <a:ln/>
        </p:spPr>
      </p:sp>
      <p:sp>
        <p:nvSpPr>
          <p:cNvPr id="8704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966851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A47D9A8E-24B9-433E-9C1A-28C7BE00D849}" type="slidenum">
              <a:rPr lang="en-US" sz="1200" smtClean="0">
                <a:latin typeface="msbm10"/>
              </a:rPr>
              <a:pPr eaLnBrk="1" hangingPunct="1"/>
              <a:t>42</a:t>
            </a:fld>
            <a:endParaRPr lang="en-US" sz="1200" smtClean="0">
              <a:latin typeface="msbm10"/>
            </a:endParaRPr>
          </a:p>
        </p:txBody>
      </p:sp>
      <p:sp>
        <p:nvSpPr>
          <p:cNvPr id="88067" name="Rectangle 1026"/>
          <p:cNvSpPr>
            <a:spLocks noGrp="1" noRot="1" noChangeAspect="1" noChangeArrowheads="1" noTextEdit="1"/>
          </p:cNvSpPr>
          <p:nvPr>
            <p:ph type="sldImg"/>
          </p:nvPr>
        </p:nvSpPr>
        <p:spPr>
          <a:ln/>
        </p:spPr>
      </p:sp>
      <p:sp>
        <p:nvSpPr>
          <p:cNvPr id="8806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519616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2E58BBB6-A606-40EF-A7A8-20E9D5955268}" type="slidenum">
              <a:rPr lang="en-US" sz="1200" smtClean="0">
                <a:latin typeface="msbm10"/>
              </a:rPr>
              <a:pPr eaLnBrk="1" hangingPunct="1"/>
              <a:t>43</a:t>
            </a:fld>
            <a:endParaRPr lang="en-US" sz="1200" smtClean="0">
              <a:latin typeface="msbm10"/>
            </a:endParaRPr>
          </a:p>
        </p:txBody>
      </p:sp>
      <p:sp>
        <p:nvSpPr>
          <p:cNvPr id="89091" name="Rectangle 1026"/>
          <p:cNvSpPr>
            <a:spLocks noGrp="1" noRot="1" noChangeAspect="1" noChangeArrowheads="1" noTextEdit="1"/>
          </p:cNvSpPr>
          <p:nvPr>
            <p:ph type="sldImg"/>
          </p:nvPr>
        </p:nvSpPr>
        <p:spPr>
          <a:ln/>
        </p:spPr>
      </p:sp>
      <p:sp>
        <p:nvSpPr>
          <p:cNvPr id="8909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34792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3A6D9E32-BDC2-47CC-8F44-BC8B62293D8A}" type="slidenum">
              <a:rPr lang="en-US" sz="1200" smtClean="0">
                <a:latin typeface="msbm10"/>
              </a:rPr>
              <a:pPr eaLnBrk="1" hangingPunct="1"/>
              <a:t>2</a:t>
            </a:fld>
            <a:endParaRPr lang="en-US" sz="1200" smtClean="0">
              <a:latin typeface="msbm10"/>
            </a:endParaRPr>
          </a:p>
        </p:txBody>
      </p:sp>
      <p:sp>
        <p:nvSpPr>
          <p:cNvPr id="66563" name="Rectangle 1026"/>
          <p:cNvSpPr>
            <a:spLocks noGrp="1" noRot="1" noChangeAspect="1" noChangeArrowheads="1" noTextEdit="1"/>
          </p:cNvSpPr>
          <p:nvPr>
            <p:ph type="sldImg"/>
          </p:nvPr>
        </p:nvSpPr>
        <p:spPr>
          <a:ln/>
        </p:spPr>
      </p:sp>
      <p:sp>
        <p:nvSpPr>
          <p:cNvPr id="6656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744892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F5A3FC38-089C-4991-80AF-60786B6B3B29}" type="slidenum">
              <a:rPr lang="en-US" sz="1200" smtClean="0">
                <a:latin typeface="msbm10"/>
              </a:rPr>
              <a:pPr eaLnBrk="1" hangingPunct="1"/>
              <a:t>44</a:t>
            </a:fld>
            <a:endParaRPr lang="en-US" sz="1200" smtClean="0">
              <a:latin typeface="msbm10"/>
            </a:endParaRPr>
          </a:p>
        </p:txBody>
      </p:sp>
      <p:sp>
        <p:nvSpPr>
          <p:cNvPr id="90115" name="Rectangle 1026"/>
          <p:cNvSpPr>
            <a:spLocks noGrp="1" noRot="1" noChangeAspect="1" noChangeArrowheads="1" noTextEdit="1"/>
          </p:cNvSpPr>
          <p:nvPr>
            <p:ph type="sldImg"/>
          </p:nvPr>
        </p:nvSpPr>
        <p:spPr>
          <a:ln/>
        </p:spPr>
      </p:sp>
      <p:sp>
        <p:nvSpPr>
          <p:cNvPr id="9011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922217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FF77C223-3CC2-4A6E-B459-6819C53C9E64}" type="slidenum">
              <a:rPr lang="en-US" sz="1200" smtClean="0">
                <a:latin typeface="msbm10"/>
              </a:rPr>
              <a:pPr eaLnBrk="1" hangingPunct="1"/>
              <a:t>45</a:t>
            </a:fld>
            <a:endParaRPr lang="en-US" sz="1200" smtClean="0">
              <a:latin typeface="msbm10"/>
            </a:endParaRPr>
          </a:p>
        </p:txBody>
      </p:sp>
      <p:sp>
        <p:nvSpPr>
          <p:cNvPr id="91139" name="Rectangle 1026"/>
          <p:cNvSpPr>
            <a:spLocks noGrp="1" noRot="1" noChangeAspect="1" noChangeArrowheads="1" noTextEdit="1"/>
          </p:cNvSpPr>
          <p:nvPr>
            <p:ph type="sldImg"/>
          </p:nvPr>
        </p:nvSpPr>
        <p:spPr>
          <a:ln/>
        </p:spPr>
      </p:sp>
      <p:sp>
        <p:nvSpPr>
          <p:cNvPr id="9114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915593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05B4F257-6179-408A-B6AC-3BD836A0658E}" type="slidenum">
              <a:rPr lang="en-US" sz="1200" smtClean="0">
                <a:latin typeface="msbm10"/>
              </a:rPr>
              <a:pPr eaLnBrk="1" hangingPunct="1"/>
              <a:t>46</a:t>
            </a:fld>
            <a:endParaRPr lang="en-US" sz="1200" smtClean="0">
              <a:latin typeface="msbm10"/>
            </a:endParaRPr>
          </a:p>
        </p:txBody>
      </p:sp>
      <p:sp>
        <p:nvSpPr>
          <p:cNvPr id="92163" name="Rectangle 1026"/>
          <p:cNvSpPr>
            <a:spLocks noGrp="1" noRot="1" noChangeAspect="1" noChangeArrowheads="1" noTextEdit="1"/>
          </p:cNvSpPr>
          <p:nvPr>
            <p:ph type="sldImg"/>
          </p:nvPr>
        </p:nvSpPr>
        <p:spPr>
          <a:ln/>
        </p:spPr>
      </p:sp>
      <p:sp>
        <p:nvSpPr>
          <p:cNvPr id="9216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554439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84B1A758-CB30-45C5-A822-366A49F1EC10}" type="slidenum">
              <a:rPr lang="en-US" sz="1200" smtClean="0">
                <a:latin typeface="msbm10"/>
              </a:rPr>
              <a:pPr eaLnBrk="1" hangingPunct="1"/>
              <a:t>47</a:t>
            </a:fld>
            <a:endParaRPr lang="en-US" sz="1200" smtClean="0">
              <a:latin typeface="msbm10"/>
            </a:endParaRPr>
          </a:p>
        </p:txBody>
      </p:sp>
      <p:sp>
        <p:nvSpPr>
          <p:cNvPr id="93187" name="Rectangle 1026"/>
          <p:cNvSpPr>
            <a:spLocks noGrp="1" noRot="1" noChangeAspect="1" noChangeArrowheads="1" noTextEdit="1"/>
          </p:cNvSpPr>
          <p:nvPr>
            <p:ph type="sldImg"/>
          </p:nvPr>
        </p:nvSpPr>
        <p:spPr>
          <a:ln/>
        </p:spPr>
      </p:sp>
      <p:sp>
        <p:nvSpPr>
          <p:cNvPr id="9318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468200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6816AD4C-9994-4E6A-BAAA-5FB6A3895E71}" type="slidenum">
              <a:rPr lang="en-US" sz="1200" smtClean="0">
                <a:latin typeface="msbm10"/>
              </a:rPr>
              <a:pPr eaLnBrk="1" hangingPunct="1"/>
              <a:t>48</a:t>
            </a:fld>
            <a:endParaRPr lang="en-US" sz="1200" smtClean="0">
              <a:latin typeface="msbm1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392976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93353FC4-70AE-4BCA-87A0-CDBDE55C4D2E}" type="slidenum">
              <a:rPr lang="en-US" sz="1200" smtClean="0">
                <a:latin typeface="msbm10"/>
              </a:rPr>
              <a:pPr eaLnBrk="1" hangingPunct="1"/>
              <a:t>49</a:t>
            </a:fld>
            <a:endParaRPr lang="en-US" sz="1200" smtClean="0">
              <a:latin typeface="msbm1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27983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7DAA83BF-DF26-4C93-8097-00BF00159F51}" type="slidenum">
              <a:rPr lang="en-US" sz="1200" smtClean="0">
                <a:latin typeface="msbm10"/>
              </a:rPr>
              <a:pPr eaLnBrk="1" hangingPunct="1"/>
              <a:t>52</a:t>
            </a:fld>
            <a:endParaRPr lang="en-US" sz="1200" smtClean="0">
              <a:latin typeface="msbm1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4166267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984BFE16-F812-442C-8F83-E9B11FF5E110}" type="slidenum">
              <a:rPr lang="en-US" sz="1200" smtClean="0">
                <a:latin typeface="msbm10"/>
              </a:rPr>
              <a:pPr eaLnBrk="1" hangingPunct="1"/>
              <a:t>53</a:t>
            </a:fld>
            <a:endParaRPr lang="en-US" sz="1200" smtClean="0">
              <a:latin typeface="msbm1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410484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3DEE8E79-ACA2-4555-A89D-7196A366D6B6}" type="slidenum">
              <a:rPr lang="en-US" sz="1200" smtClean="0">
                <a:latin typeface="msbm10"/>
              </a:rPr>
              <a:pPr eaLnBrk="1" hangingPunct="1"/>
              <a:t>54</a:t>
            </a:fld>
            <a:endParaRPr lang="en-US" sz="1200" smtClean="0">
              <a:latin typeface="msbm1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465511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B96610AF-A96F-4CC7-9855-8BA65091528F}" type="slidenum">
              <a:rPr lang="en-US" sz="1200" smtClean="0">
                <a:latin typeface="msbm10"/>
              </a:rPr>
              <a:pPr eaLnBrk="1" hangingPunct="1"/>
              <a:t>55</a:t>
            </a:fld>
            <a:endParaRPr lang="en-US" sz="1200" smtClean="0">
              <a:latin typeface="msbm1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639638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F4D16D4F-5D54-4A33-888B-3C4A4E5D623F}" type="slidenum">
              <a:rPr lang="en-US" sz="1200" smtClean="0">
                <a:latin typeface="msbm10"/>
              </a:rPr>
              <a:pPr eaLnBrk="1" hangingPunct="1"/>
              <a:t>4</a:t>
            </a:fld>
            <a:endParaRPr lang="en-US" sz="1200" smtClean="0">
              <a:latin typeface="msbm10"/>
            </a:endParaRPr>
          </a:p>
        </p:txBody>
      </p:sp>
      <p:sp>
        <p:nvSpPr>
          <p:cNvPr id="67587" name="Rectangle 1026"/>
          <p:cNvSpPr>
            <a:spLocks noGrp="1" noRot="1" noChangeAspect="1" noChangeArrowheads="1" noTextEdit="1"/>
          </p:cNvSpPr>
          <p:nvPr>
            <p:ph type="sldImg"/>
          </p:nvPr>
        </p:nvSpPr>
        <p:spPr>
          <a:ln/>
        </p:spPr>
      </p:sp>
      <p:sp>
        <p:nvSpPr>
          <p:cNvPr id="6758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2137599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06BB7EA6-6CAB-441A-96AD-A0C89DEEEDDD}" type="slidenum">
              <a:rPr lang="en-US" sz="1200" smtClean="0">
                <a:latin typeface="msbm10"/>
              </a:rPr>
              <a:pPr eaLnBrk="1" hangingPunct="1"/>
              <a:t>56</a:t>
            </a:fld>
            <a:endParaRPr lang="en-US" sz="1200" smtClean="0">
              <a:latin typeface="msbm1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772438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4292CF05-ED20-4A69-B41F-B19D461F1739}" type="slidenum">
              <a:rPr lang="en-US" sz="1200" smtClean="0">
                <a:latin typeface="msbm10"/>
              </a:rPr>
              <a:pPr eaLnBrk="1" hangingPunct="1"/>
              <a:t>57</a:t>
            </a:fld>
            <a:endParaRPr lang="en-US" sz="1200" smtClean="0">
              <a:latin typeface="msbm1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489658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CDFF721E-5927-4C3D-83C6-85BCCABF75B4}" type="slidenum">
              <a:rPr lang="en-US" sz="1200" smtClean="0">
                <a:latin typeface="msbm10"/>
              </a:rPr>
              <a:pPr eaLnBrk="1" hangingPunct="1"/>
              <a:t>58</a:t>
            </a:fld>
            <a:endParaRPr lang="en-US" sz="1200" smtClean="0">
              <a:latin typeface="msbm1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44010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83B698A8-13FA-4E0B-9180-F89DF39A7773}" type="slidenum">
              <a:rPr lang="en-US" sz="1200" smtClean="0">
                <a:latin typeface="msbm10"/>
              </a:rPr>
              <a:pPr eaLnBrk="1" hangingPunct="1"/>
              <a:t>59</a:t>
            </a:fld>
            <a:endParaRPr lang="en-US" sz="1200" smtClean="0">
              <a:latin typeface="msbm1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4040941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C8458CC7-21E0-4752-9663-19141FF4FADB}" type="slidenum">
              <a:rPr lang="en-US" sz="1200" smtClean="0">
                <a:latin typeface="msbm10"/>
              </a:rPr>
              <a:pPr eaLnBrk="1" hangingPunct="1"/>
              <a:t>60</a:t>
            </a:fld>
            <a:endParaRPr lang="en-US" sz="1200" smtClean="0">
              <a:latin typeface="msbm1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69243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792617D5-3366-49EC-8205-217F50C66624}" type="slidenum">
              <a:rPr lang="en-US" sz="1200" smtClean="0">
                <a:latin typeface="msbm10"/>
              </a:rPr>
              <a:pPr eaLnBrk="1" hangingPunct="1"/>
              <a:t>61</a:t>
            </a:fld>
            <a:endParaRPr lang="en-US" sz="1200" smtClean="0">
              <a:latin typeface="msbm1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3034324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04CFC3F9-1CE3-436E-A0E5-8BBD6746FFAC}" type="slidenum">
              <a:rPr lang="en-US" sz="1200" smtClean="0">
                <a:latin typeface="msbm10"/>
              </a:rPr>
              <a:pPr eaLnBrk="1" hangingPunct="1"/>
              <a:t>62</a:t>
            </a:fld>
            <a:endParaRPr lang="en-US" sz="1200" smtClean="0">
              <a:latin typeface="msbm1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977185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D813E1AF-DCBE-4DB6-9D02-1B99DB3FEE48}" type="slidenum">
              <a:rPr lang="en-US" sz="1200" smtClean="0">
                <a:latin typeface="msbm10"/>
              </a:rPr>
              <a:pPr eaLnBrk="1" hangingPunct="1"/>
              <a:t>64</a:t>
            </a:fld>
            <a:endParaRPr lang="en-US" sz="1200" smtClean="0">
              <a:latin typeface="msbm1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41108910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BB26FD6E-17B2-4DA5-8F7C-6E4403917E91}" type="slidenum">
              <a:rPr lang="en-US" sz="1200" smtClean="0">
                <a:latin typeface="msbm10"/>
              </a:rPr>
              <a:pPr eaLnBrk="1" hangingPunct="1"/>
              <a:t>65</a:t>
            </a:fld>
            <a:endParaRPr lang="en-US" sz="1200" smtClean="0">
              <a:latin typeface="msbm1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*Technically, when</a:t>
            </a:r>
            <a:r>
              <a:rPr lang="en-US" baseline="0" dirty="0" smtClean="0"/>
              <a:t> the open loop transfer function encircles the -1 point on a Nyquist diagram of phase versus magnitude.</a:t>
            </a:r>
            <a:endParaRPr lang="en-US" dirty="0" smtClean="0"/>
          </a:p>
        </p:txBody>
      </p:sp>
    </p:spTree>
    <p:extLst>
      <p:ext uri="{BB962C8B-B14F-4D97-AF65-F5344CB8AC3E}">
        <p14:creationId xmlns:p14="http://schemas.microsoft.com/office/powerpoint/2010/main" val="3388155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D7B2A47B-A490-440F-B8F9-CEC0FF5414CA}" type="slidenum">
              <a:rPr lang="en-US" sz="1200" smtClean="0">
                <a:latin typeface="msbm10"/>
              </a:rPr>
              <a:pPr eaLnBrk="1" hangingPunct="1"/>
              <a:t>66</a:t>
            </a:fld>
            <a:endParaRPr lang="en-US" sz="1200" smtClean="0">
              <a:latin typeface="msbm1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r>
              <a:rPr lang="en-US" sz="1800" i="1" dirty="0" smtClean="0"/>
              <a:t>Phase Margin</a:t>
            </a:r>
            <a:r>
              <a:rPr lang="en-US" sz="1800" dirty="0" smtClean="0"/>
              <a:t> is the difference in phase between </a:t>
            </a:r>
            <a:r>
              <a:rPr lang="en-US" sz="1800" i="1" dirty="0" err="1" smtClean="0"/>
              <a:t>G</a:t>
            </a:r>
            <a:r>
              <a:rPr lang="en-US" sz="1800" i="1" baseline="-25000" dirty="0" err="1" smtClean="0"/>
              <a:t>l</a:t>
            </a:r>
            <a:r>
              <a:rPr lang="en-US" sz="1800" i="1" dirty="0" smtClean="0"/>
              <a:t>(</a:t>
            </a:r>
            <a:r>
              <a:rPr lang="en-US" sz="1800" i="1" dirty="0" err="1" smtClean="0"/>
              <a:t>j</a:t>
            </a:r>
            <a:r>
              <a:rPr lang="en-US" sz="2000" i="1" dirty="0" err="1" smtClean="0">
                <a:latin typeface="Symbol" pitchFamily="18" charset="2"/>
              </a:rPr>
              <a:t>w</a:t>
            </a:r>
            <a:r>
              <a:rPr lang="en-US" sz="1800" i="1" dirty="0" smtClean="0"/>
              <a:t>)</a:t>
            </a:r>
            <a:r>
              <a:rPr lang="en-US" sz="1800" dirty="0" smtClean="0"/>
              <a:t> and </a:t>
            </a:r>
            <a:br>
              <a:rPr lang="en-US" sz="1800" dirty="0" smtClean="0"/>
            </a:br>
            <a:r>
              <a:rPr lang="en-US" sz="1800" dirty="0" smtClean="0"/>
              <a:t>–180 degrees when the magnitude of </a:t>
            </a:r>
            <a:r>
              <a:rPr lang="en-US" sz="1800" i="1" dirty="0" err="1" smtClean="0"/>
              <a:t>G</a:t>
            </a:r>
            <a:r>
              <a:rPr lang="en-US" sz="1800" i="1" baseline="-25000" dirty="0" err="1" smtClean="0"/>
              <a:t>l</a:t>
            </a:r>
            <a:r>
              <a:rPr lang="en-US" sz="1800" i="1" dirty="0" smtClean="0"/>
              <a:t>(</a:t>
            </a:r>
            <a:r>
              <a:rPr lang="en-US" sz="1800" i="1" dirty="0" err="1" smtClean="0"/>
              <a:t>j</a:t>
            </a:r>
            <a:r>
              <a:rPr lang="en-US" sz="2000" i="1" dirty="0" err="1" smtClean="0">
                <a:latin typeface="Symbol" pitchFamily="18" charset="2"/>
              </a:rPr>
              <a:t>w</a:t>
            </a:r>
            <a:r>
              <a:rPr lang="en-US" sz="1800" i="1" dirty="0" smtClean="0"/>
              <a:t>)</a:t>
            </a:r>
            <a:r>
              <a:rPr lang="en-US" sz="1800" dirty="0" smtClean="0"/>
              <a:t> is 1 (0 dB)</a:t>
            </a:r>
          </a:p>
          <a:p>
            <a:pPr marL="342900" indent="-342900">
              <a:spcBef>
                <a:spcPct val="20000"/>
              </a:spcBef>
              <a:buFontTx/>
              <a:buChar char="•"/>
            </a:pPr>
            <a:r>
              <a:rPr lang="en-US" sz="1800" i="1" dirty="0" smtClean="0"/>
              <a:t>Gain Margin</a:t>
            </a:r>
            <a:r>
              <a:rPr lang="en-US" sz="1800" dirty="0" smtClean="0"/>
              <a:t> is the difference between the magnitude of </a:t>
            </a:r>
            <a:r>
              <a:rPr lang="en-US" sz="1800" i="1" dirty="0" err="1" smtClean="0"/>
              <a:t>G</a:t>
            </a:r>
            <a:r>
              <a:rPr lang="en-US" sz="1800" i="1" baseline="-25000" dirty="0" err="1" smtClean="0"/>
              <a:t>l</a:t>
            </a:r>
            <a:r>
              <a:rPr lang="en-US" sz="1800" i="1" dirty="0" smtClean="0"/>
              <a:t>(</a:t>
            </a:r>
            <a:r>
              <a:rPr lang="en-US" sz="1800" i="1" dirty="0" err="1" smtClean="0"/>
              <a:t>j</a:t>
            </a:r>
            <a:r>
              <a:rPr lang="en-US" sz="2000" i="1" dirty="0" err="1" smtClean="0">
                <a:latin typeface="Symbol" pitchFamily="18" charset="2"/>
              </a:rPr>
              <a:t>w</a:t>
            </a:r>
            <a:r>
              <a:rPr lang="en-US" sz="1800" i="1" dirty="0" smtClean="0"/>
              <a:t>)</a:t>
            </a:r>
            <a:r>
              <a:rPr lang="en-US" sz="1800" dirty="0" smtClean="0"/>
              <a:t> and 1 (0 dB) when phase is –180 degrees (how much would we need to multiply </a:t>
            </a:r>
            <a:r>
              <a:rPr lang="en-US" sz="1800" i="1" dirty="0" err="1" smtClean="0"/>
              <a:t>G</a:t>
            </a:r>
            <a:r>
              <a:rPr lang="en-US" sz="1800" i="1" baseline="-25000" dirty="0" err="1" smtClean="0"/>
              <a:t>l</a:t>
            </a:r>
            <a:r>
              <a:rPr lang="en-US" sz="1800" i="1" dirty="0" smtClean="0"/>
              <a:t>(</a:t>
            </a:r>
            <a:r>
              <a:rPr lang="en-US" sz="1800" i="1" dirty="0" err="1" smtClean="0"/>
              <a:t>j</a:t>
            </a:r>
            <a:r>
              <a:rPr lang="en-US" sz="2000" i="1" dirty="0" err="1" smtClean="0">
                <a:latin typeface="Symbol" pitchFamily="18" charset="2"/>
              </a:rPr>
              <a:t>w</a:t>
            </a:r>
            <a:r>
              <a:rPr lang="en-US" sz="1800" i="1" dirty="0" smtClean="0"/>
              <a:t>)</a:t>
            </a:r>
            <a:r>
              <a:rPr lang="en-US" sz="1800" dirty="0" smtClean="0"/>
              <a:t> to get 1)</a:t>
            </a:r>
          </a:p>
          <a:p>
            <a:pPr marL="342900" indent="-342900">
              <a:spcBef>
                <a:spcPct val="20000"/>
              </a:spcBef>
              <a:buFontTx/>
              <a:buChar char="•"/>
            </a:pPr>
            <a:r>
              <a:rPr lang="en-US" sz="1800" dirty="0" smtClean="0"/>
              <a:t>Consider a real world control:</a:t>
            </a:r>
          </a:p>
          <a:p>
            <a:pPr marL="342900" indent="-342900">
              <a:spcBef>
                <a:spcPct val="20000"/>
              </a:spcBef>
              <a:buFontTx/>
              <a:buChar char="•"/>
            </a:pPr>
            <a:r>
              <a:rPr lang="en-US" sz="1800" dirty="0" smtClean="0"/>
              <a:t>Gain of open loop system is the product of the compensator gain and the plant gain. We know the compensator gain (we designed it, but the plant gain comes from a model.</a:t>
            </a:r>
          </a:p>
          <a:p>
            <a:pPr marL="342900" indent="-342900">
              <a:spcBef>
                <a:spcPct val="20000"/>
              </a:spcBef>
              <a:buFontTx/>
              <a:buChar char="•"/>
            </a:pPr>
            <a:r>
              <a:rPr lang="en-US" sz="1800" dirty="0" smtClean="0"/>
              <a:t>So gain margin tells is how much the actual plant gain can be different from our model without causing instability</a:t>
            </a:r>
          </a:p>
          <a:p>
            <a:pPr marL="342900" indent="-342900">
              <a:spcBef>
                <a:spcPct val="20000"/>
              </a:spcBef>
              <a:buFontTx/>
              <a:buChar char="•"/>
            </a:pPr>
            <a:r>
              <a:rPr lang="en-US" sz="1800" dirty="0" smtClean="0"/>
              <a:t>Gain margin requirement for a control design is chosen based on our confidence in our model</a:t>
            </a:r>
          </a:p>
          <a:p>
            <a:pPr marL="742950" lvl="1" indent="-285750">
              <a:spcBef>
                <a:spcPct val="20000"/>
              </a:spcBef>
              <a:buFontTx/>
              <a:buChar char="–"/>
            </a:pPr>
            <a:r>
              <a:rPr lang="en-US" dirty="0" smtClean="0"/>
              <a:t>E.g. for an engine how well do we know </a:t>
            </a:r>
            <a:r>
              <a:rPr lang="en-US" sz="1800" i="1" dirty="0" smtClean="0">
                <a:sym typeface="Symbol" pitchFamily="18" charset="2"/>
              </a:rPr>
              <a:t> </a:t>
            </a:r>
            <a:r>
              <a:rPr lang="en-US" i="1" dirty="0" err="1" smtClean="0">
                <a:sym typeface="Symbol" pitchFamily="18" charset="2"/>
              </a:rPr>
              <a:t>Q</a:t>
            </a:r>
            <a:r>
              <a:rPr lang="en-US" i="1" baseline="-25000" dirty="0" err="1" smtClean="0">
                <a:sym typeface="Symbol" pitchFamily="18" charset="2"/>
              </a:rPr>
              <a:t>u</a:t>
            </a:r>
            <a:r>
              <a:rPr lang="en-US" i="1" baseline="-25000" dirty="0" smtClean="0">
                <a:sym typeface="Symbol" pitchFamily="18" charset="2"/>
              </a:rPr>
              <a:t> </a:t>
            </a:r>
            <a:r>
              <a:rPr lang="en-US" i="1" dirty="0" smtClean="0">
                <a:sym typeface="Symbol" pitchFamily="18" charset="2"/>
              </a:rPr>
              <a:t>/</a:t>
            </a:r>
            <a:r>
              <a:rPr lang="en-US" sz="1800" i="1" dirty="0" smtClean="0">
                <a:sym typeface="Symbol" pitchFamily="18" charset="2"/>
              </a:rPr>
              <a:t></a:t>
            </a:r>
            <a:r>
              <a:rPr lang="en-US" i="1" dirty="0" smtClean="0">
                <a:sym typeface="Symbol" pitchFamily="18" charset="2"/>
              </a:rPr>
              <a:t> </a:t>
            </a:r>
            <a:r>
              <a:rPr lang="en-US" i="1" dirty="0" err="1" smtClean="0">
                <a:sym typeface="Symbol" pitchFamily="18" charset="2"/>
              </a:rPr>
              <a:t>w</a:t>
            </a:r>
            <a:r>
              <a:rPr lang="en-US" i="1" baseline="-25000" dirty="0" err="1" smtClean="0">
                <a:sym typeface="Symbol" pitchFamily="18" charset="2"/>
              </a:rPr>
              <a:t>f</a:t>
            </a:r>
            <a:r>
              <a:rPr lang="en-US" dirty="0" smtClean="0">
                <a:sym typeface="Symbol" pitchFamily="18" charset="2"/>
              </a:rPr>
              <a:t> ?</a:t>
            </a:r>
            <a:endParaRPr lang="en-US" dirty="0" smtClean="0"/>
          </a:p>
          <a:p>
            <a:pPr marL="742950" lvl="1" indent="-285750">
              <a:spcBef>
                <a:spcPct val="20000"/>
              </a:spcBef>
              <a:buFontTx/>
              <a:buChar char="–"/>
            </a:pPr>
            <a:r>
              <a:rPr lang="en-US" dirty="0" smtClean="0"/>
              <a:t>Typical choice is 6dB (a factor of two)</a:t>
            </a:r>
          </a:p>
          <a:p>
            <a:pPr marL="342900" indent="-342900">
              <a:spcBef>
                <a:spcPct val="20000"/>
              </a:spcBef>
              <a:buFontTx/>
              <a:buChar char="•"/>
            </a:pPr>
            <a:r>
              <a:rPr lang="en-US" sz="1800" dirty="0" smtClean="0"/>
              <a:t>Phase margin tells us the same thing for model uncertainty in dynamics and delays</a:t>
            </a:r>
          </a:p>
          <a:p>
            <a:endParaRPr lang="en-US" dirty="0" smtClean="0"/>
          </a:p>
        </p:txBody>
      </p:sp>
    </p:spTree>
    <p:extLst>
      <p:ext uri="{BB962C8B-B14F-4D97-AF65-F5344CB8AC3E}">
        <p14:creationId xmlns:p14="http://schemas.microsoft.com/office/powerpoint/2010/main" val="1677721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DA91DC4D-5139-4804-9040-D1783B79EAC2}" type="slidenum">
              <a:rPr lang="en-US" sz="1200" smtClean="0">
                <a:latin typeface="msbm10"/>
              </a:rPr>
              <a:pPr eaLnBrk="1" hangingPunct="1"/>
              <a:t>18</a:t>
            </a:fld>
            <a:endParaRPr lang="en-US" sz="1200" smtClean="0">
              <a:latin typeface="msbm10"/>
            </a:endParaRPr>
          </a:p>
        </p:txBody>
      </p:sp>
      <p:sp>
        <p:nvSpPr>
          <p:cNvPr id="69635" name="Rectangle 1026"/>
          <p:cNvSpPr>
            <a:spLocks noGrp="1" noRot="1" noChangeAspect="1" noChangeArrowheads="1" noTextEdit="1"/>
          </p:cNvSpPr>
          <p:nvPr>
            <p:ph type="sldImg"/>
          </p:nvPr>
        </p:nvSpPr>
        <p:spPr>
          <a:ln/>
        </p:spPr>
      </p:sp>
      <p:sp>
        <p:nvSpPr>
          <p:cNvPr id="69636" name="Rectangle 1027"/>
          <p:cNvSpPr>
            <a:spLocks noGrp="1" noChangeArrowheads="1"/>
          </p:cNvSpPr>
          <p:nvPr>
            <p:ph type="body" idx="1"/>
          </p:nvPr>
        </p:nvSpPr>
        <p:spPr>
          <a:xfrm>
            <a:off x="935038" y="4416425"/>
            <a:ext cx="5306466" cy="138390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i="1" dirty="0" smtClean="0"/>
              <a:t>Equilibrium</a:t>
            </a:r>
            <a:r>
              <a:rPr lang="en-US" dirty="0" smtClean="0"/>
              <a:t> at (</a:t>
            </a:r>
            <a:r>
              <a:rPr lang="en-US" i="1" dirty="0" smtClean="0"/>
              <a:t>x</a:t>
            </a:r>
            <a:r>
              <a:rPr lang="en-US" i="1" baseline="-25000" dirty="0" smtClean="0"/>
              <a:t>0 </a:t>
            </a:r>
            <a:r>
              <a:rPr lang="en-US" i="1" dirty="0" smtClean="0"/>
              <a:t>, y</a:t>
            </a:r>
            <a:r>
              <a:rPr lang="en-US" i="1" baseline="-25000" dirty="0" smtClean="0"/>
              <a:t>0</a:t>
            </a:r>
            <a:r>
              <a:rPr lang="en-US" dirty="0" smtClean="0"/>
              <a:t>)—this means if you initially configure the system at this point it won’t move</a:t>
            </a:r>
          </a:p>
          <a:p>
            <a:endParaRPr lang="en-US" dirty="0" smtClean="0"/>
          </a:p>
          <a:p>
            <a:r>
              <a:rPr lang="en-US" dirty="0" smtClean="0"/>
              <a:t>Note that if </a:t>
            </a:r>
            <a:r>
              <a:rPr lang="en-US" i="1" dirty="0" smtClean="0"/>
              <a:t>x</a:t>
            </a:r>
            <a:r>
              <a:rPr lang="en-US" dirty="0" smtClean="0"/>
              <a:t> is close to </a:t>
            </a:r>
            <a:r>
              <a:rPr lang="en-US" i="1" dirty="0" smtClean="0"/>
              <a:t>x</a:t>
            </a:r>
            <a:r>
              <a:rPr lang="en-US" i="1" baseline="-25000" dirty="0" smtClean="0"/>
              <a:t>0  </a:t>
            </a:r>
            <a:r>
              <a:rPr lang="en-US" i="1" dirty="0" smtClean="0"/>
              <a:t>then x – x</a:t>
            </a:r>
            <a:r>
              <a:rPr lang="en-US" i="1" baseline="-25000" dirty="0" smtClean="0"/>
              <a:t>0  </a:t>
            </a:r>
            <a:r>
              <a:rPr lang="en-US" dirty="0" smtClean="0"/>
              <a:t>is small and the higher order terms can be dropped</a:t>
            </a:r>
          </a:p>
          <a:p>
            <a:endParaRPr lang="en-US" dirty="0" smtClean="0"/>
          </a:p>
        </p:txBody>
      </p:sp>
    </p:spTree>
    <p:extLst>
      <p:ext uri="{BB962C8B-B14F-4D97-AF65-F5344CB8AC3E}">
        <p14:creationId xmlns:p14="http://schemas.microsoft.com/office/powerpoint/2010/main" val="31956108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444DD26A-29E4-4B22-A46E-368696339A46}" type="slidenum">
              <a:rPr lang="en-US" sz="1200" smtClean="0">
                <a:latin typeface="msbm10"/>
              </a:rPr>
              <a:pPr eaLnBrk="1" hangingPunct="1"/>
              <a:t>67</a:t>
            </a:fld>
            <a:endParaRPr lang="en-US" sz="1200" smtClean="0">
              <a:latin typeface="msbm1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*Seldom used</a:t>
            </a:r>
          </a:p>
          <a:p>
            <a:endParaRPr lang="en-US" dirty="0" smtClean="0"/>
          </a:p>
        </p:txBody>
      </p:sp>
    </p:spTree>
    <p:extLst>
      <p:ext uri="{BB962C8B-B14F-4D97-AF65-F5344CB8AC3E}">
        <p14:creationId xmlns:p14="http://schemas.microsoft.com/office/powerpoint/2010/main" val="6422717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ECAB3767-058B-4E3F-85DC-FAD91CCF36E7}" type="slidenum">
              <a:rPr lang="en-US" sz="1200" smtClean="0">
                <a:latin typeface="msbm10"/>
              </a:rPr>
              <a:pPr eaLnBrk="1" hangingPunct="1"/>
              <a:t>68</a:t>
            </a:fld>
            <a:endParaRPr lang="en-US" sz="1200" smtClean="0">
              <a:latin typeface="msbm1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4557097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4413FDB9-7E42-48F9-B7A0-263C99474EE4}" type="slidenum">
              <a:rPr lang="en-US" sz="1200" smtClean="0">
                <a:latin typeface="msbm10"/>
              </a:rPr>
              <a:pPr eaLnBrk="1" hangingPunct="1"/>
              <a:t>70</a:t>
            </a:fld>
            <a:endParaRPr lang="en-US" sz="1200" smtClean="0">
              <a:latin typeface="msbm1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There are no DP requirements in 2014 for gain margin and phase margin.</a:t>
            </a:r>
          </a:p>
        </p:txBody>
      </p:sp>
    </p:spTree>
    <p:extLst>
      <p:ext uri="{BB962C8B-B14F-4D97-AF65-F5344CB8AC3E}">
        <p14:creationId xmlns:p14="http://schemas.microsoft.com/office/powerpoint/2010/main" val="32656365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52C7C2AD-EF16-408F-A6E4-BF9AF805EA9E}" type="slidenum">
              <a:rPr lang="en-US" sz="1200" smtClean="0">
                <a:latin typeface="msbm10"/>
              </a:rPr>
              <a:pPr eaLnBrk="1" hangingPunct="1"/>
              <a:t>71</a:t>
            </a:fld>
            <a:endParaRPr lang="en-US" sz="1200" smtClean="0">
              <a:latin typeface="msbm1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Lead adds phase and gain </a:t>
            </a:r>
            <a:r>
              <a:rPr lang="en-US" dirty="0" smtClean="0">
                <a:sym typeface="Wingdings" panose="05000000000000000000" pitchFamily="2" charset="2"/>
              </a:rPr>
              <a:t> lower loop gain to re-establish crossover</a:t>
            </a:r>
            <a:r>
              <a:rPr lang="en-US" baseline="0" dirty="0" smtClean="0">
                <a:sym typeface="Wingdings" panose="05000000000000000000" pitchFamily="2" charset="2"/>
              </a:rPr>
              <a:t> frequency.</a:t>
            </a:r>
            <a:endParaRPr lang="en-US" dirty="0" smtClean="0"/>
          </a:p>
        </p:txBody>
      </p:sp>
    </p:spTree>
    <p:extLst>
      <p:ext uri="{BB962C8B-B14F-4D97-AF65-F5344CB8AC3E}">
        <p14:creationId xmlns:p14="http://schemas.microsoft.com/office/powerpoint/2010/main" val="8946669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EE87FE6A-6089-46C2-8951-3D23A4ECD628}" type="slidenum">
              <a:rPr lang="en-US" sz="1200" smtClean="0">
                <a:latin typeface="msbm10"/>
              </a:rPr>
              <a:pPr eaLnBrk="1" hangingPunct="1"/>
              <a:t>72</a:t>
            </a:fld>
            <a:endParaRPr lang="en-US" sz="1200" smtClean="0">
              <a:latin typeface="msbm1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41093594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5F6B4B3C-851A-4BF2-A940-7EDA50E27614}" type="slidenum">
              <a:rPr lang="en-US" sz="1200" smtClean="0">
                <a:latin typeface="msbm10"/>
              </a:rPr>
              <a:pPr eaLnBrk="1" hangingPunct="1"/>
              <a:t>73</a:t>
            </a:fld>
            <a:endParaRPr lang="en-US" sz="1200" smtClean="0">
              <a:latin typeface="msbm1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478660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0EC41707-472E-46D4-AF28-D08490567926}" type="slidenum">
              <a:rPr lang="en-US" sz="1200" smtClean="0">
                <a:latin typeface="msbm10"/>
              </a:rPr>
              <a:pPr eaLnBrk="1" hangingPunct="1"/>
              <a:t>74</a:t>
            </a:fld>
            <a:endParaRPr lang="en-US" sz="1200" smtClean="0">
              <a:latin typeface="msbm1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3847370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Infinite gain margin</a:t>
            </a:r>
          </a:p>
          <a:p>
            <a:r>
              <a:rPr lang="en-US" dirty="0" smtClean="0"/>
              <a:t>90 degrees phase</a:t>
            </a:r>
            <a:r>
              <a:rPr lang="en-US" baseline="0" dirty="0" smtClean="0"/>
              <a:t> margin</a:t>
            </a:r>
          </a:p>
          <a:p>
            <a:r>
              <a:rPr lang="en-US" baseline="0" dirty="0" smtClean="0"/>
              <a:t>Simply raise the gain as much as can be tolerated/supported by the hardware</a:t>
            </a:r>
          </a:p>
          <a:p>
            <a:r>
              <a:rPr lang="en-US" baseline="0" dirty="0" smtClean="0"/>
              <a:t>The cancellation activity raises the power level inside the loop potentially reaching hardware limits at low gains.</a:t>
            </a:r>
          </a:p>
          <a:p>
            <a:r>
              <a:rPr lang="en-US" baseline="0" dirty="0" smtClean="0"/>
              <a:t>Still a worthy notion</a:t>
            </a:r>
            <a:endParaRPr lang="en-US" dirty="0"/>
          </a:p>
        </p:txBody>
      </p:sp>
      <p:sp>
        <p:nvSpPr>
          <p:cNvPr id="4" name="Slide Number Placeholder 3"/>
          <p:cNvSpPr>
            <a:spLocks noGrp="1"/>
          </p:cNvSpPr>
          <p:nvPr>
            <p:ph type="sldNum" sz="quarter" idx="10"/>
          </p:nvPr>
        </p:nvSpPr>
        <p:spPr/>
        <p:txBody>
          <a:bodyPr/>
          <a:lstStyle/>
          <a:p>
            <a:pPr>
              <a:defRPr/>
            </a:pPr>
            <a:fld id="{7EA4E612-EB86-4282-8B7D-3157CB1A516A}" type="slidenum">
              <a:rPr lang="en-US" smtClean="0"/>
              <a:pPr>
                <a:defRPr/>
              </a:pPr>
              <a:t>75</a:t>
            </a:fld>
            <a:endParaRPr lang="en-US"/>
          </a:p>
        </p:txBody>
      </p:sp>
    </p:spTree>
    <p:extLst>
      <p:ext uri="{BB962C8B-B14F-4D97-AF65-F5344CB8AC3E}">
        <p14:creationId xmlns:p14="http://schemas.microsoft.com/office/powerpoint/2010/main" val="20465296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Block Diagram </a:t>
            </a:r>
            <a:r>
              <a:rPr lang="en-US" dirty="0" smtClean="0">
                <a:sym typeface="Wingdings" panose="05000000000000000000" pitchFamily="2" charset="2"/>
              </a:rPr>
              <a:t> </a:t>
            </a:r>
            <a:r>
              <a:rPr lang="en-US" dirty="0" smtClean="0"/>
              <a:t>Derive plant time constant</a:t>
            </a:r>
          </a:p>
          <a:p>
            <a:r>
              <a:rPr lang="en-US" dirty="0" smtClean="0"/>
              <a:t>Matlab LTI Systems</a:t>
            </a:r>
          </a:p>
          <a:p>
            <a:pPr lvl="1"/>
            <a:r>
              <a:rPr lang="en-US" dirty="0" smtClean="0"/>
              <a:t>Linear analysis</a:t>
            </a:r>
          </a:p>
          <a:p>
            <a:pPr lvl="2"/>
            <a:r>
              <a:rPr lang="en-US" dirty="0" smtClean="0"/>
              <a:t>Architecture</a:t>
            </a:r>
          </a:p>
          <a:p>
            <a:pPr lvl="2"/>
            <a:r>
              <a:rPr lang="en-US" dirty="0" smtClean="0"/>
              <a:t>Stability margins</a:t>
            </a:r>
          </a:p>
          <a:p>
            <a:pPr lvl="2"/>
            <a:r>
              <a:rPr lang="en-US" dirty="0" smtClean="0"/>
              <a:t>Control response optimization</a:t>
            </a:r>
          </a:p>
          <a:p>
            <a:r>
              <a:rPr lang="en-US" dirty="0" smtClean="0"/>
              <a:t>Simulink</a:t>
            </a:r>
          </a:p>
          <a:p>
            <a:pPr lvl="1"/>
            <a:r>
              <a:rPr lang="en-US" dirty="0" smtClean="0">
                <a:sym typeface="Wingdings" panose="05000000000000000000" pitchFamily="2" charset="2"/>
              </a:rPr>
              <a:t>Non-linear simulation</a:t>
            </a:r>
          </a:p>
          <a:p>
            <a:pPr lvl="1"/>
            <a:r>
              <a:rPr lang="en-US" dirty="0" smtClean="0">
                <a:sym typeface="Wingdings" panose="05000000000000000000" pitchFamily="2" charset="2"/>
              </a:rPr>
              <a:t>Linear model generation</a:t>
            </a:r>
          </a:p>
          <a:p>
            <a:pPr lvl="1"/>
            <a:r>
              <a:rPr lang="en-US" dirty="0" smtClean="0">
                <a:sym typeface="Wingdings" panose="05000000000000000000" pitchFamily="2" charset="2"/>
              </a:rPr>
              <a:t>Verification</a:t>
            </a:r>
          </a:p>
          <a:p>
            <a:pPr lvl="1"/>
            <a:r>
              <a:rPr lang="en-US" dirty="0" smtClean="0">
                <a:sym typeface="Wingdings" panose="05000000000000000000" pitchFamily="2" charset="2"/>
              </a:rPr>
              <a:t>Drive with test data</a:t>
            </a:r>
          </a:p>
          <a:p>
            <a:pPr lvl="1"/>
            <a:r>
              <a:rPr lang="en-US" dirty="0" smtClean="0">
                <a:sym typeface="Wingdings" panose="05000000000000000000" pitchFamily="2" charset="2"/>
              </a:rPr>
              <a:t>Shareable with customers/suppliers</a:t>
            </a:r>
          </a:p>
          <a:p>
            <a:pPr lvl="1"/>
            <a:r>
              <a:rPr lang="en-US" dirty="0" smtClean="0">
                <a:sym typeface="Wingdings" panose="05000000000000000000" pitchFamily="2" charset="2"/>
              </a:rPr>
              <a:t>Structure standardization</a:t>
            </a:r>
            <a:endParaRPr lang="en-US" dirty="0" smtClean="0"/>
          </a:p>
          <a:p>
            <a:r>
              <a:rPr lang="en-US" dirty="0" smtClean="0"/>
              <a:t>Matlab command line (“cli”)</a:t>
            </a:r>
          </a:p>
          <a:p>
            <a:pPr lvl="1"/>
            <a:r>
              <a:rPr lang="en-US" dirty="0" smtClean="0"/>
              <a:t>Automation/scripting</a:t>
            </a:r>
          </a:p>
          <a:p>
            <a:pPr lvl="1"/>
            <a:r>
              <a:rPr lang="en-US" dirty="0" smtClean="0"/>
              <a:t>All Matlab commands and </a:t>
            </a:r>
            <a:r>
              <a:rPr lang="en-US" dirty="0" err="1" smtClean="0"/>
              <a:t>gui’s</a:t>
            </a:r>
            <a:r>
              <a:rPr lang="en-US" dirty="0" smtClean="0"/>
              <a:t> have a cli</a:t>
            </a:r>
          </a:p>
          <a:p>
            <a:r>
              <a:rPr lang="en-US" dirty="0" smtClean="0"/>
              <a:t>Matlab State-space</a:t>
            </a:r>
          </a:p>
          <a:p>
            <a:pPr lvl="1"/>
            <a:r>
              <a:rPr lang="en-US" dirty="0" smtClean="0"/>
              <a:t>Eigenvalue analysis; modal analysis</a:t>
            </a:r>
          </a:p>
          <a:p>
            <a:r>
              <a:rPr lang="en-US" dirty="0" smtClean="0"/>
              <a:t>Various Matlab Tools</a:t>
            </a:r>
          </a:p>
          <a:p>
            <a:pPr lvl="1"/>
            <a:r>
              <a:rPr lang="en-US" dirty="0" smtClean="0"/>
              <a:t>Automated tuning</a:t>
            </a:r>
          </a:p>
          <a:p>
            <a:pPr lvl="1"/>
            <a:r>
              <a:rPr lang="en-US" dirty="0" smtClean="0"/>
              <a:t>Method repository</a:t>
            </a:r>
          </a:p>
          <a:p>
            <a:endParaRPr lang="en-US" dirty="0"/>
          </a:p>
        </p:txBody>
      </p:sp>
      <p:sp>
        <p:nvSpPr>
          <p:cNvPr id="4" name="Slide Number Placeholder 3"/>
          <p:cNvSpPr>
            <a:spLocks noGrp="1"/>
          </p:cNvSpPr>
          <p:nvPr>
            <p:ph type="sldNum" sz="quarter" idx="10"/>
          </p:nvPr>
        </p:nvSpPr>
        <p:spPr/>
        <p:txBody>
          <a:bodyPr/>
          <a:lstStyle/>
          <a:p>
            <a:pPr>
              <a:defRPr/>
            </a:pPr>
            <a:fld id="{7EA4E612-EB86-4282-8B7D-3157CB1A516A}" type="slidenum">
              <a:rPr lang="en-US" smtClean="0"/>
              <a:pPr>
                <a:defRPr/>
              </a:pPr>
              <a:t>77</a:t>
            </a:fld>
            <a:endParaRPr lang="en-US"/>
          </a:p>
        </p:txBody>
      </p:sp>
    </p:spTree>
    <p:extLst>
      <p:ext uri="{BB962C8B-B14F-4D97-AF65-F5344CB8AC3E}">
        <p14:creationId xmlns:p14="http://schemas.microsoft.com/office/powerpoint/2010/main" val="7131573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0E8BBC1D-B5B6-4A13-B6F2-34B46179905B}" type="slidenum">
              <a:rPr lang="en-US" sz="1200" smtClean="0">
                <a:latin typeface="msbm10"/>
              </a:rPr>
              <a:pPr eaLnBrk="1" hangingPunct="1"/>
              <a:t>78</a:t>
            </a:fld>
            <a:endParaRPr lang="en-US" sz="1200" smtClean="0">
              <a:latin typeface="msbm10"/>
            </a:endParaRPr>
          </a:p>
        </p:txBody>
      </p:sp>
      <p:sp>
        <p:nvSpPr>
          <p:cNvPr id="80899" name="Rectangle 1026"/>
          <p:cNvSpPr>
            <a:spLocks noGrp="1" noRot="1" noChangeAspect="1" noChangeArrowheads="1" noTextEdit="1"/>
          </p:cNvSpPr>
          <p:nvPr>
            <p:ph type="sldImg"/>
          </p:nvPr>
        </p:nvSpPr>
        <p:spPr>
          <a:ln/>
        </p:spPr>
      </p:sp>
      <p:sp>
        <p:nvSpPr>
          <p:cNvPr id="80900" name="Rectangle 1027"/>
          <p:cNvSpPr>
            <a:spLocks noGrp="1" noChangeArrowheads="1"/>
          </p:cNvSpPr>
          <p:nvPr>
            <p:ph type="body" idx="1"/>
          </p:nvPr>
        </p:nvSpPr>
        <p:spPr>
          <a:xfrm>
            <a:off x="984920" y="4864224"/>
            <a:ext cx="5140325" cy="63275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516108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0163F959-BECD-459F-A745-78DE291071FC}" type="slidenum">
              <a:rPr lang="en-US" sz="1200" smtClean="0">
                <a:latin typeface="msbm10"/>
              </a:rPr>
              <a:pPr eaLnBrk="1" hangingPunct="1"/>
              <a:t>19</a:t>
            </a:fld>
            <a:endParaRPr lang="en-US" sz="1200" smtClean="0">
              <a:latin typeface="msbm10"/>
            </a:endParaRPr>
          </a:p>
        </p:txBody>
      </p:sp>
      <p:sp>
        <p:nvSpPr>
          <p:cNvPr id="70659" name="Rectangle 1026"/>
          <p:cNvSpPr>
            <a:spLocks noGrp="1" noRot="1" noChangeAspect="1" noChangeArrowheads="1" noTextEdit="1"/>
          </p:cNvSpPr>
          <p:nvPr>
            <p:ph type="sldImg"/>
          </p:nvPr>
        </p:nvSpPr>
        <p:spPr>
          <a:ln/>
        </p:spPr>
      </p:sp>
      <p:sp>
        <p:nvSpPr>
          <p:cNvPr id="70660" name="Content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Taylor Series’ method can be generalization using the Chain Rule</a:t>
            </a:r>
          </a:p>
          <a:p>
            <a:endParaRPr lang="en-US" dirty="0" smtClean="0"/>
          </a:p>
          <a:p>
            <a:endParaRPr lang="en-US" dirty="0" smtClean="0"/>
          </a:p>
        </p:txBody>
      </p:sp>
      <p:graphicFrame>
        <p:nvGraphicFramePr>
          <p:cNvPr id="70661" name="Object 1"/>
          <p:cNvGraphicFramePr>
            <a:graphicFrameLocks noChangeAspect="1"/>
          </p:cNvGraphicFramePr>
          <p:nvPr/>
        </p:nvGraphicFramePr>
        <p:xfrm>
          <a:off x="1057275" y="4864100"/>
          <a:ext cx="4824413" cy="2178050"/>
        </p:xfrm>
        <a:graphic>
          <a:graphicData uri="http://schemas.openxmlformats.org/presentationml/2006/ole">
            <mc:AlternateContent xmlns:mc="http://schemas.openxmlformats.org/markup-compatibility/2006">
              <mc:Choice xmlns:v="urn:schemas-microsoft-com:vml" Requires="v">
                <p:oleObj spid="_x0000_s70923" name="Equation" r:id="rId4" imgW="3009900" imgH="1358900" progId="Equation.3">
                  <p:embed/>
                </p:oleObj>
              </mc:Choice>
              <mc:Fallback>
                <p:oleObj name="Equation" r:id="rId4" imgW="3009900" imgH="13589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275" y="4864100"/>
                        <a:ext cx="4824413"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012379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EA4E612-EB86-4282-8B7D-3157CB1A516A}" type="slidenum">
              <a:rPr lang="en-US" smtClean="0"/>
              <a:pPr>
                <a:defRPr/>
              </a:pPr>
              <a:t>79</a:t>
            </a:fld>
            <a:endParaRPr lang="en-US"/>
          </a:p>
        </p:txBody>
      </p:sp>
    </p:spTree>
    <p:extLst>
      <p:ext uri="{BB962C8B-B14F-4D97-AF65-F5344CB8AC3E}">
        <p14:creationId xmlns:p14="http://schemas.microsoft.com/office/powerpoint/2010/main" val="26499461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R2013A or later.</a:t>
            </a:r>
          </a:p>
          <a:p>
            <a:r>
              <a:rPr lang="en-US" dirty="0" smtClean="0"/>
              <a:t>% Bode design of </a:t>
            </a:r>
            <a:r>
              <a:rPr lang="en-US" dirty="0" err="1" smtClean="0"/>
              <a:t>regularPendulum</a:t>
            </a:r>
            <a:endParaRPr lang="en-US" dirty="0" smtClean="0"/>
          </a:p>
          <a:p>
            <a:r>
              <a:rPr lang="en-US" dirty="0" smtClean="0"/>
              <a:t>open('</a:t>
            </a:r>
            <a:r>
              <a:rPr lang="en-US" dirty="0" err="1" smtClean="0"/>
              <a:t>regularPendulum.mdl</a:t>
            </a:r>
            <a:r>
              <a:rPr lang="en-US" dirty="0" smtClean="0"/>
              <a:t>')</a:t>
            </a:r>
          </a:p>
          <a:p>
            <a:r>
              <a:rPr lang="en-US" dirty="0" smtClean="0"/>
              <a:t>% This will automatically generate some Bode plots for reference</a:t>
            </a:r>
            <a:r>
              <a:rPr lang="en-US" baseline="0" dirty="0" smtClean="0"/>
              <a:t> and make assignments for later use:</a:t>
            </a:r>
            <a:endParaRPr lang="en-US" dirty="0" smtClean="0"/>
          </a:p>
          <a:p>
            <a:r>
              <a:rPr lang="en-US" dirty="0" err="1" smtClean="0"/>
              <a:t>sim</a:t>
            </a:r>
            <a:r>
              <a:rPr lang="en-US" dirty="0" smtClean="0"/>
              <a:t>('</a:t>
            </a:r>
            <a:r>
              <a:rPr lang="en-US" dirty="0" err="1" smtClean="0"/>
              <a:t>regularPendulum.mdl</a:t>
            </a:r>
            <a:r>
              <a:rPr lang="en-US" dirty="0" smtClean="0"/>
              <a:t>')</a:t>
            </a:r>
          </a:p>
          <a:p>
            <a:r>
              <a:rPr lang="en-US" dirty="0" smtClean="0"/>
              <a:t>% </a:t>
            </a:r>
          </a:p>
          <a:p>
            <a:r>
              <a:rPr lang="en-US" dirty="0" smtClean="0"/>
              <a:t>% scope will show all possible systems’ time responses</a:t>
            </a:r>
          </a:p>
          <a:p>
            <a:r>
              <a:rPr lang="en-US" dirty="0" smtClean="0"/>
              <a:t>%%%%%%%%%%%%%%Command Line Basics%%%%%%%%%%%%</a:t>
            </a:r>
          </a:p>
          <a:p>
            <a:r>
              <a:rPr lang="en-US" dirty="0" smtClean="0"/>
              <a:t>generated by File-Model Properties – Callbacks – </a:t>
            </a:r>
            <a:r>
              <a:rPr lang="en-US" dirty="0" err="1" smtClean="0"/>
              <a:t>InitFcn</a:t>
            </a:r>
            <a:endParaRPr lang="en-US" dirty="0" smtClean="0"/>
          </a:p>
          <a:p>
            <a:r>
              <a:rPr lang="en-US" dirty="0" err="1" smtClean="0"/>
              <a:t>LTI_Direct</a:t>
            </a:r>
            <a:r>
              <a:rPr lang="en-US" dirty="0" smtClean="0"/>
              <a:t> = SS = ABCD = </a:t>
            </a:r>
            <a:r>
              <a:rPr lang="en-US" dirty="0" err="1" smtClean="0"/>
              <a:t>LTI_Alg</a:t>
            </a:r>
            <a:endParaRPr lang="en-US" dirty="0" smtClean="0"/>
          </a:p>
          <a:p>
            <a:endParaRPr lang="en-US" dirty="0" smtClean="0"/>
          </a:p>
          <a:p>
            <a:r>
              <a:rPr lang="en-US" dirty="0" smtClean="0"/>
              <a:t>%%%%%%%%%%%%%% Tools%%%%%%%%%%%%%%%</a:t>
            </a:r>
          </a:p>
          <a:p>
            <a:endParaRPr lang="en-US" dirty="0" smtClean="0"/>
          </a:p>
          <a:p>
            <a:r>
              <a:rPr lang="en-US" dirty="0" smtClean="0"/>
              <a:t>% Examine</a:t>
            </a:r>
            <a:r>
              <a:rPr lang="en-US" baseline="0" dirty="0" smtClean="0"/>
              <a:t> plant:</a:t>
            </a:r>
          </a:p>
          <a:p>
            <a:r>
              <a:rPr lang="en-US" baseline="0" dirty="0" smtClean="0"/>
              <a:t>Analysis – Control Design – Linear Analysis – Exact Linearization - &lt;pencil, pick </a:t>
            </a:r>
            <a:r>
              <a:rPr lang="en-US" baseline="0" dirty="0" err="1" smtClean="0"/>
              <a:t>i</a:t>
            </a:r>
            <a:r>
              <a:rPr lang="en-US" baseline="0" dirty="0" smtClean="0"/>
              <a:t>/o&gt; - new Bode</a:t>
            </a:r>
          </a:p>
          <a:p>
            <a:r>
              <a:rPr lang="en-US" baseline="0" dirty="0" smtClean="0"/>
              <a:t>Rename linsys1 to “plant”.   Drag to MATLAB: workspace</a:t>
            </a:r>
          </a:p>
          <a:p>
            <a:r>
              <a:rPr lang="en-US" baseline="0" dirty="0" err="1" smtClean="0"/>
              <a:t>Eig</a:t>
            </a:r>
            <a:r>
              <a:rPr lang="en-US" baseline="0" dirty="0" smtClean="0"/>
              <a:t>(plant)</a:t>
            </a:r>
          </a:p>
          <a:p>
            <a:r>
              <a:rPr lang="en-US" baseline="0" dirty="0" smtClean="0"/>
              <a:t>0+/-5.6545i</a:t>
            </a:r>
            <a:endParaRPr lang="en-US" dirty="0" smtClean="0"/>
          </a:p>
          <a:p>
            <a:endParaRPr lang="en-US" dirty="0" smtClean="0"/>
          </a:p>
          <a:p>
            <a:r>
              <a:rPr lang="en-US" dirty="0" smtClean="0"/>
              <a:t>% </a:t>
            </a:r>
            <a:r>
              <a:rPr lang="en-US" dirty="0" err="1" smtClean="0"/>
              <a:t>SisoTool</a:t>
            </a:r>
            <a:r>
              <a:rPr lang="en-US" dirty="0" smtClean="0"/>
              <a:t> start from command line</a:t>
            </a:r>
          </a:p>
          <a:p>
            <a:r>
              <a:rPr lang="en-US" dirty="0" err="1" smtClean="0"/>
              <a:t>sisotool</a:t>
            </a:r>
            <a:endParaRPr lang="en-US" dirty="0" smtClean="0"/>
          </a:p>
          <a:p>
            <a:r>
              <a:rPr lang="en-US" dirty="0" smtClean="0"/>
              <a:t>Architecture – System Data – G=SS, H=1, C=Controller, F=1  (generated by File-Model Properties – Callbacks – </a:t>
            </a:r>
            <a:r>
              <a:rPr lang="en-US" dirty="0" err="1" smtClean="0"/>
              <a:t>PreLoadFcn</a:t>
            </a:r>
            <a:r>
              <a:rPr lang="en-US" dirty="0" smtClean="0"/>
              <a:t>)</a:t>
            </a:r>
          </a:p>
          <a:p>
            <a:r>
              <a:rPr lang="en-US" dirty="0" smtClean="0"/>
              <a:t>% Can move zeroes and poles on </a:t>
            </a:r>
            <a:r>
              <a:rPr lang="en-US" dirty="0" err="1" smtClean="0"/>
              <a:t>lrc</a:t>
            </a:r>
            <a:r>
              <a:rPr lang="en-US" dirty="0" smtClean="0"/>
              <a:t> plot</a:t>
            </a:r>
          </a:p>
          <a:p>
            <a:r>
              <a:rPr lang="en-US" dirty="0" smtClean="0"/>
              <a:t>% Used Automated Tuning – LQG Synthesis – default settings – 3</a:t>
            </a:r>
            <a:r>
              <a:rPr lang="en-US" baseline="30000" dirty="0" smtClean="0"/>
              <a:t>rd</a:t>
            </a:r>
            <a:r>
              <a:rPr lang="en-US" dirty="0" smtClean="0"/>
              <a:t> order</a:t>
            </a:r>
          </a:p>
          <a:p>
            <a:endParaRPr lang="en-US" baseline="0" dirty="0" smtClean="0"/>
          </a:p>
          <a:p>
            <a:endParaRPr lang="en-US" baseline="0" dirty="0" smtClean="0"/>
          </a:p>
          <a:p>
            <a:endParaRPr lang="en-US" baseline="0" dirty="0" smtClean="0"/>
          </a:p>
          <a:p>
            <a:r>
              <a:rPr lang="en-US" dirty="0" smtClean="0"/>
              <a:t>% Linear Analysis</a:t>
            </a:r>
          </a:p>
          <a:p>
            <a:r>
              <a:rPr lang="en-US" dirty="0" smtClean="0"/>
              <a:t>Analysis – Control Design – Linear Analysis Tool</a:t>
            </a:r>
          </a:p>
          <a:p>
            <a:r>
              <a:rPr lang="en-US" dirty="0" smtClean="0"/>
              <a:t>Select </a:t>
            </a:r>
            <a:r>
              <a:rPr lang="en-US" dirty="0" err="1" smtClean="0"/>
              <a:t>ContComp</a:t>
            </a:r>
            <a:r>
              <a:rPr lang="en-US" dirty="0" smtClean="0"/>
              <a:t> as Open-loop Input and LTI Direct as Output Measurement</a:t>
            </a:r>
          </a:p>
          <a:p>
            <a:r>
              <a:rPr lang="en-US" dirty="0" smtClean="0"/>
              <a:t>Rename system to ‘</a:t>
            </a:r>
            <a:r>
              <a:rPr lang="en-US" dirty="0" err="1" smtClean="0"/>
              <a:t>linsysLTI_Direct</a:t>
            </a:r>
            <a:r>
              <a:rPr lang="en-US" dirty="0" smtClean="0"/>
              <a:t>’ and drag to MATLAB workspace</a:t>
            </a:r>
          </a:p>
          <a:p>
            <a:r>
              <a:rPr lang="en-US" dirty="0" smtClean="0"/>
              <a:t>figure(1); hold; bode(</a:t>
            </a:r>
            <a:r>
              <a:rPr lang="en-US" dirty="0" err="1" smtClean="0"/>
              <a:t>linsysLTI_Direct</a:t>
            </a:r>
            <a:r>
              <a:rPr lang="en-US" dirty="0" smtClean="0"/>
              <a:t>)   % SAME!!</a:t>
            </a:r>
          </a:p>
          <a:p>
            <a:endParaRPr lang="en-US" dirty="0" smtClean="0"/>
          </a:p>
          <a:p>
            <a:r>
              <a:rPr lang="en-US" dirty="0" smtClean="0"/>
              <a:t>Select Sum1 as open-loop</a:t>
            </a:r>
            <a:r>
              <a:rPr lang="en-US" baseline="0" dirty="0" smtClean="0"/>
              <a:t> Input and Integrator2 as Output Measurement</a:t>
            </a:r>
            <a:endParaRPr lang="en-US" dirty="0" smtClean="0"/>
          </a:p>
          <a:p>
            <a:r>
              <a:rPr lang="en-US" dirty="0" smtClean="0"/>
              <a:t>Run new</a:t>
            </a:r>
            <a:r>
              <a:rPr lang="en-US" baseline="0" dirty="0" smtClean="0"/>
              <a:t> Bode and right-click – Characteristics – Margins to show gain margin and phase margin</a:t>
            </a:r>
          </a:p>
          <a:p>
            <a:endParaRPr lang="en-US" baseline="0" dirty="0" smtClean="0"/>
          </a:p>
          <a:p>
            <a:r>
              <a:rPr lang="en-US" baseline="0" dirty="0" smtClean="0"/>
              <a:t>% alternatively</a:t>
            </a:r>
            <a:endParaRPr lang="en-US" dirty="0" smtClean="0"/>
          </a:p>
          <a:p>
            <a:r>
              <a:rPr lang="en-US" dirty="0" smtClean="0"/>
              <a:t>Figure; bode(OLTF);</a:t>
            </a:r>
          </a:p>
          <a:p>
            <a:endParaRPr lang="en-US" dirty="0"/>
          </a:p>
        </p:txBody>
      </p:sp>
      <p:sp>
        <p:nvSpPr>
          <p:cNvPr id="4" name="Slide Number Placeholder 3"/>
          <p:cNvSpPr>
            <a:spLocks noGrp="1"/>
          </p:cNvSpPr>
          <p:nvPr>
            <p:ph type="sldNum" sz="quarter" idx="10"/>
          </p:nvPr>
        </p:nvSpPr>
        <p:spPr/>
        <p:txBody>
          <a:bodyPr/>
          <a:lstStyle/>
          <a:p>
            <a:pPr>
              <a:defRPr/>
            </a:pPr>
            <a:fld id="{7EA4E612-EB86-4282-8B7D-3157CB1A516A}" type="slidenum">
              <a:rPr lang="en-US" smtClean="0"/>
              <a:pPr>
                <a:defRPr/>
              </a:pPr>
              <a:t>80</a:t>
            </a:fld>
            <a:endParaRPr lang="en-US"/>
          </a:p>
        </p:txBody>
      </p:sp>
    </p:spTree>
    <p:extLst>
      <p:ext uri="{BB962C8B-B14F-4D97-AF65-F5344CB8AC3E}">
        <p14:creationId xmlns:p14="http://schemas.microsoft.com/office/powerpoint/2010/main" val="41446984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Use Matlab R2013a or later</a:t>
            </a:r>
          </a:p>
          <a:p>
            <a:r>
              <a:rPr lang="en-US" dirty="0" smtClean="0"/>
              <a:t>open('</a:t>
            </a:r>
            <a:r>
              <a:rPr lang="en-US" dirty="0" err="1" smtClean="0"/>
              <a:t>regularPendulumCancel.mdl</a:t>
            </a:r>
            <a:r>
              <a:rPr lang="en-US" dirty="0" smtClean="0"/>
              <a:t>')</a:t>
            </a:r>
          </a:p>
          <a:p>
            <a:r>
              <a:rPr lang="en-US" dirty="0" smtClean="0"/>
              <a:t>% This will automatically generate some Bode plots for reference</a:t>
            </a:r>
            <a:r>
              <a:rPr lang="en-US" baseline="0" dirty="0" smtClean="0"/>
              <a:t> and make assignments for later use:</a:t>
            </a:r>
            <a:endParaRPr lang="en-US" dirty="0" smtClean="0"/>
          </a:p>
          <a:p>
            <a:r>
              <a:rPr lang="en-US" dirty="0" err="1" smtClean="0"/>
              <a:t>sim</a:t>
            </a:r>
            <a:r>
              <a:rPr lang="en-US" dirty="0" smtClean="0"/>
              <a:t>('</a:t>
            </a:r>
            <a:r>
              <a:rPr lang="en-US" dirty="0" err="1" smtClean="0"/>
              <a:t>regularPendulumCancel.mdl</a:t>
            </a:r>
            <a:r>
              <a:rPr lang="en-US" dirty="0" smtClean="0"/>
              <a:t>')</a:t>
            </a:r>
          </a:p>
          <a:p>
            <a:r>
              <a:rPr lang="en-US" dirty="0" err="1" smtClean="0"/>
              <a:t>tf</a:t>
            </a:r>
            <a:r>
              <a:rPr lang="en-US" dirty="0" smtClean="0"/>
              <a:t>(plant)</a:t>
            </a:r>
          </a:p>
          <a:p>
            <a:r>
              <a:rPr lang="en-US" dirty="0" smtClean="0"/>
              <a:t>   From input "torque, </a:t>
            </a:r>
            <a:r>
              <a:rPr lang="en-US" dirty="0" err="1" smtClean="0"/>
              <a:t>ft-lbf</a:t>
            </a:r>
            <a:r>
              <a:rPr lang="en-US" dirty="0" smtClean="0"/>
              <a:t>" to output "theta-rad":</a:t>
            </a:r>
          </a:p>
          <a:p>
            <a:r>
              <a:rPr lang="en-US" dirty="0" smtClean="0"/>
              <a:t>            205</a:t>
            </a:r>
          </a:p>
          <a:p>
            <a:r>
              <a:rPr lang="en-US" dirty="0" smtClean="0"/>
              <a:t>  ------------------------</a:t>
            </a:r>
          </a:p>
          <a:p>
            <a:r>
              <a:rPr lang="en-US" dirty="0" smtClean="0"/>
              <a:t>  s^2 + 6.038e-05 s + 32.2</a:t>
            </a:r>
          </a:p>
          <a:p>
            <a:r>
              <a:rPr lang="en-US" dirty="0" err="1" smtClean="0"/>
              <a:t>tf</a:t>
            </a:r>
            <a:r>
              <a:rPr lang="en-US" dirty="0" smtClean="0"/>
              <a:t>(Canceller)</a:t>
            </a:r>
          </a:p>
          <a:p>
            <a:r>
              <a:rPr lang="pt-BR" dirty="0" smtClean="0"/>
              <a:t> s^2 + 6.038e-05 s + 32.2</a:t>
            </a:r>
          </a:p>
          <a:p>
            <a:r>
              <a:rPr lang="pt-BR" dirty="0" smtClean="0"/>
              <a:t>  --------------------------</a:t>
            </a:r>
          </a:p>
          <a:p>
            <a:r>
              <a:rPr lang="pt-BR" dirty="0" smtClean="0"/>
              <a:t>  0.0631 s^2 + 5.035 s + 205</a:t>
            </a:r>
          </a:p>
          <a:p>
            <a:endParaRPr lang="pt-BR" dirty="0" smtClean="0"/>
          </a:p>
          <a:p>
            <a:r>
              <a:rPr lang="pt-BR" dirty="0" smtClean="0"/>
              <a:t>% Analysis – Control Design</a:t>
            </a:r>
            <a:r>
              <a:rPr lang="pt-BR" baseline="0" dirty="0" smtClean="0"/>
              <a:t> – Linear Analysis  </a:t>
            </a:r>
          </a:p>
          <a:p>
            <a:r>
              <a:rPr lang="pt-BR" baseline="0" dirty="0" smtClean="0"/>
              <a:t>Alternate various i/o to create the “compensator plot”</a:t>
            </a:r>
            <a:endParaRPr lang="pt-BR" dirty="0" smtClean="0"/>
          </a:p>
          <a:p>
            <a:endParaRPr lang="pt-BR" dirty="0" smtClean="0"/>
          </a:p>
        </p:txBody>
      </p:sp>
      <p:sp>
        <p:nvSpPr>
          <p:cNvPr id="4" name="Slide Number Placeholder 3"/>
          <p:cNvSpPr>
            <a:spLocks noGrp="1"/>
          </p:cNvSpPr>
          <p:nvPr>
            <p:ph type="sldNum" sz="quarter" idx="10"/>
          </p:nvPr>
        </p:nvSpPr>
        <p:spPr/>
        <p:txBody>
          <a:bodyPr/>
          <a:lstStyle/>
          <a:p>
            <a:pPr>
              <a:defRPr/>
            </a:pPr>
            <a:fld id="{7EA4E612-EB86-4282-8B7D-3157CB1A516A}" type="slidenum">
              <a:rPr lang="en-US" smtClean="0"/>
              <a:pPr>
                <a:defRPr/>
              </a:pPr>
              <a:t>81</a:t>
            </a:fld>
            <a:endParaRPr lang="en-US"/>
          </a:p>
        </p:txBody>
      </p:sp>
    </p:spTree>
    <p:extLst>
      <p:ext uri="{BB962C8B-B14F-4D97-AF65-F5344CB8AC3E}">
        <p14:creationId xmlns:p14="http://schemas.microsoft.com/office/powerpoint/2010/main" val="4589882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Use Matlab R2013a or later</a:t>
            </a:r>
          </a:p>
          <a:p>
            <a:r>
              <a:rPr lang="en-US" dirty="0" smtClean="0"/>
              <a:t>open('</a:t>
            </a:r>
            <a:r>
              <a:rPr lang="en-US" dirty="0" err="1" smtClean="0"/>
              <a:t>regularPendulumCancel.mdl</a:t>
            </a:r>
            <a:r>
              <a:rPr lang="en-US" dirty="0" smtClean="0"/>
              <a:t>')</a:t>
            </a:r>
          </a:p>
          <a:p>
            <a:r>
              <a:rPr lang="en-US" dirty="0" smtClean="0"/>
              <a:t>% This will automatically generate some Bode plots for reference</a:t>
            </a:r>
            <a:r>
              <a:rPr lang="en-US" baseline="0" dirty="0" smtClean="0"/>
              <a:t> and make assignments for later use:</a:t>
            </a:r>
            <a:endParaRPr lang="en-US" dirty="0" smtClean="0"/>
          </a:p>
          <a:p>
            <a:r>
              <a:rPr lang="en-US" dirty="0" err="1" smtClean="0"/>
              <a:t>sim</a:t>
            </a:r>
            <a:r>
              <a:rPr lang="en-US" dirty="0" smtClean="0"/>
              <a:t>('</a:t>
            </a:r>
            <a:r>
              <a:rPr lang="en-US" dirty="0" err="1" smtClean="0"/>
              <a:t>regularPendulumCancel.mdl</a:t>
            </a:r>
            <a:r>
              <a:rPr lang="en-US" dirty="0" smtClean="0"/>
              <a:t>')</a:t>
            </a:r>
          </a:p>
          <a:p>
            <a:r>
              <a:rPr lang="en-US" dirty="0" err="1" smtClean="0"/>
              <a:t>tf</a:t>
            </a:r>
            <a:r>
              <a:rPr lang="en-US" dirty="0" smtClean="0"/>
              <a:t>(plant)</a:t>
            </a:r>
          </a:p>
          <a:p>
            <a:r>
              <a:rPr lang="en-US" dirty="0" smtClean="0"/>
              <a:t>   From input "torque, </a:t>
            </a:r>
            <a:r>
              <a:rPr lang="en-US" dirty="0" err="1" smtClean="0"/>
              <a:t>ft-lbf</a:t>
            </a:r>
            <a:r>
              <a:rPr lang="en-US" dirty="0" smtClean="0"/>
              <a:t>" to output "theta-rad":</a:t>
            </a:r>
          </a:p>
          <a:p>
            <a:r>
              <a:rPr lang="en-US" dirty="0" smtClean="0"/>
              <a:t>            205</a:t>
            </a:r>
          </a:p>
          <a:p>
            <a:r>
              <a:rPr lang="en-US" dirty="0" smtClean="0"/>
              <a:t>  ------------------------</a:t>
            </a:r>
          </a:p>
          <a:p>
            <a:r>
              <a:rPr lang="en-US" dirty="0" smtClean="0"/>
              <a:t>  s^2 + 6.038e-05 s + 32.2</a:t>
            </a:r>
          </a:p>
          <a:p>
            <a:r>
              <a:rPr lang="en-US" dirty="0" err="1" smtClean="0"/>
              <a:t>tf</a:t>
            </a:r>
            <a:r>
              <a:rPr lang="en-US" dirty="0" smtClean="0"/>
              <a:t>(Canceller)</a:t>
            </a:r>
          </a:p>
          <a:p>
            <a:r>
              <a:rPr lang="pt-BR" dirty="0" smtClean="0"/>
              <a:t> s^2 + 6.038e-05 s + 32.2</a:t>
            </a:r>
          </a:p>
          <a:p>
            <a:r>
              <a:rPr lang="pt-BR" dirty="0" smtClean="0"/>
              <a:t>  --------------------------</a:t>
            </a:r>
          </a:p>
          <a:p>
            <a:r>
              <a:rPr lang="pt-BR" dirty="0" smtClean="0"/>
              <a:t>  0.0631 s^2 + 5.035 s + 205</a:t>
            </a:r>
          </a:p>
          <a:p>
            <a:endParaRPr lang="pt-BR" dirty="0" smtClean="0"/>
          </a:p>
          <a:p>
            <a:endParaRPr lang="en-US" dirty="0" smtClean="0"/>
          </a:p>
          <a:p>
            <a:r>
              <a:rPr lang="en-US" dirty="0" smtClean="0"/>
              <a:t> % </a:t>
            </a:r>
            <a:r>
              <a:rPr lang="en-US" dirty="0" err="1" smtClean="0"/>
              <a:t>SisoTool</a:t>
            </a:r>
            <a:r>
              <a:rPr lang="en-US" dirty="0" smtClean="0"/>
              <a:t> start from command line</a:t>
            </a:r>
          </a:p>
          <a:p>
            <a:r>
              <a:rPr lang="en-US" dirty="0" err="1" smtClean="0"/>
              <a:t>sisotool</a:t>
            </a:r>
            <a:endParaRPr lang="en-US" dirty="0" smtClean="0"/>
          </a:p>
          <a:p>
            <a:r>
              <a:rPr lang="en-US" dirty="0" smtClean="0"/>
              <a:t>Architecture – System Data – G=Canceller*SS, H=1, C=Controller, F=1  (generated by File-Model Properties – Callbacks – </a:t>
            </a:r>
            <a:r>
              <a:rPr lang="en-US" dirty="0" err="1" smtClean="0"/>
              <a:t>PreLoadFcn</a:t>
            </a:r>
            <a:r>
              <a:rPr lang="en-US" dirty="0" smtClean="0"/>
              <a:t>)</a:t>
            </a:r>
          </a:p>
          <a:p>
            <a:r>
              <a:rPr lang="en-US" dirty="0" smtClean="0"/>
              <a:t>% Can move zeroes and poles on </a:t>
            </a:r>
            <a:r>
              <a:rPr lang="en-US" dirty="0" err="1" smtClean="0"/>
              <a:t>lrc</a:t>
            </a:r>
            <a:r>
              <a:rPr lang="en-US" dirty="0" smtClean="0"/>
              <a:t> plot</a:t>
            </a:r>
          </a:p>
          <a:p>
            <a:r>
              <a:rPr lang="en-US" dirty="0" smtClean="0"/>
              <a:t>% Used Automated Tuning – LQG Synthesis – default settings –1</a:t>
            </a:r>
            <a:r>
              <a:rPr lang="en-US" baseline="30000" dirty="0" smtClean="0"/>
              <a:t>st</a:t>
            </a:r>
            <a:r>
              <a:rPr lang="en-US" baseline="0" dirty="0" smtClean="0"/>
              <a:t> </a:t>
            </a:r>
            <a:r>
              <a:rPr lang="en-US" dirty="0" smtClean="0"/>
              <a:t>order</a:t>
            </a:r>
          </a:p>
          <a:p>
            <a:endParaRPr lang="en-US" dirty="0"/>
          </a:p>
        </p:txBody>
      </p:sp>
      <p:sp>
        <p:nvSpPr>
          <p:cNvPr id="4" name="Slide Number Placeholder 3"/>
          <p:cNvSpPr>
            <a:spLocks noGrp="1"/>
          </p:cNvSpPr>
          <p:nvPr>
            <p:ph type="sldNum" sz="quarter" idx="10"/>
          </p:nvPr>
        </p:nvSpPr>
        <p:spPr/>
        <p:txBody>
          <a:bodyPr/>
          <a:lstStyle/>
          <a:p>
            <a:pPr>
              <a:defRPr/>
            </a:pPr>
            <a:fld id="{7EA4E612-EB86-4282-8B7D-3157CB1A516A}" type="slidenum">
              <a:rPr lang="en-US" smtClean="0"/>
              <a:pPr>
                <a:defRPr/>
              </a:pPr>
              <a:t>82</a:t>
            </a:fld>
            <a:endParaRPr lang="en-US"/>
          </a:p>
        </p:txBody>
      </p:sp>
    </p:spTree>
    <p:extLst>
      <p:ext uri="{BB962C8B-B14F-4D97-AF65-F5344CB8AC3E}">
        <p14:creationId xmlns:p14="http://schemas.microsoft.com/office/powerpoint/2010/main" val="9773359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Operating point is 0 velocity</a:t>
            </a:r>
            <a:endParaRPr lang="en-US" dirty="0"/>
          </a:p>
        </p:txBody>
      </p:sp>
      <p:sp>
        <p:nvSpPr>
          <p:cNvPr id="4" name="Slide Number Placeholder 3"/>
          <p:cNvSpPr>
            <a:spLocks noGrp="1"/>
          </p:cNvSpPr>
          <p:nvPr>
            <p:ph type="sldNum" sz="quarter" idx="10"/>
          </p:nvPr>
        </p:nvSpPr>
        <p:spPr/>
        <p:txBody>
          <a:bodyPr/>
          <a:lstStyle/>
          <a:p>
            <a:pPr>
              <a:defRPr/>
            </a:pPr>
            <a:fld id="{7EA4E612-EB86-4282-8B7D-3157CB1A516A}" type="slidenum">
              <a:rPr lang="en-US" smtClean="0"/>
              <a:pPr>
                <a:defRPr/>
              </a:pPr>
              <a:t>84</a:t>
            </a:fld>
            <a:endParaRPr lang="en-US"/>
          </a:p>
        </p:txBody>
      </p:sp>
    </p:spTree>
    <p:extLst>
      <p:ext uri="{BB962C8B-B14F-4D97-AF65-F5344CB8AC3E}">
        <p14:creationId xmlns:p14="http://schemas.microsoft.com/office/powerpoint/2010/main" val="31692793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42AB8447-6AFA-4272-B31A-38BE06237B40}" type="slidenum">
              <a:rPr lang="en-US" sz="1200" smtClean="0">
                <a:latin typeface="msbm10"/>
              </a:rPr>
              <a:pPr eaLnBrk="1" hangingPunct="1"/>
              <a:t>87</a:t>
            </a:fld>
            <a:endParaRPr lang="en-US" sz="1200" smtClean="0">
              <a:latin typeface="msbm10"/>
            </a:endParaRPr>
          </a:p>
        </p:txBody>
      </p:sp>
      <p:sp>
        <p:nvSpPr>
          <p:cNvPr id="82947" name="Rectangle 1026"/>
          <p:cNvSpPr>
            <a:spLocks noGrp="1" noRot="1" noChangeAspect="1" noChangeArrowheads="1" noTextEdit="1"/>
          </p:cNvSpPr>
          <p:nvPr>
            <p:ph type="sldImg"/>
          </p:nvPr>
        </p:nvSpPr>
        <p:spPr>
          <a:ln/>
        </p:spPr>
      </p:sp>
      <p:sp>
        <p:nvSpPr>
          <p:cNvPr id="8294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9373679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76EB1C3D-6CE1-4117-9C43-3900DE97A81F}" type="slidenum">
              <a:rPr lang="en-US" sz="1200" smtClean="0">
                <a:latin typeface="msbm10"/>
              </a:rPr>
              <a:pPr eaLnBrk="1" hangingPunct="1"/>
              <a:t>88</a:t>
            </a:fld>
            <a:endParaRPr lang="en-US" sz="1200" smtClean="0">
              <a:latin typeface="msbm1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1290635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92C8DC03-778B-4BA1-AF0A-1299475FCE78}" type="slidenum">
              <a:rPr lang="en-US" sz="1200" smtClean="0">
                <a:latin typeface="msbm10"/>
              </a:rPr>
              <a:pPr eaLnBrk="1" hangingPunct="1"/>
              <a:t>89</a:t>
            </a:fld>
            <a:endParaRPr lang="en-US" sz="1200" smtClean="0">
              <a:latin typeface="msbm1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3913344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E5598636-815C-4557-B048-7D8E3E457921}" type="slidenum">
              <a:rPr lang="en-US" sz="1200" smtClean="0">
                <a:latin typeface="msbm10"/>
              </a:rPr>
              <a:pPr eaLnBrk="1" hangingPunct="1"/>
              <a:t>91</a:t>
            </a:fld>
            <a:endParaRPr lang="en-US" sz="1200" smtClean="0">
              <a:latin typeface="msbm10"/>
            </a:endParaRPr>
          </a:p>
        </p:txBody>
      </p:sp>
      <p:sp>
        <p:nvSpPr>
          <p:cNvPr id="72707" name="Rectangle 1026"/>
          <p:cNvSpPr>
            <a:spLocks noGrp="1" noRot="1" noChangeAspect="1" noChangeArrowheads="1" noTextEdit="1"/>
          </p:cNvSpPr>
          <p:nvPr>
            <p:ph type="sldImg"/>
          </p:nvPr>
        </p:nvSpPr>
        <p:spPr>
          <a:ln/>
        </p:spPr>
      </p:sp>
      <p:sp>
        <p:nvSpPr>
          <p:cNvPr id="7270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5204807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61EC86AC-6280-43FD-B9EA-892CF3F12965}" type="slidenum">
              <a:rPr lang="en-US" sz="1200" smtClean="0">
                <a:latin typeface="msbm10"/>
              </a:rPr>
              <a:pPr eaLnBrk="1" hangingPunct="1"/>
              <a:t>92</a:t>
            </a:fld>
            <a:endParaRPr lang="en-US" sz="1200" smtClean="0">
              <a:latin typeface="msbm10"/>
            </a:endParaRPr>
          </a:p>
        </p:txBody>
      </p:sp>
      <p:sp>
        <p:nvSpPr>
          <p:cNvPr id="73731" name="Rectangle 1026"/>
          <p:cNvSpPr>
            <a:spLocks noGrp="1" noRot="1" noChangeAspect="1" noChangeArrowheads="1" noTextEdit="1"/>
          </p:cNvSpPr>
          <p:nvPr>
            <p:ph type="sldImg"/>
          </p:nvPr>
        </p:nvSpPr>
        <p:spPr>
          <a:ln/>
        </p:spPr>
      </p:sp>
      <p:sp>
        <p:nvSpPr>
          <p:cNvPr id="7373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076692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3856CBBB-19D6-404E-8160-059E5533B1BF}" type="slidenum">
              <a:rPr lang="en-US" sz="1200" smtClean="0">
                <a:latin typeface="msbm10"/>
              </a:rPr>
              <a:pPr eaLnBrk="1" hangingPunct="1"/>
              <a:t>20</a:t>
            </a:fld>
            <a:endParaRPr lang="en-US" sz="1200" smtClean="0">
              <a:latin typeface="msbm10"/>
            </a:endParaRPr>
          </a:p>
        </p:txBody>
      </p:sp>
      <p:sp>
        <p:nvSpPr>
          <p:cNvPr id="76803" name="Rectangle 1026"/>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76804" name="Rectangle 1027"/>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r>
                  <a:rPr lang="en-US" baseline="0" dirty="0" smtClean="0"/>
                  <a:t>You know by inspection that the system has two equilibrium points:  </a:t>
                </a:r>
                <a14:m>
                  <m:oMath xmlns:m="http://schemas.openxmlformats.org/officeDocument/2006/math">
                    <m:r>
                      <a:rPr lang="en-US" i="1" baseline="0" smtClean="0">
                        <a:latin typeface="Cambria Math"/>
                        <a:ea typeface="Cambria Math"/>
                      </a:rPr>
                      <m:t>𝜃</m:t>
                    </m:r>
                    <m:r>
                      <a:rPr lang="en-US" b="0" i="1" baseline="0" smtClean="0">
                        <a:latin typeface="Cambria Math"/>
                        <a:ea typeface="Cambria Math"/>
                      </a:rPr>
                      <m:t>=0 </m:t>
                    </m:r>
                  </m:oMath>
                </a14:m>
                <a:r>
                  <a:rPr lang="en-US" dirty="0" smtClean="0"/>
                  <a:t>and </a:t>
                </a:r>
                <a14:m>
                  <m:oMath xmlns:m="http://schemas.openxmlformats.org/officeDocument/2006/math">
                    <m:r>
                      <a:rPr lang="en-US" i="1" baseline="0" smtClean="0">
                        <a:latin typeface="Cambria Math"/>
                        <a:ea typeface="Cambria Math"/>
                      </a:rPr>
                      <m:t>𝜃</m:t>
                    </m:r>
                    <m:r>
                      <a:rPr lang="en-US" b="0" i="1" baseline="0" smtClean="0">
                        <a:latin typeface="Cambria Math"/>
                        <a:ea typeface="Cambria Math"/>
                      </a:rPr>
                      <m:t>=</m:t>
                    </m:r>
                    <m:r>
                      <a:rPr lang="en-US" b="0" i="1" baseline="0" smtClean="0">
                        <a:latin typeface="Cambria Math"/>
                        <a:ea typeface="Cambria Math"/>
                      </a:rPr>
                      <m:t>𝜋</m:t>
                    </m:r>
                  </m:oMath>
                </a14:m>
                <a:endParaRPr lang="en-US" dirty="0" smtClean="0"/>
              </a:p>
              <a:p>
                <a:r>
                  <a:rPr lang="en-US" dirty="0" smtClean="0"/>
                  <a:t>The one at 0 is stable.</a:t>
                </a:r>
                <a:r>
                  <a:rPr lang="en-US" baseline="0" dirty="0" smtClean="0"/>
                  <a:t>   The one at the top is unstable.   The linearization process should reveal this.</a:t>
                </a:r>
                <a:endParaRPr lang="en-US" dirty="0" smtClean="0"/>
              </a:p>
            </p:txBody>
          </p:sp>
        </mc:Choice>
        <mc:Fallback xmlns="">
          <p:sp>
            <p:nvSpPr>
              <p:cNvPr id="7680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aseline="0" dirty="0" smtClean="0"/>
                  <a:t>You know by inspection that the system has two equilibrium points:  </a:t>
                </a:r>
                <a:r>
                  <a:rPr lang="en-US" i="0" baseline="0" smtClean="0">
                    <a:latin typeface="Cambria Math"/>
                    <a:ea typeface="Cambria Math"/>
                  </a:rPr>
                  <a:t>𝜃</a:t>
                </a:r>
                <a:r>
                  <a:rPr lang="en-US" b="0" i="0" baseline="0" smtClean="0">
                    <a:latin typeface="Cambria Math"/>
                    <a:ea typeface="Cambria Math"/>
                  </a:rPr>
                  <a:t>=0 </a:t>
                </a:r>
                <a:r>
                  <a:rPr lang="en-US" dirty="0" smtClean="0"/>
                  <a:t>and </a:t>
                </a:r>
                <a:r>
                  <a:rPr lang="en-US" i="0" baseline="0" smtClean="0">
                    <a:latin typeface="Cambria Math"/>
                    <a:ea typeface="Cambria Math"/>
                  </a:rPr>
                  <a:t>𝜃</a:t>
                </a:r>
                <a:r>
                  <a:rPr lang="en-US" b="0" i="0" baseline="0" smtClean="0">
                    <a:latin typeface="Cambria Math"/>
                    <a:ea typeface="Cambria Math"/>
                  </a:rPr>
                  <a:t>=𝜋</a:t>
                </a:r>
                <a:endParaRPr lang="en-US" dirty="0" smtClean="0"/>
              </a:p>
              <a:p>
                <a:r>
                  <a:rPr lang="en-US" dirty="0" smtClean="0"/>
                  <a:t>The one at 0 is stable.</a:t>
                </a:r>
                <a:r>
                  <a:rPr lang="en-US" baseline="0" dirty="0" smtClean="0"/>
                  <a:t>   The one at the top is unstable.   The linearization process should reveal this.</a:t>
                </a:r>
                <a:endParaRPr lang="en-US" dirty="0" smtClean="0"/>
              </a:p>
            </p:txBody>
          </p:sp>
        </mc:Fallback>
      </mc:AlternateContent>
    </p:spTree>
    <p:extLst>
      <p:ext uri="{BB962C8B-B14F-4D97-AF65-F5344CB8AC3E}">
        <p14:creationId xmlns:p14="http://schemas.microsoft.com/office/powerpoint/2010/main" val="26873747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EF7A0B51-D872-48D8-ABFE-AD0F221030DF}" type="slidenum">
              <a:rPr lang="en-US" sz="1200" smtClean="0">
                <a:latin typeface="msbm10"/>
              </a:rPr>
              <a:pPr eaLnBrk="1" hangingPunct="1"/>
              <a:t>93</a:t>
            </a:fld>
            <a:endParaRPr lang="en-US" sz="1200" smtClean="0">
              <a:latin typeface="msbm10"/>
            </a:endParaRPr>
          </a:p>
        </p:txBody>
      </p:sp>
      <p:sp>
        <p:nvSpPr>
          <p:cNvPr id="74755" name="Rectangle 1026"/>
          <p:cNvSpPr>
            <a:spLocks noGrp="1" noRot="1" noChangeAspect="1" noChangeArrowheads="1" noTextEdit="1"/>
          </p:cNvSpPr>
          <p:nvPr>
            <p:ph type="sldImg"/>
          </p:nvPr>
        </p:nvSpPr>
        <p:spPr>
          <a:ln/>
        </p:spPr>
      </p:sp>
      <p:sp>
        <p:nvSpPr>
          <p:cNvPr id="7475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9889892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93DEA686-15FA-440B-8BFD-5212EE6B1DA1}" type="slidenum">
              <a:rPr lang="en-US" sz="1200" smtClean="0">
                <a:latin typeface="msbm10"/>
              </a:rPr>
              <a:pPr eaLnBrk="1" hangingPunct="1"/>
              <a:t>94</a:t>
            </a:fld>
            <a:endParaRPr lang="en-US" sz="1200" smtClean="0">
              <a:latin typeface="msbm10"/>
            </a:endParaRPr>
          </a:p>
        </p:txBody>
      </p:sp>
      <p:sp>
        <p:nvSpPr>
          <p:cNvPr id="75779" name="Rectangle 1026"/>
          <p:cNvSpPr>
            <a:spLocks noGrp="1" noRot="1" noChangeAspect="1" noChangeArrowheads="1" noTextEdit="1"/>
          </p:cNvSpPr>
          <p:nvPr>
            <p:ph type="sldImg"/>
          </p:nvPr>
        </p:nvSpPr>
        <p:spPr>
          <a:ln/>
        </p:spPr>
      </p:sp>
      <p:sp>
        <p:nvSpPr>
          <p:cNvPr id="7578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11982825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dirty="0" err="1" smtClean="0"/>
              <a:t>regularPendulum.mdl</a:t>
            </a:r>
            <a:r>
              <a:rPr lang="en-US" dirty="0" smtClean="0"/>
              <a:t>')</a:t>
            </a:r>
          </a:p>
          <a:p>
            <a:r>
              <a:rPr lang="en-US" dirty="0" smtClean="0"/>
              <a:t>% This will automatically generate some Bode plots for reference</a:t>
            </a:r>
            <a:r>
              <a:rPr lang="en-US" baseline="0" dirty="0" smtClean="0"/>
              <a:t> and make assignments for later use:</a:t>
            </a:r>
            <a:endParaRPr lang="en-US" dirty="0" smtClean="0"/>
          </a:p>
          <a:p>
            <a:r>
              <a:rPr lang="en-US" dirty="0" err="1" smtClean="0"/>
              <a:t>swHeavy</a:t>
            </a:r>
            <a:r>
              <a:rPr lang="en-US" dirty="0" smtClean="0"/>
              <a:t> = 1;</a:t>
            </a:r>
          </a:p>
          <a:p>
            <a:r>
              <a:rPr lang="en-US" dirty="0" err="1" smtClean="0"/>
              <a:t>sim</a:t>
            </a:r>
            <a:r>
              <a:rPr lang="en-US" dirty="0" smtClean="0"/>
              <a:t>('</a:t>
            </a:r>
            <a:r>
              <a:rPr lang="en-US" dirty="0" err="1" smtClean="0"/>
              <a:t>regularPendulum.mdl</a:t>
            </a:r>
            <a:r>
              <a:rPr lang="en-US" dirty="0" smtClean="0"/>
              <a:t>')</a:t>
            </a:r>
          </a:p>
          <a:p>
            <a:r>
              <a:rPr lang="en-US" dirty="0" err="1" smtClean="0"/>
              <a:t>tf</a:t>
            </a:r>
            <a:r>
              <a:rPr lang="en-US" dirty="0" smtClean="0"/>
              <a:t>(Controller)</a:t>
            </a:r>
          </a:p>
          <a:p>
            <a:r>
              <a:rPr lang="en-US" dirty="0" smtClean="0"/>
              <a:t> </a:t>
            </a:r>
          </a:p>
          <a:p>
            <a:r>
              <a:rPr lang="en-US" dirty="0" smtClean="0"/>
              <a:t>248.6 s^2 + 1747 s + 2031</a:t>
            </a:r>
          </a:p>
          <a:p>
            <a:r>
              <a:rPr lang="en-US" dirty="0" smtClean="0"/>
              <a:t>  -------------------------</a:t>
            </a:r>
          </a:p>
          <a:p>
            <a:r>
              <a:rPr lang="en-US" dirty="0" smtClean="0"/>
              <a:t>  s^3 + 83.04 s^2 + 3460 s</a:t>
            </a:r>
            <a:endParaRPr lang="en-US" dirty="0"/>
          </a:p>
        </p:txBody>
      </p:sp>
      <p:sp>
        <p:nvSpPr>
          <p:cNvPr id="4" name="Slide Number Placeholder 3"/>
          <p:cNvSpPr>
            <a:spLocks noGrp="1"/>
          </p:cNvSpPr>
          <p:nvPr>
            <p:ph type="sldNum" sz="quarter" idx="10"/>
          </p:nvPr>
        </p:nvSpPr>
        <p:spPr/>
        <p:txBody>
          <a:bodyPr/>
          <a:lstStyle/>
          <a:p>
            <a:pPr>
              <a:defRPr/>
            </a:pPr>
            <a:fld id="{7EA4E612-EB86-4282-8B7D-3157CB1A516A}" type="slidenum">
              <a:rPr lang="en-US" smtClean="0"/>
              <a:pPr>
                <a:defRPr/>
              </a:pPr>
              <a:t>96</a:t>
            </a:fld>
            <a:endParaRPr lang="en-US"/>
          </a:p>
        </p:txBody>
      </p:sp>
    </p:spTree>
    <p:extLst>
      <p:ext uri="{BB962C8B-B14F-4D97-AF65-F5344CB8AC3E}">
        <p14:creationId xmlns:p14="http://schemas.microsoft.com/office/powerpoint/2010/main" val="30504123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open('</a:t>
            </a:r>
            <a:r>
              <a:rPr lang="en-US" dirty="0" err="1" smtClean="0"/>
              <a:t>regularPendulum.mdl</a:t>
            </a:r>
            <a:r>
              <a:rPr lang="en-US" dirty="0" smtClean="0"/>
              <a:t>')</a:t>
            </a:r>
          </a:p>
          <a:p>
            <a:r>
              <a:rPr lang="en-US" dirty="0" smtClean="0"/>
              <a:t>% This will automatically generate some Bode plots for reference</a:t>
            </a:r>
            <a:r>
              <a:rPr lang="en-US" baseline="0" dirty="0" smtClean="0"/>
              <a:t> and make assignments for later use:</a:t>
            </a:r>
            <a:endParaRPr lang="en-US" dirty="0" smtClean="0"/>
          </a:p>
          <a:p>
            <a:r>
              <a:rPr lang="en-US" dirty="0" err="1" smtClean="0"/>
              <a:t>swHeavy</a:t>
            </a:r>
            <a:r>
              <a:rPr lang="en-US" dirty="0" smtClean="0"/>
              <a:t> = 1;swHeavyComp=1;</a:t>
            </a:r>
          </a:p>
          <a:p>
            <a:r>
              <a:rPr lang="en-US" dirty="0" err="1" smtClean="0"/>
              <a:t>sim</a:t>
            </a:r>
            <a:r>
              <a:rPr lang="en-US" dirty="0" smtClean="0"/>
              <a:t>('</a:t>
            </a:r>
            <a:r>
              <a:rPr lang="en-US" dirty="0" err="1" smtClean="0"/>
              <a:t>regularPendulum.mdl</a:t>
            </a:r>
            <a:r>
              <a:rPr lang="en-US" dirty="0" smtClean="0"/>
              <a:t>')</a:t>
            </a:r>
          </a:p>
          <a:p>
            <a:r>
              <a:rPr lang="en-US" dirty="0" err="1" smtClean="0"/>
              <a:t>tf</a:t>
            </a:r>
            <a:r>
              <a:rPr lang="en-US" dirty="0" smtClean="0"/>
              <a:t>(Controller)</a:t>
            </a:r>
          </a:p>
          <a:p>
            <a:r>
              <a:rPr lang="en-US" dirty="0" smtClean="0"/>
              <a:t>245 s^2 + 1791 s + 2059</a:t>
            </a:r>
          </a:p>
          <a:p>
            <a:r>
              <a:rPr lang="en-US" dirty="0" smtClean="0"/>
              <a:t>  ------------------------</a:t>
            </a:r>
          </a:p>
          <a:p>
            <a:r>
              <a:rPr lang="en-US" dirty="0" smtClean="0"/>
              <a:t>  s^3 + 83.04 s^2 + 3460 s</a:t>
            </a:r>
          </a:p>
          <a:p>
            <a:endParaRPr lang="en-US" dirty="0" smtClean="0"/>
          </a:p>
          <a:p>
            <a:r>
              <a:rPr lang="en-US" dirty="0" smtClean="0"/>
              <a:t> roots(</a:t>
            </a:r>
            <a:r>
              <a:rPr lang="en-US" dirty="0" err="1" smtClean="0"/>
              <a:t>cnum</a:t>
            </a:r>
            <a:r>
              <a:rPr lang="en-US" dirty="0" smtClean="0"/>
              <a:t>)</a:t>
            </a:r>
          </a:p>
          <a:p>
            <a:endParaRPr lang="en-US" dirty="0" smtClean="0"/>
          </a:p>
          <a:p>
            <a:r>
              <a:rPr lang="en-US" dirty="0" err="1" smtClean="0"/>
              <a:t>ans</a:t>
            </a:r>
            <a:r>
              <a:rPr lang="en-US" dirty="0" smtClean="0"/>
              <a:t> =</a:t>
            </a:r>
          </a:p>
          <a:p>
            <a:endParaRPr lang="en-US" dirty="0" smtClean="0"/>
          </a:p>
          <a:p>
            <a:r>
              <a:rPr lang="en-US" dirty="0" smtClean="0"/>
              <a:t>   -5.8824</a:t>
            </a:r>
          </a:p>
          <a:p>
            <a:r>
              <a:rPr lang="en-US" dirty="0" smtClean="0"/>
              <a:t>   -1.4286</a:t>
            </a:r>
          </a:p>
          <a:p>
            <a:r>
              <a:rPr lang="en-US" dirty="0" smtClean="0"/>
              <a:t> roots(</a:t>
            </a:r>
            <a:r>
              <a:rPr lang="en-US" dirty="0" err="1" smtClean="0"/>
              <a:t>cden</a:t>
            </a:r>
            <a:r>
              <a:rPr lang="en-US" dirty="0" smtClean="0"/>
              <a:t>)</a:t>
            </a:r>
          </a:p>
          <a:p>
            <a:endParaRPr lang="en-US" dirty="0" smtClean="0"/>
          </a:p>
          <a:p>
            <a:r>
              <a:rPr lang="en-US" dirty="0" err="1" smtClean="0"/>
              <a:t>ans</a:t>
            </a:r>
            <a:r>
              <a:rPr lang="en-US" dirty="0" smtClean="0"/>
              <a:t> =</a:t>
            </a:r>
          </a:p>
          <a:p>
            <a:endParaRPr lang="en-US" dirty="0" smtClean="0"/>
          </a:p>
          <a:p>
            <a:r>
              <a:rPr lang="en-US" dirty="0" smtClean="0"/>
              <a:t>   0.0000 + 0.0000i</a:t>
            </a:r>
          </a:p>
          <a:p>
            <a:r>
              <a:rPr lang="en-US" dirty="0" smtClean="0"/>
              <a:t> -41.5225 +41.6664i</a:t>
            </a:r>
          </a:p>
          <a:p>
            <a:r>
              <a:rPr lang="en-US" dirty="0" smtClean="0"/>
              <a:t> -41.5225 -41.6664i</a:t>
            </a:r>
          </a:p>
          <a:p>
            <a:endParaRPr lang="en-US" dirty="0" smtClean="0"/>
          </a:p>
          <a:p>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7EA4E612-EB86-4282-8B7D-3157CB1A516A}" type="slidenum">
              <a:rPr lang="en-US" smtClean="0"/>
              <a:pPr>
                <a:defRPr/>
              </a:pPr>
              <a:t>97</a:t>
            </a:fld>
            <a:endParaRPr lang="en-US"/>
          </a:p>
        </p:txBody>
      </p:sp>
    </p:spTree>
    <p:extLst>
      <p:ext uri="{BB962C8B-B14F-4D97-AF65-F5344CB8AC3E}">
        <p14:creationId xmlns:p14="http://schemas.microsoft.com/office/powerpoint/2010/main" val="33788218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dirty="0" err="1" smtClean="0"/>
              <a:t>regularPendulum.mdl</a:t>
            </a:r>
            <a:r>
              <a:rPr lang="en-US" dirty="0" smtClean="0"/>
              <a:t>')</a:t>
            </a:r>
          </a:p>
          <a:p>
            <a:r>
              <a:rPr lang="en-US" dirty="0" smtClean="0"/>
              <a:t>% This will automatically generate some Bode plots for reference</a:t>
            </a:r>
            <a:r>
              <a:rPr lang="en-US" baseline="0" dirty="0" smtClean="0"/>
              <a:t> and make assignments for later use:</a:t>
            </a:r>
            <a:endParaRPr lang="en-US" dirty="0" smtClean="0"/>
          </a:p>
          <a:p>
            <a:r>
              <a:rPr lang="en-US" dirty="0" err="1" smtClean="0"/>
              <a:t>swHeavy</a:t>
            </a:r>
            <a:r>
              <a:rPr lang="en-US" dirty="0" smtClean="0"/>
              <a:t> = 0;swHeavyComp=1;</a:t>
            </a:r>
          </a:p>
          <a:p>
            <a:r>
              <a:rPr lang="en-US" dirty="0" err="1" smtClean="0"/>
              <a:t>sim</a:t>
            </a:r>
            <a:r>
              <a:rPr lang="en-US" dirty="0" smtClean="0"/>
              <a:t>('</a:t>
            </a:r>
            <a:r>
              <a:rPr lang="en-US" dirty="0" err="1" smtClean="0"/>
              <a:t>regularPendulum.mdl</a:t>
            </a:r>
            <a:r>
              <a:rPr lang="en-US" dirty="0" smtClean="0"/>
              <a:t>')</a:t>
            </a:r>
          </a:p>
          <a:p>
            <a:endParaRPr lang="en-US" dirty="0"/>
          </a:p>
        </p:txBody>
      </p:sp>
      <p:sp>
        <p:nvSpPr>
          <p:cNvPr id="4" name="Slide Number Placeholder 3"/>
          <p:cNvSpPr>
            <a:spLocks noGrp="1"/>
          </p:cNvSpPr>
          <p:nvPr>
            <p:ph type="sldNum" sz="quarter" idx="10"/>
          </p:nvPr>
        </p:nvSpPr>
        <p:spPr/>
        <p:txBody>
          <a:bodyPr/>
          <a:lstStyle/>
          <a:p>
            <a:pPr>
              <a:defRPr/>
            </a:pPr>
            <a:fld id="{7EA4E612-EB86-4282-8B7D-3157CB1A516A}" type="slidenum">
              <a:rPr lang="en-US" smtClean="0"/>
              <a:pPr>
                <a:defRPr/>
              </a:pPr>
              <a:t>98</a:t>
            </a:fld>
            <a:endParaRPr lang="en-US"/>
          </a:p>
        </p:txBody>
      </p:sp>
    </p:spTree>
    <p:extLst>
      <p:ext uri="{BB962C8B-B14F-4D97-AF65-F5344CB8AC3E}">
        <p14:creationId xmlns:p14="http://schemas.microsoft.com/office/powerpoint/2010/main" val="27272234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F277E931-6D74-44E9-9536-54E9B69A4AA4}" type="slidenum">
              <a:rPr lang="en-US" sz="1200" smtClean="0">
                <a:latin typeface="msbm10"/>
              </a:rPr>
              <a:pPr eaLnBrk="1" hangingPunct="1"/>
              <a:t>99</a:t>
            </a:fld>
            <a:endParaRPr lang="en-US" sz="1200" smtClean="0">
              <a:latin typeface="msbm10"/>
            </a:endParaRPr>
          </a:p>
        </p:txBody>
      </p:sp>
      <p:sp>
        <p:nvSpPr>
          <p:cNvPr id="81923" name="Rectangle 1026"/>
          <p:cNvSpPr>
            <a:spLocks noGrp="1" noRot="1" noChangeAspect="1" noChangeArrowheads="1" noTextEdit="1"/>
          </p:cNvSpPr>
          <p:nvPr>
            <p:ph type="sldImg"/>
          </p:nvPr>
        </p:nvSpPr>
        <p:spPr>
          <a:ln/>
        </p:spPr>
      </p:sp>
      <p:sp>
        <p:nvSpPr>
          <p:cNvPr id="8192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5389376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73B650F9-5844-4BF4-A63F-AF510A169DC2}" type="slidenum">
              <a:rPr lang="en-US" sz="1200" smtClean="0">
                <a:latin typeface="msbm10"/>
              </a:rPr>
              <a:pPr eaLnBrk="1" hangingPunct="1"/>
              <a:t>100</a:t>
            </a:fld>
            <a:endParaRPr lang="en-US" sz="1200" smtClean="0">
              <a:latin typeface="msbm10"/>
            </a:endParaRPr>
          </a:p>
        </p:txBody>
      </p:sp>
      <p:sp>
        <p:nvSpPr>
          <p:cNvPr id="94211" name="Rectangle 1026"/>
          <p:cNvSpPr>
            <a:spLocks noGrp="1" noRot="1" noChangeAspect="1" noChangeArrowheads="1" noTextEdit="1"/>
          </p:cNvSpPr>
          <p:nvPr>
            <p:ph type="sldImg"/>
          </p:nvPr>
        </p:nvSpPr>
        <p:spPr>
          <a:ln/>
        </p:spPr>
      </p:sp>
      <p:sp>
        <p:nvSpPr>
          <p:cNvPr id="9421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4290958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7AA673C7-BEA9-41C1-A8C8-BB5FE7E8DB8D}" type="slidenum">
              <a:rPr lang="en-US" sz="1200" smtClean="0">
                <a:latin typeface="msbm10"/>
              </a:rPr>
              <a:pPr eaLnBrk="1" hangingPunct="1"/>
              <a:t>101</a:t>
            </a:fld>
            <a:endParaRPr lang="en-US" sz="1200" smtClean="0">
              <a:latin typeface="msbm1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9555131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C33F4611-7DD9-4F6D-A8E0-15546689CEF1}" type="slidenum">
              <a:rPr lang="en-US" sz="1200" smtClean="0">
                <a:latin typeface="msbm10"/>
              </a:rPr>
              <a:pPr eaLnBrk="1" hangingPunct="1"/>
              <a:t>102</a:t>
            </a:fld>
            <a:endParaRPr lang="en-US" sz="1200" smtClean="0">
              <a:latin typeface="msbm1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931537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D653B539-6BB2-474A-AA16-D99AE642682E}" type="slidenum">
              <a:rPr lang="en-US" sz="1200" smtClean="0">
                <a:latin typeface="msbm10"/>
              </a:rPr>
              <a:pPr eaLnBrk="1" hangingPunct="1"/>
              <a:t>103</a:t>
            </a:fld>
            <a:endParaRPr lang="en-US" sz="1200" smtClean="0">
              <a:latin typeface="msbm1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107894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3E99C4AB-B607-4EA5-BE76-42CBA25F0CA5}" type="slidenum">
              <a:rPr lang="en-US" sz="1200" smtClean="0">
                <a:latin typeface="msbm10"/>
              </a:rPr>
              <a:pPr eaLnBrk="1" hangingPunct="1"/>
              <a:t>21</a:t>
            </a:fld>
            <a:endParaRPr lang="en-US" sz="1200" smtClean="0">
              <a:latin typeface="msbm10"/>
            </a:endParaRPr>
          </a:p>
        </p:txBody>
      </p:sp>
      <p:sp>
        <p:nvSpPr>
          <p:cNvPr id="77827" name="Rectangle 1026"/>
          <p:cNvSpPr>
            <a:spLocks noGrp="1" noRot="1" noChangeAspect="1" noChangeArrowheads="1" noTextEdit="1"/>
          </p:cNvSpPr>
          <p:nvPr>
            <p:ph type="sldImg"/>
          </p:nvPr>
        </p:nvSpPr>
        <p:spPr>
          <a:ln/>
        </p:spPr>
      </p:sp>
      <p:sp>
        <p:nvSpPr>
          <p:cNvPr id="7782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20408752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83481BB1-435D-46CD-AE9B-C0E0A698268F}" type="slidenum">
              <a:rPr lang="en-US" sz="1200" smtClean="0">
                <a:latin typeface="msbm10"/>
              </a:rPr>
              <a:pPr eaLnBrk="1" hangingPunct="1"/>
              <a:t>104</a:t>
            </a:fld>
            <a:endParaRPr lang="en-US" sz="1200" smtClean="0">
              <a:latin typeface="msbm1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3918132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3E99C4AB-B607-4EA5-BE76-42CBA25F0CA5}" type="slidenum">
              <a:rPr lang="en-US" sz="1200" smtClean="0">
                <a:latin typeface="msbm10"/>
              </a:rPr>
              <a:pPr eaLnBrk="1" hangingPunct="1"/>
              <a:t>22</a:t>
            </a:fld>
            <a:endParaRPr lang="en-US" sz="1200" smtClean="0">
              <a:latin typeface="msbm10"/>
            </a:endParaRPr>
          </a:p>
        </p:txBody>
      </p:sp>
      <p:sp>
        <p:nvSpPr>
          <p:cNvPr id="77827" name="Rectangle 1026"/>
          <p:cNvSpPr>
            <a:spLocks noGrp="1" noRot="1" noChangeAspect="1" noChangeArrowheads="1" noTextEdit="1"/>
          </p:cNvSpPr>
          <p:nvPr>
            <p:ph type="sldImg"/>
          </p:nvPr>
        </p:nvSpPr>
        <p:spPr>
          <a:ln/>
        </p:spPr>
      </p:sp>
      <p:sp>
        <p:nvSpPr>
          <p:cNvPr id="7782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1367526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1600">
                <a:solidFill>
                  <a:schemeClr val="tx1"/>
                </a:solidFill>
                <a:latin typeface="Verdana" pitchFamily="34" charset="0"/>
              </a:defRPr>
            </a:lvl1pPr>
            <a:lvl2pPr marL="742950" indent="-285750" defTabSz="931863" eaLnBrk="0" hangingPunct="0">
              <a:defRPr sz="1600">
                <a:solidFill>
                  <a:schemeClr val="tx1"/>
                </a:solidFill>
                <a:latin typeface="Verdana" pitchFamily="34" charset="0"/>
              </a:defRPr>
            </a:lvl2pPr>
            <a:lvl3pPr marL="1143000" indent="-228600" defTabSz="931863" eaLnBrk="0" hangingPunct="0">
              <a:defRPr sz="1600">
                <a:solidFill>
                  <a:schemeClr val="tx1"/>
                </a:solidFill>
                <a:latin typeface="Verdana" pitchFamily="34" charset="0"/>
              </a:defRPr>
            </a:lvl3pPr>
            <a:lvl4pPr marL="1600200" indent="-228600" defTabSz="931863" eaLnBrk="0" hangingPunct="0">
              <a:defRPr sz="1600">
                <a:solidFill>
                  <a:schemeClr val="tx1"/>
                </a:solidFill>
                <a:latin typeface="Verdana" pitchFamily="34" charset="0"/>
              </a:defRPr>
            </a:lvl4pPr>
            <a:lvl5pPr marL="2057400" indent="-228600" defTabSz="931863" eaLnBrk="0" hangingPunct="0">
              <a:defRPr sz="1600">
                <a:solidFill>
                  <a:schemeClr val="tx1"/>
                </a:solidFill>
                <a:latin typeface="Verdana" pitchFamily="34" charset="0"/>
              </a:defRPr>
            </a:lvl5pPr>
            <a:lvl6pPr marL="2514600" indent="-228600" defTabSz="931863" eaLnBrk="0" fontAlgn="base" hangingPunct="0">
              <a:spcBef>
                <a:spcPct val="0"/>
              </a:spcBef>
              <a:spcAft>
                <a:spcPct val="0"/>
              </a:spcAft>
              <a:defRPr sz="1600">
                <a:solidFill>
                  <a:schemeClr val="tx1"/>
                </a:solidFill>
                <a:latin typeface="Verdana" pitchFamily="34" charset="0"/>
              </a:defRPr>
            </a:lvl6pPr>
            <a:lvl7pPr marL="2971800" indent="-228600" defTabSz="931863" eaLnBrk="0" fontAlgn="base" hangingPunct="0">
              <a:spcBef>
                <a:spcPct val="0"/>
              </a:spcBef>
              <a:spcAft>
                <a:spcPct val="0"/>
              </a:spcAft>
              <a:defRPr sz="1600">
                <a:solidFill>
                  <a:schemeClr val="tx1"/>
                </a:solidFill>
                <a:latin typeface="Verdana" pitchFamily="34" charset="0"/>
              </a:defRPr>
            </a:lvl7pPr>
            <a:lvl8pPr marL="3429000" indent="-228600" defTabSz="931863" eaLnBrk="0" fontAlgn="base" hangingPunct="0">
              <a:spcBef>
                <a:spcPct val="0"/>
              </a:spcBef>
              <a:spcAft>
                <a:spcPct val="0"/>
              </a:spcAft>
              <a:defRPr sz="1600">
                <a:solidFill>
                  <a:schemeClr val="tx1"/>
                </a:solidFill>
                <a:latin typeface="Verdana" pitchFamily="34" charset="0"/>
              </a:defRPr>
            </a:lvl8pPr>
            <a:lvl9pPr marL="3886200" indent="-228600" defTabSz="931863" eaLnBrk="0" fontAlgn="base" hangingPunct="0">
              <a:spcBef>
                <a:spcPct val="0"/>
              </a:spcBef>
              <a:spcAft>
                <a:spcPct val="0"/>
              </a:spcAft>
              <a:defRPr sz="1600">
                <a:solidFill>
                  <a:schemeClr val="tx1"/>
                </a:solidFill>
                <a:latin typeface="Verdana" pitchFamily="34" charset="0"/>
              </a:defRPr>
            </a:lvl9pPr>
          </a:lstStyle>
          <a:p>
            <a:pPr eaLnBrk="1" hangingPunct="1"/>
            <a:fld id="{3856CBBB-19D6-404E-8160-059E5533B1BF}" type="slidenum">
              <a:rPr lang="en-US" sz="1200" smtClean="0">
                <a:latin typeface="msbm10"/>
              </a:rPr>
              <a:pPr eaLnBrk="1" hangingPunct="1"/>
              <a:t>23</a:t>
            </a:fld>
            <a:endParaRPr lang="en-US" sz="1200" smtClean="0">
              <a:latin typeface="msbm10"/>
            </a:endParaRPr>
          </a:p>
        </p:txBody>
      </p:sp>
      <p:sp>
        <p:nvSpPr>
          <p:cNvPr id="76803" name="Rectangle 1026"/>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76804" name="Rectangle 1027"/>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r>
                  <a:rPr lang="en-US" baseline="0" dirty="0" smtClean="0"/>
                  <a:t>You know by inspection that the system has two equilibrium points:  </a:t>
                </a:r>
                <a14:m>
                  <m:oMath xmlns:m="http://schemas.openxmlformats.org/officeDocument/2006/math">
                    <m:r>
                      <a:rPr lang="en-US" i="1" baseline="0" smtClean="0">
                        <a:latin typeface="Cambria Math"/>
                        <a:ea typeface="Cambria Math"/>
                      </a:rPr>
                      <m:t>𝜃</m:t>
                    </m:r>
                    <m:r>
                      <a:rPr lang="en-US" b="0" i="1" baseline="0" smtClean="0">
                        <a:latin typeface="Cambria Math"/>
                        <a:ea typeface="Cambria Math"/>
                      </a:rPr>
                      <m:t>=0 </m:t>
                    </m:r>
                  </m:oMath>
                </a14:m>
                <a:r>
                  <a:rPr lang="en-US" dirty="0" smtClean="0"/>
                  <a:t>and </a:t>
                </a:r>
                <a14:m>
                  <m:oMath xmlns:m="http://schemas.openxmlformats.org/officeDocument/2006/math">
                    <m:r>
                      <a:rPr lang="en-US" i="1" baseline="0" smtClean="0">
                        <a:latin typeface="Cambria Math"/>
                        <a:ea typeface="Cambria Math"/>
                      </a:rPr>
                      <m:t>𝜃</m:t>
                    </m:r>
                    <m:r>
                      <a:rPr lang="en-US" b="0" i="1" baseline="0" smtClean="0">
                        <a:latin typeface="Cambria Math"/>
                        <a:ea typeface="Cambria Math"/>
                      </a:rPr>
                      <m:t>=</m:t>
                    </m:r>
                    <m:r>
                      <a:rPr lang="en-US" b="0" i="1" baseline="0" smtClean="0">
                        <a:latin typeface="Cambria Math"/>
                        <a:ea typeface="Cambria Math"/>
                      </a:rPr>
                      <m:t>𝜋</m:t>
                    </m:r>
                  </m:oMath>
                </a14:m>
                <a:endParaRPr lang="en-US" dirty="0" smtClean="0"/>
              </a:p>
              <a:p>
                <a:r>
                  <a:rPr lang="en-US" dirty="0" smtClean="0"/>
                  <a:t>The one at 0 is stable.</a:t>
                </a:r>
                <a:r>
                  <a:rPr lang="en-US" baseline="0" dirty="0" smtClean="0"/>
                  <a:t>   The one at the top is unstable.   The linearization process should reveal this.</a:t>
                </a:r>
                <a:endParaRPr lang="en-US" dirty="0" smtClean="0"/>
              </a:p>
            </p:txBody>
          </p:sp>
        </mc:Choice>
        <mc:Fallback xmlns="">
          <p:sp>
            <p:nvSpPr>
              <p:cNvPr id="7680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aseline="0" dirty="0" smtClean="0"/>
                  <a:t>You know by inspection that the system has two equilibrium points:  </a:t>
                </a:r>
                <a:r>
                  <a:rPr lang="en-US" i="0" baseline="0" smtClean="0">
                    <a:latin typeface="Cambria Math"/>
                    <a:ea typeface="Cambria Math"/>
                  </a:rPr>
                  <a:t>𝜃</a:t>
                </a:r>
                <a:r>
                  <a:rPr lang="en-US" b="0" i="0" baseline="0" smtClean="0">
                    <a:latin typeface="Cambria Math"/>
                    <a:ea typeface="Cambria Math"/>
                  </a:rPr>
                  <a:t>=0 </a:t>
                </a:r>
                <a:r>
                  <a:rPr lang="en-US" dirty="0" smtClean="0"/>
                  <a:t>and </a:t>
                </a:r>
                <a:r>
                  <a:rPr lang="en-US" i="0" baseline="0" smtClean="0">
                    <a:latin typeface="Cambria Math"/>
                    <a:ea typeface="Cambria Math"/>
                  </a:rPr>
                  <a:t>𝜃</a:t>
                </a:r>
                <a:r>
                  <a:rPr lang="en-US" b="0" i="0" baseline="0" smtClean="0">
                    <a:latin typeface="Cambria Math"/>
                    <a:ea typeface="Cambria Math"/>
                  </a:rPr>
                  <a:t>=𝜋</a:t>
                </a:r>
                <a:endParaRPr lang="en-US" dirty="0" smtClean="0"/>
              </a:p>
              <a:p>
                <a:r>
                  <a:rPr lang="en-US" dirty="0" smtClean="0"/>
                  <a:t>The one at 0 is stable.</a:t>
                </a:r>
                <a:r>
                  <a:rPr lang="en-US" baseline="0" dirty="0" smtClean="0"/>
                  <a:t>   The one at the top is unstable.   The linearization process should reveal this.</a:t>
                </a:r>
                <a:endParaRPr lang="en-US" dirty="0" smtClean="0"/>
              </a:p>
            </p:txBody>
          </p:sp>
        </mc:Fallback>
      </mc:AlternateContent>
    </p:spTree>
    <p:extLst>
      <p:ext uri="{BB962C8B-B14F-4D97-AF65-F5344CB8AC3E}">
        <p14:creationId xmlns:p14="http://schemas.microsoft.com/office/powerpoint/2010/main" val="3079106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7506051-CE24-49B2-90AA-12F869034932}" type="slidenum">
              <a:rPr lang="en-US"/>
              <a:pPr>
                <a:defRPr/>
              </a:pPr>
              <a:t>‹#›</a:t>
            </a:fld>
            <a:endParaRPr lang="en-US"/>
          </a:p>
        </p:txBody>
      </p:sp>
    </p:spTree>
    <p:extLst>
      <p:ext uri="{BB962C8B-B14F-4D97-AF65-F5344CB8AC3E}">
        <p14:creationId xmlns:p14="http://schemas.microsoft.com/office/powerpoint/2010/main" val="1842623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A0B06F-518D-4A05-874F-53CA99977A49}" type="slidenum">
              <a:rPr lang="en-US"/>
              <a:pPr>
                <a:defRPr/>
              </a:pPr>
              <a:t>‹#›</a:t>
            </a:fld>
            <a:endParaRPr lang="en-US"/>
          </a:p>
        </p:txBody>
      </p:sp>
    </p:spTree>
    <p:extLst>
      <p:ext uri="{BB962C8B-B14F-4D97-AF65-F5344CB8AC3E}">
        <p14:creationId xmlns:p14="http://schemas.microsoft.com/office/powerpoint/2010/main" val="624082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286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869D9E1-6B94-4A07-A50A-E6A636898650}" type="slidenum">
              <a:rPr lang="en-US"/>
              <a:pPr>
                <a:defRPr/>
              </a:pPr>
              <a:t>‹#›</a:t>
            </a:fld>
            <a:endParaRPr lang="en-US"/>
          </a:p>
        </p:txBody>
      </p:sp>
    </p:spTree>
    <p:extLst>
      <p:ext uri="{BB962C8B-B14F-4D97-AF65-F5344CB8AC3E}">
        <p14:creationId xmlns:p14="http://schemas.microsoft.com/office/powerpoint/2010/main" val="1330048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F0BD74F-3043-4461-98A7-AC7291454A9C}" type="slidenum">
              <a:rPr lang="en-US"/>
              <a:pPr>
                <a:defRPr/>
              </a:pPr>
              <a:t>‹#›</a:t>
            </a:fld>
            <a:endParaRPr lang="en-US"/>
          </a:p>
        </p:txBody>
      </p:sp>
    </p:spTree>
    <p:extLst>
      <p:ext uri="{BB962C8B-B14F-4D97-AF65-F5344CB8AC3E}">
        <p14:creationId xmlns:p14="http://schemas.microsoft.com/office/powerpoint/2010/main" val="2717147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9DE0FAD-368E-4ABF-B18F-E4E1DC9299CA}" type="slidenum">
              <a:rPr lang="en-US"/>
              <a:pPr>
                <a:defRPr/>
              </a:pPr>
              <a:t>‹#›</a:t>
            </a:fld>
            <a:endParaRPr lang="en-US"/>
          </a:p>
        </p:txBody>
      </p:sp>
    </p:spTree>
    <p:extLst>
      <p:ext uri="{BB962C8B-B14F-4D97-AF65-F5344CB8AC3E}">
        <p14:creationId xmlns:p14="http://schemas.microsoft.com/office/powerpoint/2010/main" val="1117534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A8C25CA-8EEB-4C63-96A7-369DB5ACC5B4}" type="slidenum">
              <a:rPr lang="en-US"/>
              <a:pPr>
                <a:defRPr/>
              </a:pPr>
              <a:t>‹#›</a:t>
            </a:fld>
            <a:endParaRPr lang="en-US"/>
          </a:p>
        </p:txBody>
      </p:sp>
    </p:spTree>
    <p:extLst>
      <p:ext uri="{BB962C8B-B14F-4D97-AF65-F5344CB8AC3E}">
        <p14:creationId xmlns:p14="http://schemas.microsoft.com/office/powerpoint/2010/main" val="1516961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1C70D95-D772-4C84-9AA9-1C96CB5311D4}" type="slidenum">
              <a:rPr lang="en-US"/>
              <a:pPr>
                <a:defRPr/>
              </a:pPr>
              <a:t>‹#›</a:t>
            </a:fld>
            <a:endParaRPr lang="en-US"/>
          </a:p>
        </p:txBody>
      </p:sp>
    </p:spTree>
    <p:extLst>
      <p:ext uri="{BB962C8B-B14F-4D97-AF65-F5344CB8AC3E}">
        <p14:creationId xmlns:p14="http://schemas.microsoft.com/office/powerpoint/2010/main" val="2934614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0791F4F-F2FF-4AAC-A925-FE79AD88FCC0}" type="slidenum">
              <a:rPr lang="en-US"/>
              <a:pPr>
                <a:defRPr/>
              </a:pPr>
              <a:t>‹#›</a:t>
            </a:fld>
            <a:endParaRPr lang="en-US"/>
          </a:p>
        </p:txBody>
      </p:sp>
    </p:spTree>
    <p:extLst>
      <p:ext uri="{BB962C8B-B14F-4D97-AF65-F5344CB8AC3E}">
        <p14:creationId xmlns:p14="http://schemas.microsoft.com/office/powerpoint/2010/main" val="769982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2EECF1-34CD-4C16-BACF-DAC8982090C0}" type="slidenum">
              <a:rPr lang="en-US"/>
              <a:pPr>
                <a:defRPr/>
              </a:pPr>
              <a:t>‹#›</a:t>
            </a:fld>
            <a:endParaRPr lang="en-US"/>
          </a:p>
        </p:txBody>
      </p:sp>
    </p:spTree>
    <p:extLst>
      <p:ext uri="{BB962C8B-B14F-4D97-AF65-F5344CB8AC3E}">
        <p14:creationId xmlns:p14="http://schemas.microsoft.com/office/powerpoint/2010/main" val="147920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6068317-1CFE-4DBA-860E-45DB9E36D4AE}" type="slidenum">
              <a:rPr lang="en-US"/>
              <a:pPr>
                <a:defRPr/>
              </a:pPr>
              <a:t>‹#›</a:t>
            </a:fld>
            <a:endParaRPr lang="en-US"/>
          </a:p>
        </p:txBody>
      </p:sp>
    </p:spTree>
    <p:extLst>
      <p:ext uri="{BB962C8B-B14F-4D97-AF65-F5344CB8AC3E}">
        <p14:creationId xmlns:p14="http://schemas.microsoft.com/office/powerpoint/2010/main" val="2789537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D1A5654-B5B5-4BB3-817E-E31C2E181FE7}" type="slidenum">
              <a:rPr lang="en-US"/>
              <a:pPr>
                <a:defRPr/>
              </a:pPr>
              <a:t>‹#›</a:t>
            </a:fld>
            <a:endParaRPr lang="en-US"/>
          </a:p>
        </p:txBody>
      </p:sp>
    </p:spTree>
    <p:extLst>
      <p:ext uri="{BB962C8B-B14F-4D97-AF65-F5344CB8AC3E}">
        <p14:creationId xmlns:p14="http://schemas.microsoft.com/office/powerpoint/2010/main" val="2606924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914400"/>
            <a:ext cx="77724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400800"/>
            <a:ext cx="1905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endParaRPr lang="en-US"/>
          </a:p>
        </p:txBody>
      </p:sp>
      <p:sp>
        <p:nvSpPr>
          <p:cNvPr id="1029" name="Rectangle 5"/>
          <p:cNvSpPr>
            <a:spLocks noGrp="1" noChangeArrowheads="1"/>
          </p:cNvSpPr>
          <p:nvPr>
            <p:ph type="ftr" sz="quarter" idx="3"/>
          </p:nvPr>
        </p:nvSpPr>
        <p:spPr bwMode="auto">
          <a:xfrm>
            <a:off x="3124200" y="6477000"/>
            <a:ext cx="2895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a:defRPr/>
            </a:pPr>
            <a:endParaRPr lang="en-US"/>
          </a:p>
        </p:txBody>
      </p:sp>
      <p:sp>
        <p:nvSpPr>
          <p:cNvPr id="1030" name="Rectangle 6"/>
          <p:cNvSpPr>
            <a:spLocks noGrp="1" noChangeArrowheads="1"/>
          </p:cNvSpPr>
          <p:nvPr>
            <p:ph type="sldNum" sz="quarter" idx="4"/>
          </p:nvPr>
        </p:nvSpPr>
        <p:spPr bwMode="auto">
          <a:xfrm>
            <a:off x="7086600" y="6400800"/>
            <a:ext cx="1905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0D61BE76-D9ED-4DCC-BBE9-4F2F3EF5C94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2000">
          <a:solidFill>
            <a:schemeClr val="tx2"/>
          </a:solidFill>
          <a:latin typeface="+mj-lt"/>
          <a:ea typeface="+mj-ea"/>
          <a:cs typeface="+mj-cs"/>
        </a:defRPr>
      </a:lvl1pPr>
      <a:lvl2pPr algn="ctr" rtl="0" eaLnBrk="0" fontAlgn="base" hangingPunct="0">
        <a:spcBef>
          <a:spcPct val="0"/>
        </a:spcBef>
        <a:spcAft>
          <a:spcPct val="0"/>
        </a:spcAft>
        <a:defRPr sz="2000">
          <a:solidFill>
            <a:schemeClr val="tx2"/>
          </a:solidFill>
          <a:latin typeface="Verdana" pitchFamily="34" charset="0"/>
        </a:defRPr>
      </a:lvl2pPr>
      <a:lvl3pPr algn="ctr" rtl="0" eaLnBrk="0" fontAlgn="base" hangingPunct="0">
        <a:spcBef>
          <a:spcPct val="0"/>
        </a:spcBef>
        <a:spcAft>
          <a:spcPct val="0"/>
        </a:spcAft>
        <a:defRPr sz="2000">
          <a:solidFill>
            <a:schemeClr val="tx2"/>
          </a:solidFill>
          <a:latin typeface="Verdana" pitchFamily="34" charset="0"/>
        </a:defRPr>
      </a:lvl3pPr>
      <a:lvl4pPr algn="ctr" rtl="0" eaLnBrk="0" fontAlgn="base" hangingPunct="0">
        <a:spcBef>
          <a:spcPct val="0"/>
        </a:spcBef>
        <a:spcAft>
          <a:spcPct val="0"/>
        </a:spcAft>
        <a:defRPr sz="2000">
          <a:solidFill>
            <a:schemeClr val="tx2"/>
          </a:solidFill>
          <a:latin typeface="Verdana" pitchFamily="34" charset="0"/>
        </a:defRPr>
      </a:lvl4pPr>
      <a:lvl5pPr algn="ctr" rtl="0" eaLnBrk="0" fontAlgn="base" hangingPunct="0">
        <a:spcBef>
          <a:spcPct val="0"/>
        </a:spcBef>
        <a:spcAft>
          <a:spcPct val="0"/>
        </a:spcAft>
        <a:defRPr sz="2000">
          <a:solidFill>
            <a:schemeClr val="tx2"/>
          </a:solidFill>
          <a:latin typeface="Verdana" pitchFamily="34" charset="0"/>
        </a:defRPr>
      </a:lvl5pPr>
      <a:lvl6pPr marL="457200" algn="ctr" rtl="0" fontAlgn="base">
        <a:spcBef>
          <a:spcPct val="0"/>
        </a:spcBef>
        <a:spcAft>
          <a:spcPct val="0"/>
        </a:spcAft>
        <a:defRPr sz="2000">
          <a:solidFill>
            <a:schemeClr val="tx2"/>
          </a:solidFill>
          <a:latin typeface="Verdana" pitchFamily="34" charset="0"/>
        </a:defRPr>
      </a:lvl6pPr>
      <a:lvl7pPr marL="914400" algn="ctr" rtl="0" fontAlgn="base">
        <a:spcBef>
          <a:spcPct val="0"/>
        </a:spcBef>
        <a:spcAft>
          <a:spcPct val="0"/>
        </a:spcAft>
        <a:defRPr sz="2000">
          <a:solidFill>
            <a:schemeClr val="tx2"/>
          </a:solidFill>
          <a:latin typeface="Verdana" pitchFamily="34" charset="0"/>
        </a:defRPr>
      </a:lvl7pPr>
      <a:lvl8pPr marL="1371600" algn="ctr" rtl="0" fontAlgn="base">
        <a:spcBef>
          <a:spcPct val="0"/>
        </a:spcBef>
        <a:spcAft>
          <a:spcPct val="0"/>
        </a:spcAft>
        <a:defRPr sz="2000">
          <a:solidFill>
            <a:schemeClr val="tx2"/>
          </a:solidFill>
          <a:latin typeface="Verdana" pitchFamily="34" charset="0"/>
        </a:defRPr>
      </a:lvl8pPr>
      <a:lvl9pPr marL="1828800" algn="ctr" rtl="0" fontAlgn="base">
        <a:spcBef>
          <a:spcPct val="0"/>
        </a:spcBef>
        <a:spcAft>
          <a:spcPct val="0"/>
        </a:spcAft>
        <a:defRPr sz="2000">
          <a:solidFill>
            <a:schemeClr val="tx2"/>
          </a:solidFill>
          <a:latin typeface="Verdana" pitchFamily="34" charset="0"/>
        </a:defRPr>
      </a:lvl9pPr>
    </p:titleStyle>
    <p:bodyStyle>
      <a:lvl1pPr marL="342900" indent="-342900" algn="l" rtl="0" eaLnBrk="0" fontAlgn="base" hangingPunct="0">
        <a:spcBef>
          <a:spcPct val="20000"/>
        </a:spcBef>
        <a:spcAft>
          <a:spcPct val="0"/>
        </a:spcAft>
        <a:buChar char="•"/>
        <a:defRPr>
          <a:solidFill>
            <a:schemeClr val="tx1"/>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notesSlide" Target="../notesSlides/notesSlide66.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221.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25.png"/><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image" Target="../media/image224.png"/><Relationship Id="rId2" Type="http://schemas.openxmlformats.org/officeDocument/2006/relationships/tags" Target="../tags/tag80.xml"/><Relationship Id="rId16" Type="http://schemas.openxmlformats.org/officeDocument/2006/relationships/image" Target="../media/image228.png"/><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media/image223.png"/><Relationship Id="rId5" Type="http://schemas.openxmlformats.org/officeDocument/2006/relationships/tags" Target="../tags/tag83.xml"/><Relationship Id="rId15" Type="http://schemas.openxmlformats.org/officeDocument/2006/relationships/image" Target="../media/image227.png"/><Relationship Id="rId10" Type="http://schemas.openxmlformats.org/officeDocument/2006/relationships/image" Target="../media/image222.png"/><Relationship Id="rId4" Type="http://schemas.openxmlformats.org/officeDocument/2006/relationships/tags" Target="../tags/tag82.xml"/><Relationship Id="rId9" Type="http://schemas.openxmlformats.org/officeDocument/2006/relationships/notesSlide" Target="../notesSlides/notesSlide69.xml"/><Relationship Id="rId14" Type="http://schemas.openxmlformats.org/officeDocument/2006/relationships/image" Target="../media/image226.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oleObject" Target="../embeddings/oleObject5.bin"/><Relationship Id="rId3" Type="http://schemas.openxmlformats.org/officeDocument/2006/relationships/image" Target="../media/image28.png"/><Relationship Id="rId7" Type="http://schemas.openxmlformats.org/officeDocument/2006/relationships/image" Target="../media/image24.wmf"/><Relationship Id="rId12"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4.bin"/><Relationship Id="rId5" Type="http://schemas.openxmlformats.org/officeDocument/2006/relationships/image" Target="../media/image23.wmf"/><Relationship Id="rId10" Type="http://schemas.openxmlformats.org/officeDocument/2006/relationships/image" Target="../media/image25.wmf"/><Relationship Id="rId4" Type="http://schemas.openxmlformats.org/officeDocument/2006/relationships/oleObject" Target="../embeddings/oleObject1.bin"/><Relationship Id="rId9" Type="http://schemas.openxmlformats.org/officeDocument/2006/relationships/oleObject" Target="../embeddings/oleObject3.bin"/><Relationship Id="rId14" Type="http://schemas.openxmlformats.org/officeDocument/2006/relationships/image" Target="../media/image27.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4.xml"/><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30.wmf"/><Relationship Id="rId4" Type="http://schemas.openxmlformats.org/officeDocument/2006/relationships/oleObject" Target="../embeddings/oleObject6.bin"/><Relationship Id="rId9" Type="http://schemas.openxmlformats.org/officeDocument/2006/relationships/image" Target="../media/image32.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5.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0.bin"/><Relationship Id="rId5" Type="http://schemas.openxmlformats.org/officeDocument/2006/relationships/image" Target="../media/image33.wmf"/><Relationship Id="rId4" Type="http://schemas.openxmlformats.org/officeDocument/2006/relationships/oleObject" Target="../embeddings/oleObject9.bin"/><Relationship Id="rId9" Type="http://schemas.openxmlformats.org/officeDocument/2006/relationships/image" Target="../media/image35.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6.xml"/><Relationship Id="rId7"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4.bin"/><Relationship Id="rId11" Type="http://schemas.openxmlformats.org/officeDocument/2006/relationships/image" Target="../media/image40.wmf"/><Relationship Id="rId5" Type="http://schemas.openxmlformats.org/officeDocument/2006/relationships/image" Target="../media/image37.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39.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45.wmf"/><Relationship Id="rId18" Type="http://schemas.openxmlformats.org/officeDocument/2006/relationships/oleObject" Target="../embeddings/oleObject24.bin"/><Relationship Id="rId3" Type="http://schemas.openxmlformats.org/officeDocument/2006/relationships/notesSlide" Target="../notesSlides/notesSlide7.xml"/><Relationship Id="rId21" Type="http://schemas.openxmlformats.org/officeDocument/2006/relationships/image" Target="../media/image49.wmf"/><Relationship Id="rId7" Type="http://schemas.openxmlformats.org/officeDocument/2006/relationships/image" Target="../media/image42.wmf"/><Relationship Id="rId12" Type="http://schemas.openxmlformats.org/officeDocument/2006/relationships/oleObject" Target="../embeddings/oleObject21.bin"/><Relationship Id="rId17" Type="http://schemas.openxmlformats.org/officeDocument/2006/relationships/image" Target="../media/image47.wmf"/><Relationship Id="rId2" Type="http://schemas.openxmlformats.org/officeDocument/2006/relationships/slideLayout" Target="../slideLayouts/slideLayout2.xml"/><Relationship Id="rId16" Type="http://schemas.openxmlformats.org/officeDocument/2006/relationships/oleObject" Target="../embeddings/oleObject23.bin"/><Relationship Id="rId20" Type="http://schemas.openxmlformats.org/officeDocument/2006/relationships/oleObject" Target="../embeddings/oleObject25.bin"/><Relationship Id="rId1" Type="http://schemas.openxmlformats.org/officeDocument/2006/relationships/vmlDrawing" Target="../drawings/vmlDrawing6.vml"/><Relationship Id="rId6" Type="http://schemas.openxmlformats.org/officeDocument/2006/relationships/oleObject" Target="../embeddings/oleObject18.bin"/><Relationship Id="rId11" Type="http://schemas.openxmlformats.org/officeDocument/2006/relationships/image" Target="../media/image44.wmf"/><Relationship Id="rId5" Type="http://schemas.openxmlformats.org/officeDocument/2006/relationships/image" Target="../media/image41.wmf"/><Relationship Id="rId15" Type="http://schemas.openxmlformats.org/officeDocument/2006/relationships/image" Target="../media/image46.wmf"/><Relationship Id="rId10" Type="http://schemas.openxmlformats.org/officeDocument/2006/relationships/oleObject" Target="../embeddings/oleObject20.bin"/><Relationship Id="rId19" Type="http://schemas.openxmlformats.org/officeDocument/2006/relationships/image" Target="../media/image48.wmf"/><Relationship Id="rId4" Type="http://schemas.openxmlformats.org/officeDocument/2006/relationships/oleObject" Target="../embeddings/oleObject17.bin"/><Relationship Id="rId9" Type="http://schemas.openxmlformats.org/officeDocument/2006/relationships/image" Target="../media/image43.wmf"/><Relationship Id="rId14" Type="http://schemas.openxmlformats.org/officeDocument/2006/relationships/oleObject" Target="../embeddings/oleObject22.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8.xml"/><Relationship Id="rId7"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7.bin"/><Relationship Id="rId5" Type="http://schemas.openxmlformats.org/officeDocument/2006/relationships/image" Target="../media/image48.wmf"/><Relationship Id="rId4" Type="http://schemas.openxmlformats.org/officeDocument/2006/relationships/oleObject" Target="../embeddings/oleObject26.bin"/><Relationship Id="rId9" Type="http://schemas.openxmlformats.org/officeDocument/2006/relationships/image" Target="../media/image51.w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9.xml"/><Relationship Id="rId7"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30.bin"/><Relationship Id="rId11" Type="http://schemas.openxmlformats.org/officeDocument/2006/relationships/image" Target="../media/image52.wmf"/><Relationship Id="rId5" Type="http://schemas.openxmlformats.org/officeDocument/2006/relationships/image" Target="../media/image37.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39.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53.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4.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5.bin"/><Relationship Id="rId5" Type="http://schemas.openxmlformats.org/officeDocument/2006/relationships/image" Target="../media/image52.wmf"/><Relationship Id="rId4" Type="http://schemas.openxmlformats.org/officeDocument/2006/relationships/oleObject" Target="../embeddings/oleObject34.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notesSlide" Target="../notesSlides/notesSlide11.xml"/><Relationship Id="rId7" Type="http://schemas.openxmlformats.org/officeDocument/2006/relationships/image" Target="../media/image55.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7.bin"/><Relationship Id="rId5" Type="http://schemas.openxmlformats.org/officeDocument/2006/relationships/image" Target="../media/image30.wmf"/><Relationship Id="rId4" Type="http://schemas.openxmlformats.org/officeDocument/2006/relationships/oleObject" Target="../embeddings/oleObject36.bin"/><Relationship Id="rId9" Type="http://schemas.openxmlformats.org/officeDocument/2006/relationships/image" Target="../media/image56.wmf"/></Relationships>
</file>

<file path=ppt/slides/_rels/slide28.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58.wmf"/><Relationship Id="rId5" Type="http://schemas.openxmlformats.org/officeDocument/2006/relationships/oleObject" Target="../embeddings/oleObject40.bin"/><Relationship Id="rId4" Type="http://schemas.openxmlformats.org/officeDocument/2006/relationships/image" Target="../media/image57.wmf"/></Relationships>
</file>

<file path=ppt/slides/_rels/slide29.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1.wmf"/><Relationship Id="rId5" Type="http://schemas.openxmlformats.org/officeDocument/2006/relationships/oleObject" Target="../embeddings/oleObject43.bin"/><Relationship Id="rId10" Type="http://schemas.openxmlformats.org/officeDocument/2006/relationships/image" Target="../media/image63.wmf"/><Relationship Id="rId4" Type="http://schemas.openxmlformats.org/officeDocument/2006/relationships/image" Target="../media/image60.wmf"/><Relationship Id="rId9" Type="http://schemas.openxmlformats.org/officeDocument/2006/relationships/oleObject" Target="../embeddings/oleObject45.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64.wmf"/></Relationships>
</file>

<file path=ppt/slides/_rels/slide31.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65.wmf"/><Relationship Id="rId5" Type="http://schemas.openxmlformats.org/officeDocument/2006/relationships/oleObject" Target="../embeddings/oleObject48.bin"/><Relationship Id="rId10" Type="http://schemas.openxmlformats.org/officeDocument/2006/relationships/image" Target="../media/image67.wmf"/><Relationship Id="rId4" Type="http://schemas.openxmlformats.org/officeDocument/2006/relationships/image" Target="../media/image26.wmf"/><Relationship Id="rId9" Type="http://schemas.openxmlformats.org/officeDocument/2006/relationships/oleObject" Target="../embeddings/oleObject50.bin"/></Relationships>
</file>

<file path=ppt/slides/_rels/slide32.xml.rels><?xml version="1.0" encoding="UTF-8" standalone="yes"?>
<Relationships xmlns="http://schemas.openxmlformats.org/package/2006/relationships"><Relationship Id="rId8" Type="http://schemas.openxmlformats.org/officeDocument/2006/relationships/image" Target="../media/image69.wmf"/><Relationship Id="rId13" Type="http://schemas.openxmlformats.org/officeDocument/2006/relationships/oleObject" Target="../embeddings/oleObject56.bin"/><Relationship Id="rId3" Type="http://schemas.openxmlformats.org/officeDocument/2006/relationships/oleObject" Target="../embeddings/oleObject51.bin"/><Relationship Id="rId7" Type="http://schemas.openxmlformats.org/officeDocument/2006/relationships/oleObject" Target="../embeddings/oleObject53.bin"/><Relationship Id="rId12"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68.wmf"/><Relationship Id="rId11" Type="http://schemas.openxmlformats.org/officeDocument/2006/relationships/oleObject" Target="../embeddings/oleObject55.bin"/><Relationship Id="rId5" Type="http://schemas.openxmlformats.org/officeDocument/2006/relationships/oleObject" Target="../embeddings/oleObject52.bin"/><Relationship Id="rId15" Type="http://schemas.openxmlformats.org/officeDocument/2006/relationships/image" Target="../media/image72.png"/><Relationship Id="rId10" Type="http://schemas.openxmlformats.org/officeDocument/2006/relationships/image" Target="../media/image27.wmf"/><Relationship Id="rId4" Type="http://schemas.openxmlformats.org/officeDocument/2006/relationships/image" Target="../media/image26.wmf"/><Relationship Id="rId9" Type="http://schemas.openxmlformats.org/officeDocument/2006/relationships/oleObject" Target="../embeddings/oleObject54.bin"/><Relationship Id="rId14" Type="http://schemas.openxmlformats.org/officeDocument/2006/relationships/image" Target="../media/image71.wmf"/></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78.wmf"/><Relationship Id="rId3" Type="http://schemas.openxmlformats.org/officeDocument/2006/relationships/notesSlide" Target="../notesSlides/notesSlide12.xml"/><Relationship Id="rId7" Type="http://schemas.openxmlformats.org/officeDocument/2006/relationships/image" Target="../media/image76.wmf"/><Relationship Id="rId12"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58.bin"/><Relationship Id="rId11" Type="http://schemas.openxmlformats.org/officeDocument/2006/relationships/image" Target="../media/image77.wmf"/><Relationship Id="rId5" Type="http://schemas.openxmlformats.org/officeDocument/2006/relationships/image" Target="../media/image75.wmf"/><Relationship Id="rId10" Type="http://schemas.openxmlformats.org/officeDocument/2006/relationships/oleObject" Target="../embeddings/oleObject60.bin"/><Relationship Id="rId4" Type="http://schemas.openxmlformats.org/officeDocument/2006/relationships/oleObject" Target="../embeddings/oleObject57.bin"/><Relationship Id="rId9" Type="http://schemas.openxmlformats.org/officeDocument/2006/relationships/image" Target="../media/image39.w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image" Target="../media/image83.wmf"/><Relationship Id="rId18" Type="http://schemas.openxmlformats.org/officeDocument/2006/relationships/image" Target="../media/image29.png"/><Relationship Id="rId3" Type="http://schemas.openxmlformats.org/officeDocument/2006/relationships/notesSlide" Target="../notesSlides/notesSlide13.xml"/><Relationship Id="rId21" Type="http://schemas.openxmlformats.org/officeDocument/2006/relationships/image" Target="../media/image87.png"/><Relationship Id="rId7" Type="http://schemas.openxmlformats.org/officeDocument/2006/relationships/image" Target="../media/image80.wmf"/><Relationship Id="rId12" Type="http://schemas.openxmlformats.org/officeDocument/2006/relationships/oleObject" Target="../embeddings/oleObject66.bin"/><Relationship Id="rId17" Type="http://schemas.openxmlformats.org/officeDocument/2006/relationships/image" Target="../media/image85.wmf"/><Relationship Id="rId2" Type="http://schemas.openxmlformats.org/officeDocument/2006/relationships/slideLayout" Target="../slideLayouts/slideLayout2.xml"/><Relationship Id="rId16" Type="http://schemas.openxmlformats.org/officeDocument/2006/relationships/oleObject" Target="../embeddings/oleObject68.bin"/><Relationship Id="rId20" Type="http://schemas.openxmlformats.org/officeDocument/2006/relationships/image" Target="../media/image86.wmf"/><Relationship Id="rId1" Type="http://schemas.openxmlformats.org/officeDocument/2006/relationships/vmlDrawing" Target="../drawings/vmlDrawing18.vml"/><Relationship Id="rId6" Type="http://schemas.openxmlformats.org/officeDocument/2006/relationships/oleObject" Target="../embeddings/oleObject63.bin"/><Relationship Id="rId11" Type="http://schemas.openxmlformats.org/officeDocument/2006/relationships/image" Target="../media/image82.wmf"/><Relationship Id="rId5" Type="http://schemas.openxmlformats.org/officeDocument/2006/relationships/image" Target="../media/image79.wmf"/><Relationship Id="rId15" Type="http://schemas.openxmlformats.org/officeDocument/2006/relationships/image" Target="../media/image84.wmf"/><Relationship Id="rId10" Type="http://schemas.openxmlformats.org/officeDocument/2006/relationships/oleObject" Target="../embeddings/oleObject65.bin"/><Relationship Id="rId19" Type="http://schemas.openxmlformats.org/officeDocument/2006/relationships/oleObject" Target="../embeddings/oleObject69.bin"/><Relationship Id="rId4" Type="http://schemas.openxmlformats.org/officeDocument/2006/relationships/oleObject" Target="../embeddings/oleObject62.bin"/><Relationship Id="rId9" Type="http://schemas.openxmlformats.org/officeDocument/2006/relationships/image" Target="../media/image81.wmf"/><Relationship Id="rId14" Type="http://schemas.openxmlformats.org/officeDocument/2006/relationships/oleObject" Target="../embeddings/oleObject67.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90.png"/><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Electric_motor" TargetMode="External"/><Relationship Id="rId3" Type="http://schemas.openxmlformats.org/officeDocument/2006/relationships/hyperlink" Target="https://en.wikipedia.org/wiki/Control_theory" TargetMode="External"/><Relationship Id="rId7" Type="http://schemas.openxmlformats.org/officeDocument/2006/relationships/hyperlink" Target="https://en.wikipedia.org/wiki/Open-loop_controller"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Controller_(control_theory)#cite_note-2" TargetMode="External"/><Relationship Id="rId5" Type="http://schemas.openxmlformats.org/officeDocument/2006/relationships/hyperlink" Target="https://en.wikipedia.org/wiki/Controller_(control_theory)#cite_note-The_Principal_Goal_of_Control-1" TargetMode="External"/><Relationship Id="rId4" Type="http://schemas.openxmlformats.org/officeDocument/2006/relationships/hyperlink" Target="https://en.wikipedia.org/wiki/Dynamical_system" TargetMode="External"/><Relationship Id="rId9" Type="http://schemas.openxmlformats.org/officeDocument/2006/relationships/hyperlink" Target="https://en.wikipedia.org/wiki/Voltage" TargetMode="Externa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notesSlide" Target="../notesSlides/notesSlide16.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95.png"/><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97.png"/><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99.png"/><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01.png"/><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12.xml"/><Relationship Id="rId7" Type="http://schemas.openxmlformats.org/officeDocument/2006/relationships/image" Target="../media/image9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22.xml"/><Relationship Id="rId11" Type="http://schemas.openxmlformats.org/officeDocument/2006/relationships/image" Target="../media/image104.png"/><Relationship Id="rId5" Type="http://schemas.openxmlformats.org/officeDocument/2006/relationships/slideLayout" Target="../slideLayouts/slideLayout2.xml"/><Relationship Id="rId10" Type="http://schemas.openxmlformats.org/officeDocument/2006/relationships/image" Target="../media/image103.png"/><Relationship Id="rId4" Type="http://schemas.openxmlformats.org/officeDocument/2006/relationships/tags" Target="../tags/tag13.xml"/><Relationship Id="rId9" Type="http://schemas.openxmlformats.org/officeDocument/2006/relationships/image" Target="../media/image102.png"/></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107.png"/><Relationship Id="rId3" Type="http://schemas.openxmlformats.org/officeDocument/2006/relationships/tags" Target="../tags/tag16.xml"/><Relationship Id="rId7" Type="http://schemas.openxmlformats.org/officeDocument/2006/relationships/slideLayout" Target="../slideLayouts/slideLayout2.xml"/><Relationship Id="rId12" Type="http://schemas.openxmlformats.org/officeDocument/2006/relationships/image" Target="../media/image106.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105.png"/><Relationship Id="rId5" Type="http://schemas.openxmlformats.org/officeDocument/2006/relationships/tags" Target="../tags/tag18.xml"/><Relationship Id="rId10" Type="http://schemas.openxmlformats.org/officeDocument/2006/relationships/image" Target="../media/image92.png"/><Relationship Id="rId4" Type="http://schemas.openxmlformats.org/officeDocument/2006/relationships/tags" Target="../tags/tag17.xml"/><Relationship Id="rId9" Type="http://schemas.openxmlformats.org/officeDocument/2006/relationships/image" Target="../media/image91.png"/><Relationship Id="rId14" Type="http://schemas.openxmlformats.org/officeDocument/2006/relationships/image" Target="../media/image108.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notesSlide" Target="../notesSlides/notesSlide2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4.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notesSlide" Target="../notesSlides/notesSlide2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115.png"/><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28.xml"/><Relationship Id="rId13" Type="http://schemas.openxmlformats.org/officeDocument/2006/relationships/image" Target="../media/image118.png"/><Relationship Id="rId3" Type="http://schemas.openxmlformats.org/officeDocument/2006/relationships/tags" Target="../tags/tag28.xml"/><Relationship Id="rId7" Type="http://schemas.openxmlformats.org/officeDocument/2006/relationships/slideLayout" Target="../slideLayouts/slideLayout2.xml"/><Relationship Id="rId12" Type="http://schemas.openxmlformats.org/officeDocument/2006/relationships/image" Target="../media/image117.png"/><Relationship Id="rId2" Type="http://schemas.openxmlformats.org/officeDocument/2006/relationships/tags" Target="../tags/tag27.xml"/><Relationship Id="rId16" Type="http://schemas.openxmlformats.org/officeDocument/2006/relationships/image" Target="../media/image121.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116.png"/><Relationship Id="rId5" Type="http://schemas.openxmlformats.org/officeDocument/2006/relationships/tags" Target="../tags/tag30.xml"/><Relationship Id="rId15" Type="http://schemas.openxmlformats.org/officeDocument/2006/relationships/image" Target="../media/image120.png"/><Relationship Id="rId10" Type="http://schemas.openxmlformats.org/officeDocument/2006/relationships/image" Target="../media/image92.png"/><Relationship Id="rId4" Type="http://schemas.openxmlformats.org/officeDocument/2006/relationships/tags" Target="../tags/tag29.xml"/><Relationship Id="rId9" Type="http://schemas.openxmlformats.org/officeDocument/2006/relationships/image" Target="../media/image91.png"/><Relationship Id="rId14" Type="http://schemas.openxmlformats.org/officeDocument/2006/relationships/image" Target="../media/image11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123.png"/><Relationship Id="rId4" Type="http://schemas.openxmlformats.org/officeDocument/2006/relationships/image" Target="../media/image12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124.png"/><Relationship Id="rId4" Type="http://schemas.openxmlformats.org/officeDocument/2006/relationships/image" Target="../media/image122.png"/></Relationships>
</file>

<file path=ppt/slides/_rels/slide57.xml.rels><?xml version="1.0" encoding="UTF-8" standalone="yes"?>
<Relationships xmlns="http://schemas.openxmlformats.org/package/2006/relationships"><Relationship Id="rId8" Type="http://schemas.openxmlformats.org/officeDocument/2006/relationships/image" Target="../media/image126.wmf"/><Relationship Id="rId13" Type="http://schemas.openxmlformats.org/officeDocument/2006/relationships/oleObject" Target="../embeddings/oleObject74.bin"/><Relationship Id="rId3" Type="http://schemas.openxmlformats.org/officeDocument/2006/relationships/notesSlide" Target="../notesSlides/notesSlide31.xml"/><Relationship Id="rId7" Type="http://schemas.openxmlformats.org/officeDocument/2006/relationships/oleObject" Target="../embeddings/oleObject71.bin"/><Relationship Id="rId12" Type="http://schemas.openxmlformats.org/officeDocument/2006/relationships/image" Target="../media/image128.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25.wmf"/><Relationship Id="rId11" Type="http://schemas.openxmlformats.org/officeDocument/2006/relationships/oleObject" Target="../embeddings/oleObject73.bin"/><Relationship Id="rId5" Type="http://schemas.openxmlformats.org/officeDocument/2006/relationships/oleObject" Target="../embeddings/oleObject70.bin"/><Relationship Id="rId10" Type="http://schemas.openxmlformats.org/officeDocument/2006/relationships/image" Target="../media/image127.wmf"/><Relationship Id="rId4" Type="http://schemas.openxmlformats.org/officeDocument/2006/relationships/image" Target="../media/image130.png"/><Relationship Id="rId9" Type="http://schemas.openxmlformats.org/officeDocument/2006/relationships/oleObject" Target="../embeddings/oleObject72.bin"/><Relationship Id="rId14" Type="http://schemas.openxmlformats.org/officeDocument/2006/relationships/image" Target="../media/image129.w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132.png"/><Relationship Id="rId4" Type="http://schemas.openxmlformats.org/officeDocument/2006/relationships/image" Target="../media/image131.png"/></Relationships>
</file>

<file path=ppt/slides/_rels/slide5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oleObject" Target="../embeddings/oleObject76.bin"/><Relationship Id="rId3" Type="http://schemas.openxmlformats.org/officeDocument/2006/relationships/tags" Target="../tags/tag36.xml"/><Relationship Id="rId7" Type="http://schemas.openxmlformats.org/officeDocument/2006/relationships/image" Target="../media/image91.png"/><Relationship Id="rId12" Type="http://schemas.openxmlformats.org/officeDocument/2006/relationships/image" Target="../media/image133.wmf"/><Relationship Id="rId2" Type="http://schemas.openxmlformats.org/officeDocument/2006/relationships/tags" Target="../tags/tag35.xml"/><Relationship Id="rId1" Type="http://schemas.openxmlformats.org/officeDocument/2006/relationships/vmlDrawing" Target="../drawings/vmlDrawing20.vml"/><Relationship Id="rId6" Type="http://schemas.openxmlformats.org/officeDocument/2006/relationships/notesSlide" Target="../notesSlides/notesSlide33.xml"/><Relationship Id="rId11" Type="http://schemas.openxmlformats.org/officeDocument/2006/relationships/oleObject" Target="../embeddings/oleObject75.bin"/><Relationship Id="rId5" Type="http://schemas.openxmlformats.org/officeDocument/2006/relationships/slideLayout" Target="../slideLayouts/slideLayout2.xml"/><Relationship Id="rId10" Type="http://schemas.openxmlformats.org/officeDocument/2006/relationships/image" Target="../media/image136.jpeg"/><Relationship Id="rId4" Type="http://schemas.openxmlformats.org/officeDocument/2006/relationships/tags" Target="../tags/tag37.xml"/><Relationship Id="rId9" Type="http://schemas.openxmlformats.org/officeDocument/2006/relationships/image" Target="../media/image135.png"/><Relationship Id="rId14" Type="http://schemas.openxmlformats.org/officeDocument/2006/relationships/image" Target="../media/image134.wmf"/></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138.png"/><Relationship Id="rId4" Type="http://schemas.openxmlformats.org/officeDocument/2006/relationships/image" Target="../media/image137.png"/></Relationships>
</file>

<file path=ppt/slides/_rels/slide6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oleObject" Target="../embeddings/oleObject78.bin"/><Relationship Id="rId3" Type="http://schemas.openxmlformats.org/officeDocument/2006/relationships/tags" Target="../tags/tag40.xml"/><Relationship Id="rId7" Type="http://schemas.openxmlformats.org/officeDocument/2006/relationships/image" Target="../media/image91.png"/><Relationship Id="rId12" Type="http://schemas.openxmlformats.org/officeDocument/2006/relationships/image" Target="../media/image139.wmf"/><Relationship Id="rId2" Type="http://schemas.openxmlformats.org/officeDocument/2006/relationships/tags" Target="../tags/tag39.xml"/><Relationship Id="rId16" Type="http://schemas.openxmlformats.org/officeDocument/2006/relationships/image" Target="../media/image141.wmf"/><Relationship Id="rId1" Type="http://schemas.openxmlformats.org/officeDocument/2006/relationships/vmlDrawing" Target="../drawings/vmlDrawing21.vml"/><Relationship Id="rId6" Type="http://schemas.openxmlformats.org/officeDocument/2006/relationships/notesSlide" Target="../notesSlides/notesSlide35.xml"/><Relationship Id="rId11" Type="http://schemas.openxmlformats.org/officeDocument/2006/relationships/oleObject" Target="../embeddings/oleObject77.bin"/><Relationship Id="rId5" Type="http://schemas.openxmlformats.org/officeDocument/2006/relationships/slideLayout" Target="../slideLayouts/slideLayout2.xml"/><Relationship Id="rId15" Type="http://schemas.openxmlformats.org/officeDocument/2006/relationships/oleObject" Target="../embeddings/oleObject79.bin"/><Relationship Id="rId10" Type="http://schemas.openxmlformats.org/officeDocument/2006/relationships/image" Target="../media/image143.png"/><Relationship Id="rId4" Type="http://schemas.openxmlformats.org/officeDocument/2006/relationships/tags" Target="../tags/tag41.xml"/><Relationship Id="rId9" Type="http://schemas.openxmlformats.org/officeDocument/2006/relationships/image" Target="../media/image142.png"/><Relationship Id="rId14" Type="http://schemas.openxmlformats.org/officeDocument/2006/relationships/image" Target="../media/image140.wmf"/></Relationships>
</file>

<file path=ppt/slides/_rels/slide62.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tags" Target="../tags/tag44.xml"/><Relationship Id="rId7" Type="http://schemas.openxmlformats.org/officeDocument/2006/relationships/image" Target="../media/image145.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144.png"/><Relationship Id="rId5" Type="http://schemas.openxmlformats.org/officeDocument/2006/relationships/notesSlide" Target="../notesSlides/notesSlide36.xml"/><Relationship Id="rId4" Type="http://schemas.openxmlformats.org/officeDocument/2006/relationships/slideLayout" Target="../slideLayouts/slideLayout2.xml"/><Relationship Id="rId9" Type="http://schemas.openxmlformats.org/officeDocument/2006/relationships/image" Target="../media/image1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51.png"/><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image" Target="../media/image150.png"/><Relationship Id="rId2" Type="http://schemas.openxmlformats.org/officeDocument/2006/relationships/tags" Target="../tags/tag46.xml"/><Relationship Id="rId16" Type="http://schemas.openxmlformats.org/officeDocument/2006/relationships/image" Target="../media/image154.png"/><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149.png"/><Relationship Id="rId5" Type="http://schemas.openxmlformats.org/officeDocument/2006/relationships/tags" Target="../tags/tag49.xml"/><Relationship Id="rId15" Type="http://schemas.openxmlformats.org/officeDocument/2006/relationships/image" Target="../media/image153.png"/><Relationship Id="rId10" Type="http://schemas.openxmlformats.org/officeDocument/2006/relationships/image" Target="../media/image148.png"/><Relationship Id="rId4" Type="http://schemas.openxmlformats.org/officeDocument/2006/relationships/tags" Target="../tags/tag48.xml"/><Relationship Id="rId9" Type="http://schemas.openxmlformats.org/officeDocument/2006/relationships/notesSlide" Target="../notesSlides/notesSlide37.xml"/><Relationship Id="rId14" Type="http://schemas.openxmlformats.org/officeDocument/2006/relationships/image" Target="../media/image15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15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1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www.nrel.gov/docs/fy12osti/52780.pdf"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slideLayout" Target="../slideLayouts/slideLayout2.xml"/><Relationship Id="rId7" Type="http://schemas.openxmlformats.org/officeDocument/2006/relationships/image" Target="../media/image159.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notesSlide" Target="../notesSlides/notesSlide43.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56.xml"/><Relationship Id="rId5" Type="http://schemas.openxmlformats.org/officeDocument/2006/relationships/image" Target="../media/image162.png"/><Relationship Id="rId4" Type="http://schemas.openxmlformats.org/officeDocument/2006/relationships/image" Target="../media/image16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57.xml"/><Relationship Id="rId5" Type="http://schemas.openxmlformats.org/officeDocument/2006/relationships/image" Target="../media/image164.png"/><Relationship Id="rId4" Type="http://schemas.openxmlformats.org/officeDocument/2006/relationships/image" Target="../media/image16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82.bin"/><Relationship Id="rId13" Type="http://schemas.openxmlformats.org/officeDocument/2006/relationships/oleObject" Target="../embeddings/oleObject84.bin"/><Relationship Id="rId18" Type="http://schemas.openxmlformats.org/officeDocument/2006/relationships/image" Target="../media/image80.wmf"/><Relationship Id="rId3" Type="http://schemas.openxmlformats.org/officeDocument/2006/relationships/notesSlide" Target="../notesSlides/notesSlide49.xml"/><Relationship Id="rId21" Type="http://schemas.openxmlformats.org/officeDocument/2006/relationships/oleObject" Target="../embeddings/oleObject87.bin"/><Relationship Id="rId7" Type="http://schemas.openxmlformats.org/officeDocument/2006/relationships/image" Target="../media/image83.wmf"/><Relationship Id="rId12" Type="http://schemas.openxmlformats.org/officeDocument/2006/relationships/image" Target="../media/image29.png"/><Relationship Id="rId17" Type="http://schemas.openxmlformats.org/officeDocument/2006/relationships/oleObject" Target="../embeddings/oleObject85.bin"/><Relationship Id="rId2" Type="http://schemas.openxmlformats.org/officeDocument/2006/relationships/slideLayout" Target="../slideLayouts/slideLayout2.xml"/><Relationship Id="rId16" Type="http://schemas.openxmlformats.org/officeDocument/2006/relationships/image" Target="../media/image167.png"/><Relationship Id="rId20" Type="http://schemas.openxmlformats.org/officeDocument/2006/relationships/image" Target="../media/image81.wmf"/><Relationship Id="rId1" Type="http://schemas.openxmlformats.org/officeDocument/2006/relationships/vmlDrawing" Target="../drawings/vmlDrawing22.vml"/><Relationship Id="rId6" Type="http://schemas.openxmlformats.org/officeDocument/2006/relationships/oleObject" Target="../embeddings/oleObject81.bin"/><Relationship Id="rId11" Type="http://schemas.openxmlformats.org/officeDocument/2006/relationships/image" Target="../media/image85.wmf"/><Relationship Id="rId5" Type="http://schemas.openxmlformats.org/officeDocument/2006/relationships/image" Target="../media/image79.wmf"/><Relationship Id="rId15" Type="http://schemas.openxmlformats.org/officeDocument/2006/relationships/image" Target="../media/image87.png"/><Relationship Id="rId10" Type="http://schemas.openxmlformats.org/officeDocument/2006/relationships/oleObject" Target="../embeddings/oleObject83.bin"/><Relationship Id="rId19" Type="http://schemas.openxmlformats.org/officeDocument/2006/relationships/oleObject" Target="../embeddings/oleObject86.bin"/><Relationship Id="rId4" Type="http://schemas.openxmlformats.org/officeDocument/2006/relationships/oleObject" Target="../embeddings/oleObject80.bin"/><Relationship Id="rId9" Type="http://schemas.openxmlformats.org/officeDocument/2006/relationships/image" Target="../media/image84.wmf"/><Relationship Id="rId14" Type="http://schemas.openxmlformats.org/officeDocument/2006/relationships/image" Target="../media/image86.wmf"/><Relationship Id="rId22" Type="http://schemas.openxmlformats.org/officeDocument/2006/relationships/image" Target="../media/image82.wmf"/></Relationships>
</file>

<file path=ppt/slides/_rels/slide7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70.wmf"/><Relationship Id="rId3" Type="http://schemas.openxmlformats.org/officeDocument/2006/relationships/notesSlide" Target="../notesSlides/notesSlide51.xml"/><Relationship Id="rId7"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slide" Target="slide95.xml"/><Relationship Id="rId5" Type="http://schemas.openxmlformats.org/officeDocument/2006/relationships/image" Target="../media/image167.png"/><Relationship Id="rId4" Type="http://schemas.openxmlformats.org/officeDocument/2006/relationships/image" Target="../media/image171.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72.wmf"/><Relationship Id="rId5" Type="http://schemas.openxmlformats.org/officeDocument/2006/relationships/oleObject" Target="../embeddings/oleObject89.bin"/><Relationship Id="rId4" Type="http://schemas.openxmlformats.org/officeDocument/2006/relationships/image" Target="../media/image173.png"/></Relationships>
</file>

<file path=ppt/slides/_rels/slide8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8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notesSlide" Target="../notesSlides/notesSlide54.xml"/><Relationship Id="rId7" Type="http://schemas.openxmlformats.org/officeDocument/2006/relationships/image" Target="../media/image180.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90.bin"/><Relationship Id="rId11" Type="http://schemas.openxmlformats.org/officeDocument/2006/relationships/image" Target="../media/image182.wmf"/><Relationship Id="rId5" Type="http://schemas.openxmlformats.org/officeDocument/2006/relationships/image" Target="../media/image179.emf"/><Relationship Id="rId10" Type="http://schemas.openxmlformats.org/officeDocument/2006/relationships/oleObject" Target="../embeddings/oleObject92.bin"/><Relationship Id="rId4" Type="http://schemas.openxmlformats.org/officeDocument/2006/relationships/oleObject" Target="../embeddings/Microsoft_Excel_97-2003_Worksheet1.xls"/><Relationship Id="rId9" Type="http://schemas.openxmlformats.org/officeDocument/2006/relationships/image" Target="../media/image181.wmf"/></Relationships>
</file>

<file path=ppt/slides/_rels/slide8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image" Target="../media/image185.png"/><Relationship Id="rId26" Type="http://schemas.openxmlformats.org/officeDocument/2006/relationships/image" Target="../media/image193.png"/><Relationship Id="rId3" Type="http://schemas.openxmlformats.org/officeDocument/2006/relationships/tags" Target="../tags/tag60.xml"/><Relationship Id="rId21" Type="http://schemas.openxmlformats.org/officeDocument/2006/relationships/image" Target="../media/image188.png"/><Relationship Id="rId34" Type="http://schemas.openxmlformats.org/officeDocument/2006/relationships/image" Target="../media/image201.png"/><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image" Target="../media/image184.png"/><Relationship Id="rId25" Type="http://schemas.openxmlformats.org/officeDocument/2006/relationships/image" Target="../media/image192.png"/><Relationship Id="rId33" Type="http://schemas.openxmlformats.org/officeDocument/2006/relationships/image" Target="../media/image200.png"/><Relationship Id="rId2" Type="http://schemas.openxmlformats.org/officeDocument/2006/relationships/tags" Target="../tags/tag59.xml"/><Relationship Id="rId16" Type="http://schemas.openxmlformats.org/officeDocument/2006/relationships/notesSlide" Target="../notesSlides/notesSlide55.xml"/><Relationship Id="rId20" Type="http://schemas.openxmlformats.org/officeDocument/2006/relationships/image" Target="../media/image187.png"/><Relationship Id="rId29" Type="http://schemas.openxmlformats.org/officeDocument/2006/relationships/image" Target="../media/image196.png"/><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24" Type="http://schemas.openxmlformats.org/officeDocument/2006/relationships/image" Target="../media/image191.png"/><Relationship Id="rId32" Type="http://schemas.openxmlformats.org/officeDocument/2006/relationships/image" Target="../media/image199.png"/><Relationship Id="rId5" Type="http://schemas.openxmlformats.org/officeDocument/2006/relationships/tags" Target="../tags/tag62.xml"/><Relationship Id="rId15" Type="http://schemas.openxmlformats.org/officeDocument/2006/relationships/slideLayout" Target="../slideLayouts/slideLayout2.xml"/><Relationship Id="rId23" Type="http://schemas.openxmlformats.org/officeDocument/2006/relationships/image" Target="../media/image190.png"/><Relationship Id="rId28" Type="http://schemas.openxmlformats.org/officeDocument/2006/relationships/image" Target="../media/image195.png"/><Relationship Id="rId10" Type="http://schemas.openxmlformats.org/officeDocument/2006/relationships/tags" Target="../tags/tag67.xml"/><Relationship Id="rId19" Type="http://schemas.openxmlformats.org/officeDocument/2006/relationships/image" Target="../media/image186.png"/><Relationship Id="rId31" Type="http://schemas.openxmlformats.org/officeDocument/2006/relationships/image" Target="../media/image198.png"/><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image" Target="../media/image189.png"/><Relationship Id="rId27" Type="http://schemas.openxmlformats.org/officeDocument/2006/relationships/image" Target="../media/image194.png"/><Relationship Id="rId30" Type="http://schemas.openxmlformats.org/officeDocument/2006/relationships/image" Target="../media/image197.png"/><Relationship Id="rId35" Type="http://schemas.openxmlformats.org/officeDocument/2006/relationships/image" Target="../media/image202.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205.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94.bin"/><Relationship Id="rId5" Type="http://schemas.openxmlformats.org/officeDocument/2006/relationships/image" Target="../media/image204.wmf"/><Relationship Id="rId4" Type="http://schemas.openxmlformats.org/officeDocument/2006/relationships/oleObject" Target="../embeddings/oleObject93.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207.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96.bin"/><Relationship Id="rId5" Type="http://schemas.openxmlformats.org/officeDocument/2006/relationships/image" Target="../media/image206.wmf"/><Relationship Id="rId4" Type="http://schemas.openxmlformats.org/officeDocument/2006/relationships/oleObject" Target="../embeddings/oleObject95.bin"/></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tags" Target="../tags/tag73.xml"/><Relationship Id="rId7" Type="http://schemas.openxmlformats.org/officeDocument/2006/relationships/image" Target="../media/image210.png"/><Relationship Id="rId2" Type="http://schemas.openxmlformats.org/officeDocument/2006/relationships/tags" Target="../tags/tag72.xml"/><Relationship Id="rId1" Type="http://schemas.openxmlformats.org/officeDocument/2006/relationships/vmlDrawing" Target="../drawings/vmlDrawing28.vml"/><Relationship Id="rId6" Type="http://schemas.openxmlformats.org/officeDocument/2006/relationships/image" Target="../media/image209.png"/><Relationship Id="rId5" Type="http://schemas.openxmlformats.org/officeDocument/2006/relationships/notesSlide" Target="../notesSlides/notesSlide60.xml"/><Relationship Id="rId4" Type="http://schemas.openxmlformats.org/officeDocument/2006/relationships/slideLayout" Target="../slideLayouts/slideLayout2.xml"/><Relationship Id="rId9" Type="http://schemas.openxmlformats.org/officeDocument/2006/relationships/image" Target="../media/image208.wmf"/></Relationships>
</file>

<file path=ppt/slides/_rels/slide9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slide" Target="slide8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slide" Target="slide80.xml"/><Relationship Id="rId4" Type="http://schemas.openxmlformats.org/officeDocument/2006/relationships/image" Target="../media/image213.png"/></Relationships>
</file>

<file path=ppt/slides/_rels/slide9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slide" Target="slide80.xml"/><Relationship Id="rId4" Type="http://schemas.openxmlformats.org/officeDocument/2006/relationships/image" Target="../media/image167.png"/></Relationships>
</file>

<file path=ppt/slides/_rels/slide9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slide" Target="slide80.xml"/><Relationship Id="rId4" Type="http://schemas.openxmlformats.org/officeDocument/2006/relationships/image" Target="../media/image216.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notesSlide" Target="../notesSlides/notesSlide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BFB316AF-52E7-4671-A991-9D21C255961B}" type="slidenum">
              <a:rPr lang="en-US" sz="1400" smtClean="0"/>
              <a:pPr eaLnBrk="1" hangingPunct="1"/>
              <a:t>1</a:t>
            </a:fld>
            <a:endParaRPr lang="en-US" sz="1400" smtClean="0"/>
          </a:p>
        </p:txBody>
      </p:sp>
      <p:sp>
        <p:nvSpPr>
          <p:cNvPr id="2051" name="Rectangle 2"/>
          <p:cNvSpPr>
            <a:spLocks noGrp="1" noChangeArrowheads="1"/>
          </p:cNvSpPr>
          <p:nvPr>
            <p:ph type="ctrTitle"/>
          </p:nvPr>
        </p:nvSpPr>
        <p:spPr>
          <a:xfrm>
            <a:off x="323528" y="332656"/>
            <a:ext cx="8568060" cy="1828800"/>
          </a:xfrm>
        </p:spPr>
        <p:txBody>
          <a:bodyPr/>
          <a:lstStyle/>
          <a:p>
            <a:pPr eaLnBrk="1" hangingPunct="1"/>
            <a:r>
              <a:rPr lang="en-US" sz="2400" b="1" dirty="0" smtClean="0"/>
              <a:t>Control of an Electrically Powered Two-Spool Turbine Device</a:t>
            </a:r>
            <a:r>
              <a:rPr lang="en-US" dirty="0" smtClean="0"/>
              <a:t/>
            </a:r>
            <a:br>
              <a:rPr lang="en-US" dirty="0" smtClean="0"/>
            </a:br>
            <a:r>
              <a:rPr lang="en-US" dirty="0" smtClean="0"/>
              <a:t/>
            </a:r>
            <a:br>
              <a:rPr lang="en-US" dirty="0" smtClean="0"/>
            </a:br>
            <a:r>
              <a:rPr lang="en-US" dirty="0" smtClean="0"/>
              <a:t> Advanced Courses in Engineering</a:t>
            </a:r>
            <a:br>
              <a:rPr lang="en-US" dirty="0" smtClean="0"/>
            </a:br>
            <a:r>
              <a:rPr lang="en-US" dirty="0" smtClean="0"/>
              <a:t>19 Jan 2017</a:t>
            </a:r>
            <a:br>
              <a:rPr lang="en-US" dirty="0" smtClean="0"/>
            </a:br>
            <a:r>
              <a:rPr lang="en-US" dirty="0" smtClean="0"/>
              <a:t>rev. 1</a:t>
            </a:r>
          </a:p>
        </p:txBody>
      </p:sp>
      <p:sp>
        <p:nvSpPr>
          <p:cNvPr id="2053" name="TextBox 6"/>
          <p:cNvSpPr txBox="1">
            <a:spLocks noChangeArrowheads="1"/>
          </p:cNvSpPr>
          <p:nvPr/>
        </p:nvSpPr>
        <p:spPr bwMode="auto">
          <a:xfrm>
            <a:off x="6084168" y="4118769"/>
            <a:ext cx="28074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dirty="0"/>
              <a:t>Former Instructors:</a:t>
            </a:r>
          </a:p>
          <a:p>
            <a:pPr eaLnBrk="1" hangingPunct="1">
              <a:buFont typeface="Arial" charset="0"/>
              <a:buChar char="•"/>
            </a:pPr>
            <a:r>
              <a:rPr lang="en-US" sz="1200" dirty="0" smtClean="0"/>
              <a:t>Dave </a:t>
            </a:r>
            <a:r>
              <a:rPr lang="en-US" sz="1200" dirty="0"/>
              <a:t>Gutz </a:t>
            </a:r>
            <a:r>
              <a:rPr lang="en-US" sz="1200" dirty="0" smtClean="0"/>
              <a:t>(rev 2017-1)</a:t>
            </a:r>
            <a:endParaRPr lang="en-US" sz="1200" dirty="0"/>
          </a:p>
        </p:txBody>
      </p:sp>
      <p:sp>
        <p:nvSpPr>
          <p:cNvPr id="2" name="TextBox 1"/>
          <p:cNvSpPr txBox="1"/>
          <p:nvPr/>
        </p:nvSpPr>
        <p:spPr>
          <a:xfrm>
            <a:off x="1187624" y="4293096"/>
            <a:ext cx="2440092" cy="707886"/>
          </a:xfrm>
          <a:prstGeom prst="rect">
            <a:avLst/>
          </a:prstGeom>
          <a:noFill/>
        </p:spPr>
        <p:txBody>
          <a:bodyPr wrap="none" rtlCol="0">
            <a:spAutoFit/>
          </a:bodyPr>
          <a:lstStyle/>
          <a:p>
            <a:r>
              <a:rPr lang="en-US" sz="4000" dirty="0" smtClean="0">
                <a:solidFill>
                  <a:srgbClr val="FF0000"/>
                </a:solidFill>
              </a:rPr>
              <a:t>PICTURE</a:t>
            </a:r>
            <a:endParaRPr lang="en-US" sz="4000" dirty="0">
              <a:solidFill>
                <a:srgbClr val="FF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Deriving Damping from Measured Time Constant</a:t>
            </a:r>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10</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27584" y="1268760"/>
                <a:ext cx="6696743" cy="6019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𝑄</m:t>
                          </m:r>
                        </m:e>
                        <m:sub>
                          <m:r>
                            <a:rPr lang="en-US" b="0" i="1" smtClean="0">
                              <a:latin typeface="Cambria Math"/>
                            </a:rPr>
                            <m:t>𝑇</m:t>
                          </m:r>
                        </m:sub>
                      </m:sSub>
                      <m:r>
                        <a:rPr lang="en-US" b="0" i="1" smtClean="0">
                          <a:latin typeface="Cambria Math"/>
                        </a:rPr>
                        <m:t>=</m:t>
                      </m:r>
                      <m:r>
                        <a:rPr lang="en-US" b="0" i="1" smtClean="0">
                          <a:latin typeface="Cambria Math"/>
                        </a:rPr>
                        <m:t>𝑓</m:t>
                      </m:r>
                      <m:d>
                        <m:dPr>
                          <m:ctrlPr>
                            <a:rPr lang="en-US" b="0" i="1" smtClean="0">
                              <a:latin typeface="Cambria Math" panose="02040503050406030204" pitchFamily="18" charset="0"/>
                            </a:rPr>
                          </m:ctrlPr>
                        </m:dPr>
                        <m:e>
                          <m:r>
                            <a:rPr lang="en-US" i="1">
                              <a:latin typeface="Cambria Math"/>
                            </a:rPr>
                            <m:t>𝛌</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𝐶</m:t>
                              </m:r>
                            </m:e>
                            <m:sub>
                              <m:r>
                                <a:rPr lang="en-US" b="0" i="1" smtClean="0">
                                  <a:latin typeface="Cambria Math"/>
                                </a:rPr>
                                <m:t>𝑃</m:t>
                              </m:r>
                            </m:sub>
                          </m:sSub>
                          <m:d>
                            <m:dPr>
                              <m:ctrlPr>
                                <a:rPr lang="en-US" b="0" i="1" smtClean="0">
                                  <a:latin typeface="Cambria Math" panose="02040503050406030204" pitchFamily="18" charset="0"/>
                                </a:rPr>
                              </m:ctrlPr>
                            </m:dPr>
                            <m:e>
                              <m:r>
                                <a:rPr lang="en-US" i="1">
                                  <a:latin typeface="Cambria Math"/>
                                </a:rPr>
                                <m:t>𝛌</m:t>
                              </m:r>
                            </m:e>
                          </m:d>
                        </m:e>
                      </m:d>
                      <m:r>
                        <a:rPr lang="en-US" b="0" i="1" smtClean="0">
                          <a:latin typeface="Cambria Math"/>
                        </a:rPr>
                        <m:t>=</m:t>
                      </m:r>
                      <m:r>
                        <a:rPr lang="en-US" b="0" i="1" smtClean="0">
                          <a:latin typeface="Cambria Math"/>
                        </a:rPr>
                        <m:t>𝑔</m:t>
                      </m:r>
                      <m:d>
                        <m:dPr>
                          <m:ctrlPr>
                            <a:rPr lang="en-US" b="0" i="1" smtClean="0">
                              <a:latin typeface="Cambria Math" panose="02040503050406030204" pitchFamily="18" charset="0"/>
                            </a:rPr>
                          </m:ctrlPr>
                        </m:dPr>
                        <m:e>
                          <m:r>
                            <a:rPr lang="en-US" i="1">
                              <a:latin typeface="Cambria Math"/>
                            </a:rPr>
                            <m:t>𝛌</m:t>
                          </m:r>
                        </m:e>
                      </m:d>
                      <m:r>
                        <a:rPr lang="en-US" b="0" i="1" smtClean="0">
                          <a:latin typeface="Cambria Math"/>
                          <a:ea typeface="Cambria Math"/>
                        </a:rPr>
                        <m:t>∙</m:t>
                      </m:r>
                      <m:sSub>
                        <m:sSubPr>
                          <m:ctrlPr>
                            <a:rPr lang="en-US" i="1">
                              <a:latin typeface="Cambria Math" panose="02040503050406030204" pitchFamily="18" charset="0"/>
                            </a:rPr>
                          </m:ctrlPr>
                        </m:sSubPr>
                        <m:e>
                          <m:r>
                            <a:rPr lang="en-US" i="1">
                              <a:latin typeface="Cambria Math"/>
                            </a:rPr>
                            <m:t>𝐶</m:t>
                          </m:r>
                        </m:e>
                        <m:sub>
                          <m:r>
                            <a:rPr lang="en-US" i="1">
                              <a:latin typeface="Cambria Math"/>
                            </a:rPr>
                            <m:t>𝑃</m:t>
                          </m:r>
                        </m:sub>
                      </m:sSub>
                      <m:d>
                        <m:dPr>
                          <m:ctrlPr>
                            <a:rPr lang="en-US" i="1">
                              <a:latin typeface="Cambria Math" panose="02040503050406030204" pitchFamily="18" charset="0"/>
                            </a:rPr>
                          </m:ctrlPr>
                        </m:dPr>
                        <m:e>
                          <m:r>
                            <a:rPr lang="en-US" i="1">
                              <a:latin typeface="Cambria Math"/>
                            </a:rPr>
                            <m:t>𝛌</m:t>
                          </m:r>
                        </m:e>
                      </m:d>
                      <m:r>
                        <a:rPr lang="en-US" b="0" i="1" smtClean="0">
                          <a:latin typeface="Cambria Math"/>
                        </a:rPr>
                        <m:t>=</m:t>
                      </m:r>
                      <m:f>
                        <m:fPr>
                          <m:ctrlPr>
                            <a:rPr lang="en-US" b="0" i="1" smtClean="0">
                              <a:latin typeface="Cambria Math" panose="02040503050406030204" pitchFamily="18" charset="0"/>
                            </a:rPr>
                          </m:ctrlPr>
                        </m:fPr>
                        <m:num>
                          <m:r>
                            <a:rPr lang="en-US" i="1">
                              <a:latin typeface="Cambria Math"/>
                              <a:ea typeface="Cambria Math"/>
                            </a:rPr>
                            <m:t>𝜌</m:t>
                          </m:r>
                          <m:r>
                            <a:rPr lang="en-US" b="0" i="1" smtClean="0">
                              <a:latin typeface="Cambria Math"/>
                              <a:ea typeface="Cambria Math"/>
                            </a:rPr>
                            <m:t>𝐷</m:t>
                          </m:r>
                          <m:r>
                            <a:rPr lang="en-US" i="1">
                              <a:latin typeface="Cambria Math"/>
                              <a:ea typeface="Cambria Math"/>
                            </a:rPr>
                            <m:t>𝐴</m:t>
                          </m:r>
                        </m:num>
                        <m:den>
                          <m:r>
                            <a:rPr lang="en-US" b="0" i="1" smtClean="0">
                              <a:latin typeface="Cambria Math"/>
                            </a:rPr>
                            <m:t>4</m:t>
                          </m:r>
                        </m:den>
                      </m:f>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a:rPr>
                                    <m:t>𝑉</m:t>
                                  </m:r>
                                </m:e>
                                <m:sub>
                                  <m:r>
                                    <a:rPr lang="en-US" b="0" i="1" smtClean="0">
                                      <a:latin typeface="Cambria Math"/>
                                    </a:rPr>
                                    <m:t>𝑤</m:t>
                                  </m:r>
                                </m:sub>
                              </m:sSub>
                            </m:e>
                            <m:sup>
                              <m:r>
                                <a:rPr lang="en-US" b="0" i="1" smtClean="0">
                                  <a:latin typeface="Cambria Math"/>
                                </a:rPr>
                                <m:t>2</m:t>
                              </m:r>
                            </m:sup>
                          </m:sSup>
                        </m:num>
                        <m:den>
                          <m:r>
                            <a:rPr lang="en-US" b="0" i="1" smtClean="0">
                              <a:latin typeface="Cambria Math"/>
                            </a:rPr>
                            <m:t>𝜆</m:t>
                          </m:r>
                        </m:den>
                      </m:f>
                      <m:sSub>
                        <m:sSubPr>
                          <m:ctrlPr>
                            <a:rPr lang="en-US" i="1">
                              <a:latin typeface="Cambria Math" panose="02040503050406030204" pitchFamily="18" charset="0"/>
                            </a:rPr>
                          </m:ctrlPr>
                        </m:sSubPr>
                        <m:e>
                          <m:r>
                            <a:rPr lang="en-US" i="1">
                              <a:latin typeface="Cambria Math"/>
                            </a:rPr>
                            <m:t>𝐶</m:t>
                          </m:r>
                        </m:e>
                        <m:sub>
                          <m:r>
                            <a:rPr lang="en-US" i="1">
                              <a:latin typeface="Cambria Math"/>
                            </a:rPr>
                            <m:t>𝑃</m:t>
                          </m:r>
                        </m:sub>
                      </m:sSub>
                      <m:d>
                        <m:dPr>
                          <m:ctrlPr>
                            <a:rPr lang="en-US" i="1">
                              <a:latin typeface="Cambria Math" panose="02040503050406030204" pitchFamily="18" charset="0"/>
                            </a:rPr>
                          </m:ctrlPr>
                        </m:dPr>
                        <m:e>
                          <m:r>
                            <a:rPr lang="en-US" i="1">
                              <a:latin typeface="Cambria Math"/>
                            </a:rPr>
                            <m:t>𝛌</m:t>
                          </m:r>
                        </m:e>
                      </m:d>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827584" y="1268760"/>
                <a:ext cx="6696743" cy="601960"/>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152053" y="2123193"/>
                <a:ext cx="4320480" cy="504946"/>
              </a:xfrm>
              <a:prstGeom prst="rect">
                <a:avLst/>
              </a:prstGeom>
              <a:noFill/>
            </p:spPr>
            <p:txBody>
              <a:bodyPr wrap="square" rtlCol="0">
                <a:spAutoFit/>
              </a:bodyPr>
              <a:lstStyle/>
              <a:p>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a:rPr>
                          <m:t>𝑑</m:t>
                        </m:r>
                        <m:sSub>
                          <m:sSubPr>
                            <m:ctrlPr>
                              <a:rPr lang="en-US" sz="1800" b="0" i="1" smtClean="0">
                                <a:latin typeface="Cambria Math" panose="02040503050406030204" pitchFamily="18" charset="0"/>
                              </a:rPr>
                            </m:ctrlPr>
                          </m:sSubPr>
                          <m:e>
                            <m:r>
                              <a:rPr lang="en-US" sz="1800" b="0" i="1" smtClean="0">
                                <a:latin typeface="Cambria Math"/>
                              </a:rPr>
                              <m:t>𝑄</m:t>
                            </m:r>
                          </m:e>
                          <m:sub>
                            <m:r>
                              <a:rPr lang="en-US" sz="1800" b="0" i="1" smtClean="0">
                                <a:latin typeface="Cambria Math"/>
                              </a:rPr>
                              <m:t>𝑇</m:t>
                            </m:r>
                          </m:sub>
                        </m:sSub>
                      </m:num>
                      <m:den>
                        <m:r>
                          <a:rPr lang="en-US" sz="1800" b="0" i="1" smtClean="0">
                            <a:latin typeface="Cambria Math"/>
                          </a:rPr>
                          <m:t>𝑑</m:t>
                        </m:r>
                        <m:r>
                          <a:rPr lang="en-US" sz="1800" b="0" i="1" smtClean="0">
                            <a:latin typeface="Cambria Math"/>
                          </a:rPr>
                          <m:t>𝜆</m:t>
                        </m:r>
                      </m:den>
                    </m:f>
                    <m:r>
                      <a:rPr lang="en-US" sz="1800" b="0" i="1" smtClean="0">
                        <a:latin typeface="Cambria Math"/>
                      </a:rPr>
                      <m:t>=</m:t>
                    </m:r>
                    <m:f>
                      <m:fPr>
                        <m:ctrlPr>
                          <a:rPr lang="en-US" sz="1800" b="0" i="1" smtClean="0">
                            <a:latin typeface="Cambria Math" panose="02040503050406030204" pitchFamily="18" charset="0"/>
                          </a:rPr>
                        </m:ctrlPr>
                      </m:fPr>
                      <m:num>
                        <m:r>
                          <a:rPr lang="en-US" sz="1800" b="0" i="1" smtClean="0">
                            <a:latin typeface="Cambria Math"/>
                            <a:ea typeface="Cambria Math"/>
                          </a:rPr>
                          <m:t>𝛿</m:t>
                        </m:r>
                        <m:r>
                          <a:rPr lang="en-US" sz="1800" b="0" i="1" smtClean="0">
                            <a:latin typeface="Cambria Math"/>
                            <a:ea typeface="Cambria Math"/>
                          </a:rPr>
                          <m:t>𝑔</m:t>
                        </m:r>
                      </m:num>
                      <m:den>
                        <m:r>
                          <a:rPr lang="en-US" sz="1800" b="0" i="1" smtClean="0">
                            <a:latin typeface="Cambria Math"/>
                            <a:ea typeface="Cambria Math"/>
                          </a:rPr>
                          <m:t>𝛿𝜆</m:t>
                        </m:r>
                      </m:den>
                    </m:f>
                    <m:sSub>
                      <m:sSubPr>
                        <m:ctrlPr>
                          <a:rPr lang="en-US" sz="1800" i="1">
                            <a:latin typeface="Cambria Math" panose="02040503050406030204" pitchFamily="18" charset="0"/>
                          </a:rPr>
                        </m:ctrlPr>
                      </m:sSubPr>
                      <m:e>
                        <m:r>
                          <a:rPr lang="en-US" sz="1800" i="1">
                            <a:latin typeface="Cambria Math"/>
                          </a:rPr>
                          <m:t>𝐶</m:t>
                        </m:r>
                      </m:e>
                      <m:sub>
                        <m:r>
                          <a:rPr lang="en-US" sz="1800" i="1">
                            <a:latin typeface="Cambria Math"/>
                          </a:rPr>
                          <m:t>𝑃</m:t>
                        </m:r>
                      </m:sub>
                    </m:sSub>
                    <m:d>
                      <m:dPr>
                        <m:ctrlPr>
                          <a:rPr lang="en-US" sz="1800" i="1">
                            <a:latin typeface="Cambria Math" panose="02040503050406030204" pitchFamily="18" charset="0"/>
                          </a:rPr>
                        </m:ctrlPr>
                      </m:dPr>
                      <m:e>
                        <m:r>
                          <a:rPr lang="en-US" sz="1800" i="1">
                            <a:latin typeface="Cambria Math"/>
                          </a:rPr>
                          <m:t>𝛌</m:t>
                        </m:r>
                      </m:e>
                    </m:d>
                    <m:r>
                      <a:rPr lang="en-US" sz="1800" b="0" i="1" smtClean="0">
                        <a:latin typeface="Cambria Math"/>
                      </a:rPr>
                      <m:t>+</m:t>
                    </m:r>
                    <m:f>
                      <m:fPr>
                        <m:ctrlPr>
                          <a:rPr lang="en-US" sz="1800" b="0" i="1" smtClean="0">
                            <a:latin typeface="Cambria Math" panose="02040503050406030204" pitchFamily="18" charset="0"/>
                          </a:rPr>
                        </m:ctrlPr>
                      </m:fPr>
                      <m:num>
                        <m:r>
                          <a:rPr lang="en-US" sz="1800" b="0" i="1" smtClean="0">
                            <a:latin typeface="Cambria Math"/>
                            <a:ea typeface="Cambria Math"/>
                          </a:rPr>
                          <m:t>𝛿</m:t>
                        </m:r>
                        <m:sSub>
                          <m:sSubPr>
                            <m:ctrlPr>
                              <a:rPr lang="en-US" sz="1800" i="1">
                                <a:latin typeface="Cambria Math" panose="02040503050406030204" pitchFamily="18" charset="0"/>
                              </a:rPr>
                            </m:ctrlPr>
                          </m:sSubPr>
                          <m:e>
                            <m:r>
                              <a:rPr lang="en-US" sz="1800" i="1">
                                <a:latin typeface="Cambria Math"/>
                              </a:rPr>
                              <m:t>𝐶</m:t>
                            </m:r>
                          </m:e>
                          <m:sub>
                            <m:r>
                              <a:rPr lang="en-US" sz="1800" i="1">
                                <a:latin typeface="Cambria Math"/>
                              </a:rPr>
                              <m:t>𝑃</m:t>
                            </m:r>
                          </m:sub>
                        </m:sSub>
                        <m:d>
                          <m:dPr>
                            <m:ctrlPr>
                              <a:rPr lang="en-US" sz="1800" i="1">
                                <a:latin typeface="Cambria Math" panose="02040503050406030204" pitchFamily="18" charset="0"/>
                              </a:rPr>
                            </m:ctrlPr>
                          </m:dPr>
                          <m:e>
                            <m:r>
                              <a:rPr lang="en-US" sz="1800" i="1">
                                <a:latin typeface="Cambria Math"/>
                              </a:rPr>
                              <m:t>𝛌</m:t>
                            </m:r>
                          </m:e>
                        </m:d>
                      </m:num>
                      <m:den>
                        <m:r>
                          <a:rPr lang="en-US" sz="1800" i="1">
                            <a:latin typeface="Cambria Math"/>
                            <a:ea typeface="Cambria Math"/>
                          </a:rPr>
                          <m:t>𝛿</m:t>
                        </m:r>
                        <m:r>
                          <a:rPr lang="en-US" sz="1800" b="0" i="1" smtClean="0">
                            <a:latin typeface="Cambria Math"/>
                            <a:ea typeface="Cambria Math"/>
                          </a:rPr>
                          <m:t>𝜆</m:t>
                        </m:r>
                      </m:den>
                    </m:f>
                    <m:r>
                      <a:rPr lang="en-US" sz="1800" b="0" i="1" smtClean="0">
                        <a:latin typeface="Cambria Math"/>
                      </a:rPr>
                      <m:t>𝑔</m:t>
                    </m:r>
                    <m:d>
                      <m:dPr>
                        <m:ctrlPr>
                          <a:rPr lang="en-US" sz="1800" b="0" i="1" smtClean="0">
                            <a:latin typeface="Cambria Math" panose="02040503050406030204" pitchFamily="18" charset="0"/>
                          </a:rPr>
                        </m:ctrlPr>
                      </m:dPr>
                      <m:e>
                        <m:r>
                          <a:rPr lang="en-US" sz="1800" b="0" i="1" smtClean="0">
                            <a:latin typeface="Cambria Math"/>
                          </a:rPr>
                          <m:t>𝜆</m:t>
                        </m:r>
                      </m:e>
                    </m:d>
                  </m:oMath>
                </a14:m>
                <a:r>
                  <a:rPr lang="en-US" sz="1800" dirty="0" smtClean="0"/>
                  <a:t>, </a:t>
                </a:r>
                <a:r>
                  <a:rPr lang="en-US" sz="1400" dirty="0" smtClean="0"/>
                  <a:t>chain rule</a:t>
                </a:r>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1152053" y="2123193"/>
                <a:ext cx="4320480" cy="504946"/>
              </a:xfrm>
              <a:prstGeom prst="rect">
                <a:avLst/>
              </a:prstGeom>
              <a:blipFill rotWithShape="1">
                <a:blip r:embed="rId3"/>
                <a:stretch>
                  <a:fillRect b="-48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84551" y="2971056"/>
                <a:ext cx="1685398" cy="6019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a:ea typeface="Cambria Math"/>
                            </a:rPr>
                            <m:t>𝛿</m:t>
                          </m:r>
                          <m:r>
                            <a:rPr lang="en-US" b="0" i="1" smtClean="0">
                              <a:latin typeface="Cambria Math"/>
                              <a:ea typeface="Cambria Math"/>
                            </a:rPr>
                            <m:t>𝑔</m:t>
                          </m:r>
                        </m:num>
                        <m:den>
                          <m:r>
                            <a:rPr lang="en-US" b="0" i="1" smtClean="0">
                              <a:latin typeface="Cambria Math"/>
                              <a:ea typeface="Cambria Math"/>
                            </a:rPr>
                            <m:t>𝛿𝜆</m:t>
                          </m:r>
                        </m:den>
                      </m:f>
                      <m:r>
                        <a:rPr lang="en-US" i="1">
                          <a:latin typeface="Cambria Math"/>
                        </a:rPr>
                        <m:t>=</m:t>
                      </m:r>
                      <m:r>
                        <a:rPr lang="en-US" b="0" i="1" smtClean="0">
                          <a:latin typeface="Cambria Math"/>
                        </a:rPr>
                        <m:t>−</m:t>
                      </m:r>
                      <m:f>
                        <m:fPr>
                          <m:ctrlPr>
                            <a:rPr lang="en-US" i="1">
                              <a:latin typeface="Cambria Math" panose="02040503050406030204" pitchFamily="18" charset="0"/>
                            </a:rPr>
                          </m:ctrlPr>
                        </m:fPr>
                        <m:num>
                          <m:r>
                            <a:rPr lang="en-US" i="1">
                              <a:latin typeface="Cambria Math"/>
                              <a:ea typeface="Cambria Math"/>
                            </a:rPr>
                            <m:t>𝜌</m:t>
                          </m:r>
                          <m:r>
                            <a:rPr lang="en-US" i="1">
                              <a:latin typeface="Cambria Math"/>
                              <a:ea typeface="Cambria Math"/>
                            </a:rPr>
                            <m:t>𝐷𝐴</m:t>
                          </m:r>
                        </m:num>
                        <m:den>
                          <m:r>
                            <a:rPr lang="en-US" i="1">
                              <a:latin typeface="Cambria Math"/>
                            </a:rPr>
                            <m:t>4</m:t>
                          </m:r>
                        </m:den>
                      </m:f>
                      <m:f>
                        <m:fPr>
                          <m:ctrlPr>
                            <a:rPr lang="en-US" i="1">
                              <a:latin typeface="Cambria Math" panose="02040503050406030204" pitchFamily="18" charset="0"/>
                            </a:rPr>
                          </m:ctrlPr>
                        </m:fPr>
                        <m:num>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a:rPr>
                                    <m:t>𝑉</m:t>
                                  </m:r>
                                </m:e>
                                <m:sub>
                                  <m:r>
                                    <a:rPr lang="en-US" i="1">
                                      <a:latin typeface="Cambria Math"/>
                                    </a:rPr>
                                    <m:t>𝑤</m:t>
                                  </m:r>
                                </m:sub>
                              </m:sSub>
                            </m:e>
                            <m:sup>
                              <m:r>
                                <a:rPr lang="en-US" i="1">
                                  <a:latin typeface="Cambria Math"/>
                                </a:rPr>
                                <m:t>2</m:t>
                              </m:r>
                            </m:sup>
                          </m:sSup>
                        </m:num>
                        <m:den>
                          <m:sSup>
                            <m:sSupPr>
                              <m:ctrlPr>
                                <a:rPr lang="en-US" i="1" smtClean="0">
                                  <a:latin typeface="Cambria Math" panose="02040503050406030204" pitchFamily="18" charset="0"/>
                                </a:rPr>
                              </m:ctrlPr>
                            </m:sSupPr>
                            <m:e>
                              <m:r>
                                <a:rPr lang="en-US" b="0" i="1" smtClean="0">
                                  <a:latin typeface="Cambria Math"/>
                                </a:rPr>
                                <m:t>𝜆</m:t>
                              </m:r>
                            </m:e>
                            <m:sup>
                              <m:r>
                                <a:rPr lang="en-US" b="0" i="1" smtClean="0">
                                  <a:latin typeface="Cambria Math"/>
                                </a:rPr>
                                <m:t>2</m:t>
                              </m:r>
                            </m:sup>
                          </m:sSup>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584551" y="2971056"/>
                <a:ext cx="1685398" cy="60196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561720" y="3722915"/>
                <a:ext cx="2373406" cy="570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a:ea typeface="Cambria Math"/>
                            </a:rPr>
                            <m:t>𝛿</m:t>
                          </m:r>
                          <m:sSub>
                            <m:sSubPr>
                              <m:ctrlPr>
                                <a:rPr lang="en-US" i="1">
                                  <a:latin typeface="Cambria Math" panose="02040503050406030204" pitchFamily="18" charset="0"/>
                                </a:rPr>
                              </m:ctrlPr>
                            </m:sSubPr>
                            <m:e>
                              <m:r>
                                <a:rPr lang="en-US" i="1">
                                  <a:latin typeface="Cambria Math"/>
                                </a:rPr>
                                <m:t>𝐶</m:t>
                              </m:r>
                            </m:e>
                            <m:sub>
                              <m:r>
                                <a:rPr lang="en-US" i="1">
                                  <a:latin typeface="Cambria Math"/>
                                </a:rPr>
                                <m:t>𝑃</m:t>
                              </m:r>
                            </m:sub>
                          </m:sSub>
                          <m:d>
                            <m:dPr>
                              <m:ctrlPr>
                                <a:rPr lang="en-US" i="1">
                                  <a:latin typeface="Cambria Math" panose="02040503050406030204" pitchFamily="18" charset="0"/>
                                </a:rPr>
                              </m:ctrlPr>
                            </m:dPr>
                            <m:e>
                              <m:r>
                                <a:rPr lang="en-US" i="1">
                                  <a:latin typeface="Cambria Math"/>
                                </a:rPr>
                                <m:t>𝛌</m:t>
                              </m:r>
                            </m:e>
                          </m:d>
                        </m:num>
                        <m:den>
                          <m:r>
                            <a:rPr lang="en-US" i="1">
                              <a:latin typeface="Cambria Math"/>
                              <a:ea typeface="Cambria Math"/>
                            </a:rPr>
                            <m:t>𝛿𝜆</m:t>
                          </m:r>
                        </m:den>
                      </m:f>
                      <m:r>
                        <a:rPr lang="en-US" b="0" i="1" smtClean="0">
                          <a:latin typeface="Cambria Math"/>
                          <a:ea typeface="Cambria Math"/>
                        </a:rPr>
                        <m:t>=</m:t>
                      </m:r>
                      <m:r>
                        <m:rPr>
                          <m:nor/>
                        </m:rPr>
                        <a:rPr lang="en-US" b="0" i="0" smtClean="0">
                          <a:latin typeface="Cambria Math"/>
                          <a:ea typeface="Cambria Math"/>
                        </a:rPr>
                        <m:t>TBD</m:t>
                      </m:r>
                      <m:r>
                        <m:rPr>
                          <m:nor/>
                        </m:rPr>
                        <a:rPr lang="en-US" b="0" i="0" smtClean="0">
                          <a:latin typeface="Cambria Math"/>
                          <a:ea typeface="Cambria Math"/>
                        </a:rPr>
                        <m:t> </m:t>
                      </m:r>
                      <m:r>
                        <m:rPr>
                          <m:nor/>
                        </m:rPr>
                        <a:rPr lang="en-US" b="0" i="0" smtClean="0">
                          <a:latin typeface="Cambria Math"/>
                          <a:ea typeface="Cambria Math"/>
                        </a:rPr>
                        <m:t>from</m:t>
                      </m:r>
                      <m:r>
                        <m:rPr>
                          <m:nor/>
                        </m:rPr>
                        <a:rPr lang="en-US" b="0" i="0" smtClean="0">
                          <a:latin typeface="Cambria Math"/>
                          <a:ea typeface="Cambria Math"/>
                        </a:rPr>
                        <m:t> </m:t>
                      </m:r>
                      <m:r>
                        <m:rPr>
                          <m:nor/>
                        </m:rPr>
                        <a:rPr lang="en-US" b="0" i="0" smtClean="0">
                          <a:latin typeface="Cambria Math"/>
                          <a:ea typeface="Cambria Math"/>
                        </a:rPr>
                        <m:t>test</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61720" y="3722915"/>
                <a:ext cx="2373406" cy="57022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165440" y="4308327"/>
                <a:ext cx="3769686" cy="6433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a:rPr>
                            <m:t>𝑑</m:t>
                          </m:r>
                          <m:sSub>
                            <m:sSubPr>
                              <m:ctrlPr>
                                <a:rPr lang="en-US" b="0" i="1" smtClean="0">
                                  <a:latin typeface="Cambria Math" panose="02040503050406030204" pitchFamily="18" charset="0"/>
                                </a:rPr>
                              </m:ctrlPr>
                            </m:sSubPr>
                            <m:e>
                              <m:r>
                                <a:rPr lang="en-US" b="0" i="1" smtClean="0">
                                  <a:latin typeface="Cambria Math"/>
                                </a:rPr>
                                <m:t>𝑄</m:t>
                              </m:r>
                            </m:e>
                            <m:sub>
                              <m:r>
                                <a:rPr lang="en-US" b="0" i="1" smtClean="0">
                                  <a:latin typeface="Cambria Math"/>
                                </a:rPr>
                                <m:t>𝑇</m:t>
                              </m:r>
                            </m:sub>
                          </m:sSub>
                        </m:num>
                        <m:den>
                          <m:r>
                            <a:rPr lang="en-US" b="0" i="1" smtClean="0">
                              <a:latin typeface="Cambria Math"/>
                            </a:rPr>
                            <m:t>𝑑</m:t>
                          </m:r>
                          <m:sSub>
                            <m:sSubPr>
                              <m:ctrlPr>
                                <a:rPr lang="en-US" b="0" i="1" smtClean="0">
                                  <a:latin typeface="Cambria Math" panose="02040503050406030204" pitchFamily="18" charset="0"/>
                                </a:rPr>
                              </m:ctrlPr>
                            </m:sSubPr>
                            <m:e>
                              <m:r>
                                <a:rPr lang="en-US" b="0" i="1" smtClean="0">
                                  <a:latin typeface="Cambria Math"/>
                                </a:rPr>
                                <m:t>𝑁</m:t>
                              </m:r>
                            </m:e>
                            <m:sub>
                              <m:r>
                                <a:rPr lang="en-US" b="0" i="1" smtClean="0">
                                  <a:latin typeface="Cambria Math"/>
                                </a:rPr>
                                <m:t>𝑇</m:t>
                              </m:r>
                            </m:sub>
                          </m:sSub>
                        </m:den>
                      </m:f>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𝑑</m:t>
                          </m:r>
                          <m:sSub>
                            <m:sSubPr>
                              <m:ctrlPr>
                                <a:rPr lang="en-US" i="1">
                                  <a:latin typeface="Cambria Math" panose="02040503050406030204" pitchFamily="18" charset="0"/>
                                </a:rPr>
                              </m:ctrlPr>
                            </m:sSubPr>
                            <m:e>
                              <m:r>
                                <a:rPr lang="en-US" i="1">
                                  <a:latin typeface="Cambria Math"/>
                                </a:rPr>
                                <m:t>𝑄</m:t>
                              </m:r>
                            </m:e>
                            <m:sub>
                              <m:r>
                                <a:rPr lang="en-US" i="1">
                                  <a:latin typeface="Cambria Math"/>
                                </a:rPr>
                                <m:t>𝑇</m:t>
                              </m:r>
                            </m:sub>
                          </m:sSub>
                        </m:num>
                        <m:den>
                          <m:r>
                            <a:rPr lang="en-US" b="0" i="1" smtClean="0">
                              <a:latin typeface="Cambria Math"/>
                            </a:rPr>
                            <m:t>𝑑</m:t>
                          </m:r>
                          <m:r>
                            <a:rPr lang="en-US" b="0" i="1" smtClean="0">
                              <a:latin typeface="Cambria Math"/>
                              <a:ea typeface="Cambria Math"/>
                            </a:rPr>
                            <m:t>𝜆</m:t>
                          </m:r>
                        </m:den>
                      </m:f>
                      <m:f>
                        <m:fPr>
                          <m:ctrlPr>
                            <a:rPr lang="en-US" b="0" i="1" smtClean="0">
                              <a:latin typeface="Cambria Math" panose="02040503050406030204" pitchFamily="18" charset="0"/>
                            </a:rPr>
                          </m:ctrlPr>
                        </m:fPr>
                        <m:num>
                          <m:r>
                            <a:rPr lang="en-US" b="0" i="1" smtClean="0">
                              <a:latin typeface="Cambria Math"/>
                            </a:rPr>
                            <m:t>𝑑</m:t>
                          </m:r>
                          <m:r>
                            <a:rPr lang="en-US" b="0" i="1" smtClean="0">
                              <a:latin typeface="Cambria Math"/>
                            </a:rPr>
                            <m:t>𝜆</m:t>
                          </m:r>
                        </m:num>
                        <m:den>
                          <m:r>
                            <a:rPr lang="en-US" i="1">
                              <a:latin typeface="Cambria Math"/>
                            </a:rPr>
                            <m:t>𝑑</m:t>
                          </m:r>
                          <m:sSub>
                            <m:sSubPr>
                              <m:ctrlPr>
                                <a:rPr lang="en-US" i="1">
                                  <a:latin typeface="Cambria Math" panose="02040503050406030204" pitchFamily="18" charset="0"/>
                                </a:rPr>
                              </m:ctrlPr>
                            </m:sSubPr>
                            <m:e>
                              <m:r>
                                <a:rPr lang="en-US" i="1">
                                  <a:latin typeface="Cambria Math"/>
                                </a:rPr>
                                <m:t>𝑁</m:t>
                              </m:r>
                            </m:e>
                            <m:sub>
                              <m:r>
                                <a:rPr lang="en-US" i="1">
                                  <a:latin typeface="Cambria Math"/>
                                </a:rPr>
                                <m:t>𝑇</m:t>
                              </m:r>
                            </m:sub>
                          </m:sSub>
                        </m:den>
                      </m:f>
                      <m:r>
                        <a:rPr lang="en-US" b="0" i="1" smtClean="0">
                          <a:latin typeface="Cambria Math"/>
                        </a:rPr>
                        <m:t>=</m:t>
                      </m:r>
                      <m:f>
                        <m:fPr>
                          <m:ctrlPr>
                            <a:rPr lang="en-US" i="1">
                              <a:latin typeface="Cambria Math" panose="02040503050406030204" pitchFamily="18" charset="0"/>
                            </a:rPr>
                          </m:ctrlPr>
                        </m:fPr>
                        <m:num>
                          <m:r>
                            <a:rPr lang="en-US" i="1">
                              <a:latin typeface="Cambria Math"/>
                              <a:ea typeface="Cambria Math"/>
                            </a:rPr>
                            <m:t>𝛿</m:t>
                          </m:r>
                          <m:sSub>
                            <m:sSubPr>
                              <m:ctrlPr>
                                <a:rPr lang="en-US" i="1">
                                  <a:latin typeface="Cambria Math" panose="02040503050406030204" pitchFamily="18" charset="0"/>
                                </a:rPr>
                              </m:ctrlPr>
                            </m:sSubPr>
                            <m:e>
                              <m:r>
                                <a:rPr lang="en-US" i="1">
                                  <a:latin typeface="Cambria Math"/>
                                </a:rPr>
                                <m:t>𝐶</m:t>
                              </m:r>
                            </m:e>
                            <m:sub>
                              <m:r>
                                <a:rPr lang="en-US" i="1">
                                  <a:latin typeface="Cambria Math"/>
                                </a:rPr>
                                <m:t>𝑃</m:t>
                              </m:r>
                            </m:sub>
                          </m:sSub>
                          <m:d>
                            <m:dPr>
                              <m:ctrlPr>
                                <a:rPr lang="en-US" i="1">
                                  <a:latin typeface="Cambria Math" panose="02040503050406030204" pitchFamily="18" charset="0"/>
                                </a:rPr>
                              </m:ctrlPr>
                            </m:dPr>
                            <m:e>
                              <m:r>
                                <a:rPr lang="en-US" i="1">
                                  <a:latin typeface="Cambria Math"/>
                                </a:rPr>
                                <m:t>𝛌</m:t>
                              </m:r>
                            </m:e>
                          </m:d>
                        </m:num>
                        <m:den>
                          <m:r>
                            <a:rPr lang="en-US" i="1">
                              <a:latin typeface="Cambria Math"/>
                              <a:ea typeface="Cambria Math"/>
                            </a:rPr>
                            <m:t>𝛿𝜆</m:t>
                          </m:r>
                        </m:den>
                      </m:f>
                      <m:f>
                        <m:fPr>
                          <m:ctrlPr>
                            <a:rPr lang="en-US" i="1">
                              <a:latin typeface="Cambria Math" panose="02040503050406030204" pitchFamily="18" charset="0"/>
                            </a:rPr>
                          </m:ctrlPr>
                        </m:fPr>
                        <m:num>
                          <m:r>
                            <a:rPr lang="en-US" i="1">
                              <a:latin typeface="Cambria Math"/>
                              <a:ea typeface="Cambria Math"/>
                            </a:rPr>
                            <m:t>𝜌</m:t>
                          </m:r>
                          <m:r>
                            <a:rPr lang="en-US" i="1">
                              <a:latin typeface="Cambria Math"/>
                              <a:ea typeface="Cambria Math"/>
                            </a:rPr>
                            <m:t>𝐷𝐴</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a:rPr>
                                    <m:t>𝑉</m:t>
                                  </m:r>
                                </m:e>
                                <m:sub>
                                  <m:r>
                                    <a:rPr lang="en-US" i="1">
                                      <a:latin typeface="Cambria Math"/>
                                    </a:rPr>
                                    <m:t>𝑤</m:t>
                                  </m:r>
                                </m:sub>
                              </m:sSub>
                            </m:e>
                            <m:sup>
                              <m:r>
                                <a:rPr lang="en-US" i="1">
                                  <a:latin typeface="Cambria Math"/>
                                </a:rPr>
                                <m:t>2</m:t>
                              </m:r>
                            </m:sup>
                          </m:sSup>
                        </m:num>
                        <m:den>
                          <m:r>
                            <a:rPr lang="en-US" i="1">
                              <a:latin typeface="Cambria Math"/>
                            </a:rPr>
                            <m:t>4</m:t>
                          </m:r>
                          <m:r>
                            <a:rPr lang="en-US" b="0" i="1" smtClean="0">
                              <a:latin typeface="Cambria Math"/>
                            </a:rPr>
                            <m:t>𝜆</m:t>
                          </m:r>
                        </m:den>
                      </m:f>
                      <m:f>
                        <m:fPr>
                          <m:ctrlPr>
                            <a:rPr lang="en-US" i="1">
                              <a:latin typeface="Cambria Math" panose="02040503050406030204" pitchFamily="18" charset="0"/>
                            </a:rPr>
                          </m:ctrlPr>
                        </m:fPr>
                        <m:num>
                          <m:r>
                            <a:rPr lang="en-US" b="0" i="1" smtClean="0">
                              <a:latin typeface="Cambria Math"/>
                            </a:rPr>
                            <m:t>𝜋</m:t>
                          </m:r>
                          <m:r>
                            <a:rPr lang="en-US" b="0" i="1" smtClean="0">
                              <a:latin typeface="Cambria Math"/>
                            </a:rPr>
                            <m:t>𝐷</m:t>
                          </m:r>
                        </m:num>
                        <m:den>
                          <m:r>
                            <a:rPr lang="en-US" b="0" i="1" smtClean="0">
                              <a:latin typeface="Cambria Math"/>
                            </a:rPr>
                            <m:t>60</m:t>
                          </m:r>
                          <m:sSub>
                            <m:sSubPr>
                              <m:ctrlPr>
                                <a:rPr lang="en-US" b="0" i="1" smtClean="0">
                                  <a:latin typeface="Cambria Math" panose="02040503050406030204" pitchFamily="18" charset="0"/>
                                </a:rPr>
                              </m:ctrlPr>
                            </m:sSubPr>
                            <m:e>
                              <m:r>
                                <a:rPr lang="en-US" b="0" i="1" smtClean="0">
                                  <a:latin typeface="Cambria Math"/>
                                </a:rPr>
                                <m:t>𝑉</m:t>
                              </m:r>
                            </m:e>
                            <m:sub>
                              <m:r>
                                <a:rPr lang="en-US" b="0" i="1" smtClean="0">
                                  <a:latin typeface="Cambria Math"/>
                                </a:rPr>
                                <m:t>𝑤</m:t>
                              </m:r>
                            </m:sub>
                          </m:sSub>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165440" y="4308327"/>
                <a:ext cx="3769686" cy="64338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940152" y="3573016"/>
                <a:ext cx="1330621" cy="6018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a:ea typeface="Cambria Math"/>
                            </a:rPr>
                            <m:t>𝛿𝜆</m:t>
                          </m:r>
                        </m:num>
                        <m:den>
                          <m:r>
                            <a:rPr lang="en-US" b="0" i="1" smtClean="0">
                              <a:latin typeface="Cambria Math"/>
                              <a:ea typeface="Cambria Math"/>
                            </a:rPr>
                            <m:t>𝛿</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𝑁</m:t>
                              </m:r>
                            </m:e>
                            <m:sub>
                              <m:r>
                                <a:rPr lang="en-US" b="0" i="1" smtClean="0">
                                  <a:latin typeface="Cambria Math"/>
                                  <a:ea typeface="Cambria Math"/>
                                </a:rPr>
                                <m:t>𝑇</m:t>
                              </m:r>
                            </m:sub>
                          </m:sSub>
                        </m:den>
                      </m:f>
                      <m:r>
                        <a:rPr lang="en-US" i="1">
                          <a:latin typeface="Cambria Math"/>
                        </a:rPr>
                        <m:t>=</m:t>
                      </m:r>
                      <m:f>
                        <m:fPr>
                          <m:ctrlPr>
                            <a:rPr lang="en-US" i="1">
                              <a:latin typeface="Cambria Math" panose="02040503050406030204" pitchFamily="18" charset="0"/>
                            </a:rPr>
                          </m:ctrlPr>
                        </m:fPr>
                        <m:num>
                          <m:r>
                            <a:rPr lang="en-US" b="0" i="1" smtClean="0">
                              <a:latin typeface="Cambria Math"/>
                            </a:rPr>
                            <m:t>𝜋</m:t>
                          </m:r>
                          <m:r>
                            <a:rPr lang="en-US" b="0" i="1" smtClean="0">
                              <a:latin typeface="Cambria Math"/>
                            </a:rPr>
                            <m:t>𝐷</m:t>
                          </m:r>
                        </m:num>
                        <m:den>
                          <m:r>
                            <a:rPr lang="en-US" b="0" i="1" smtClean="0">
                              <a:latin typeface="Cambria Math"/>
                              <a:ea typeface="Cambria Math"/>
                            </a:rPr>
                            <m:t>60</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𝑉</m:t>
                              </m:r>
                            </m:e>
                            <m:sub>
                              <m:r>
                                <a:rPr lang="en-US" b="0" i="1" smtClean="0">
                                  <a:latin typeface="Cambria Math"/>
                                  <a:ea typeface="Cambria Math"/>
                                </a:rPr>
                                <m:t>𝑤</m:t>
                              </m:r>
                            </m:sub>
                          </m:sSub>
                        </m:den>
                      </m:f>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940152" y="3573016"/>
                <a:ext cx="1330621" cy="601896"/>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640282" y="5373216"/>
                <a:ext cx="2428806" cy="1051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a:ea typeface="Cambria Math"/>
                            </a:rPr>
                            <m:t>𝛿</m:t>
                          </m:r>
                          <m:sSub>
                            <m:sSubPr>
                              <m:ctrlPr>
                                <a:rPr lang="en-US" i="1">
                                  <a:latin typeface="Cambria Math" panose="02040503050406030204" pitchFamily="18" charset="0"/>
                                </a:rPr>
                              </m:ctrlPr>
                            </m:sSubPr>
                            <m:e>
                              <m:r>
                                <a:rPr lang="en-US" i="1">
                                  <a:latin typeface="Cambria Math"/>
                                </a:rPr>
                                <m:t>𝐶</m:t>
                              </m:r>
                            </m:e>
                            <m:sub>
                              <m:r>
                                <a:rPr lang="en-US" i="1">
                                  <a:latin typeface="Cambria Math"/>
                                </a:rPr>
                                <m:t>𝑃</m:t>
                              </m:r>
                            </m:sub>
                          </m:sSub>
                          <m:d>
                            <m:dPr>
                              <m:ctrlPr>
                                <a:rPr lang="en-US" i="1">
                                  <a:latin typeface="Cambria Math" panose="02040503050406030204" pitchFamily="18" charset="0"/>
                                </a:rPr>
                              </m:ctrlPr>
                            </m:dPr>
                            <m:e>
                              <m:r>
                                <a:rPr lang="en-US" i="1">
                                  <a:latin typeface="Cambria Math"/>
                                </a:rPr>
                                <m:t>𝛌</m:t>
                              </m:r>
                            </m:e>
                          </m:d>
                        </m:num>
                        <m:den>
                          <m:r>
                            <a:rPr lang="en-US" i="1">
                              <a:latin typeface="Cambria Math"/>
                              <a:ea typeface="Cambria Math"/>
                            </a:rPr>
                            <m:t>𝛿𝜆</m:t>
                          </m:r>
                        </m:den>
                      </m:f>
                      <m:r>
                        <a:rPr lang="en-US" b="0" i="0" smtClean="0">
                          <a:latin typeface="Cambria Math"/>
                          <a:ea typeface="Cambria Math"/>
                        </a:rPr>
                        <m:t>=</m:t>
                      </m:r>
                      <m:f>
                        <m:fPr>
                          <m:ctrlPr>
                            <a:rPr lang="en-US" b="0" i="1" smtClean="0">
                              <a:latin typeface="Cambria Math" panose="02040503050406030204" pitchFamily="18" charset="0"/>
                              <a:ea typeface="Cambria Math"/>
                            </a:rPr>
                          </m:ctrlPr>
                        </m:fPr>
                        <m:num>
                          <m:f>
                            <m:fPr>
                              <m:ctrlPr>
                                <a:rPr lang="en-US" i="1">
                                  <a:latin typeface="Cambria Math" panose="02040503050406030204" pitchFamily="18" charset="0"/>
                                </a:rPr>
                              </m:ctrlPr>
                            </m:fPr>
                            <m:num>
                              <m:r>
                                <a:rPr lang="en-US" i="1">
                                  <a:latin typeface="Cambria Math"/>
                                </a:rPr>
                                <m:t>𝑑</m:t>
                              </m:r>
                              <m:sSub>
                                <m:sSubPr>
                                  <m:ctrlPr>
                                    <a:rPr lang="en-US" i="1">
                                      <a:latin typeface="Cambria Math" panose="02040503050406030204" pitchFamily="18" charset="0"/>
                                    </a:rPr>
                                  </m:ctrlPr>
                                </m:sSubPr>
                                <m:e>
                                  <m:r>
                                    <a:rPr lang="en-US" i="1">
                                      <a:latin typeface="Cambria Math"/>
                                    </a:rPr>
                                    <m:t>𝑄</m:t>
                                  </m:r>
                                </m:e>
                                <m:sub>
                                  <m:r>
                                    <a:rPr lang="en-US" i="1">
                                      <a:latin typeface="Cambria Math"/>
                                    </a:rPr>
                                    <m:t>𝑇</m:t>
                                  </m:r>
                                </m:sub>
                              </m:sSub>
                            </m:num>
                            <m:den>
                              <m:r>
                                <a:rPr lang="en-US" i="1">
                                  <a:latin typeface="Cambria Math"/>
                                </a:rPr>
                                <m:t>𝑑</m:t>
                              </m:r>
                              <m:sSub>
                                <m:sSubPr>
                                  <m:ctrlPr>
                                    <a:rPr lang="en-US" i="1">
                                      <a:latin typeface="Cambria Math" panose="02040503050406030204" pitchFamily="18" charset="0"/>
                                    </a:rPr>
                                  </m:ctrlPr>
                                </m:sSubPr>
                                <m:e>
                                  <m:r>
                                    <a:rPr lang="en-US" i="1">
                                      <a:latin typeface="Cambria Math"/>
                                    </a:rPr>
                                    <m:t>𝑁</m:t>
                                  </m:r>
                                </m:e>
                                <m:sub>
                                  <m:r>
                                    <a:rPr lang="en-US" i="1">
                                      <a:latin typeface="Cambria Math"/>
                                    </a:rPr>
                                    <m:t>𝑇</m:t>
                                  </m:r>
                                </m:sub>
                              </m:sSub>
                            </m:den>
                          </m:f>
                        </m:num>
                        <m:den>
                          <m:f>
                            <m:fPr>
                              <m:ctrlPr>
                                <a:rPr lang="en-US" i="1">
                                  <a:latin typeface="Cambria Math" panose="02040503050406030204" pitchFamily="18" charset="0"/>
                                </a:rPr>
                              </m:ctrlPr>
                            </m:fPr>
                            <m:num>
                              <m:r>
                                <a:rPr lang="en-US" i="1">
                                  <a:latin typeface="Cambria Math"/>
                                  <a:ea typeface="Cambria Math"/>
                                </a:rPr>
                                <m:t>𝜌</m:t>
                              </m:r>
                              <m:r>
                                <a:rPr lang="en-US" i="1">
                                  <a:latin typeface="Cambria Math"/>
                                  <a:ea typeface="Cambria Math"/>
                                </a:rPr>
                                <m:t>𝐷𝐴</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a:rPr>
                                        <m:t>𝑉</m:t>
                                      </m:r>
                                    </m:e>
                                    <m:sub>
                                      <m:r>
                                        <a:rPr lang="en-US" i="1">
                                          <a:latin typeface="Cambria Math"/>
                                        </a:rPr>
                                        <m:t>𝑤</m:t>
                                      </m:r>
                                    </m:sub>
                                  </m:sSub>
                                </m:e>
                                <m:sup>
                                  <m:r>
                                    <a:rPr lang="en-US" i="1">
                                      <a:latin typeface="Cambria Math"/>
                                    </a:rPr>
                                    <m:t>2</m:t>
                                  </m:r>
                                </m:sup>
                              </m:sSup>
                            </m:num>
                            <m:den>
                              <m:r>
                                <a:rPr lang="en-US" i="1">
                                  <a:latin typeface="Cambria Math"/>
                                </a:rPr>
                                <m:t>4</m:t>
                              </m:r>
                              <m:r>
                                <a:rPr lang="en-US" i="1">
                                  <a:latin typeface="Cambria Math"/>
                                </a:rPr>
                                <m:t>𝜆</m:t>
                              </m:r>
                            </m:den>
                          </m:f>
                          <m:f>
                            <m:fPr>
                              <m:ctrlPr>
                                <a:rPr lang="en-US" i="1">
                                  <a:latin typeface="Cambria Math" panose="02040503050406030204" pitchFamily="18" charset="0"/>
                                </a:rPr>
                              </m:ctrlPr>
                            </m:fPr>
                            <m:num>
                              <m:r>
                                <a:rPr lang="en-US" i="1">
                                  <a:latin typeface="Cambria Math"/>
                                </a:rPr>
                                <m:t>𝜋</m:t>
                              </m:r>
                              <m:r>
                                <a:rPr lang="en-US" i="1">
                                  <a:latin typeface="Cambria Math"/>
                                </a:rPr>
                                <m:t>𝐷</m:t>
                              </m:r>
                            </m:num>
                            <m:den>
                              <m:r>
                                <a:rPr lang="en-US" i="1">
                                  <a:latin typeface="Cambria Math"/>
                                </a:rPr>
                                <m:t>60</m:t>
                              </m:r>
                              <m:sSub>
                                <m:sSubPr>
                                  <m:ctrlPr>
                                    <a:rPr lang="en-US" i="1">
                                      <a:latin typeface="Cambria Math" panose="02040503050406030204" pitchFamily="18" charset="0"/>
                                    </a:rPr>
                                  </m:ctrlPr>
                                </m:sSubPr>
                                <m:e>
                                  <m:r>
                                    <a:rPr lang="en-US" i="1">
                                      <a:latin typeface="Cambria Math"/>
                                    </a:rPr>
                                    <m:t>𝑉</m:t>
                                  </m:r>
                                </m:e>
                                <m:sub>
                                  <m:r>
                                    <a:rPr lang="en-US" i="1">
                                      <a:latin typeface="Cambria Math"/>
                                    </a:rPr>
                                    <m:t>𝑤</m:t>
                                  </m:r>
                                </m:sub>
                              </m:sSub>
                            </m:den>
                          </m:f>
                          <m:r>
                            <m:rPr>
                              <m:nor/>
                            </m:rPr>
                            <a:rPr lang="en-US" dirty="0"/>
                            <m:t> </m:t>
                          </m:r>
                        </m:den>
                      </m:f>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640282" y="5373216"/>
                <a:ext cx="2428806" cy="1051506"/>
              </a:xfrm>
              <a:prstGeom prst="rect">
                <a:avLst/>
              </a:prstGeom>
              <a:blipFill rotWithShape="1">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1967724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A1760490-A8F1-419E-9E23-6E6E6BDB503E}" type="slidenum">
              <a:rPr lang="en-US" sz="1400" smtClean="0"/>
              <a:pPr eaLnBrk="1" hangingPunct="1"/>
              <a:t>100</a:t>
            </a:fld>
            <a:endParaRPr lang="en-US" sz="1400" smtClean="0"/>
          </a:p>
        </p:txBody>
      </p:sp>
      <p:sp>
        <p:nvSpPr>
          <p:cNvPr id="31747" name="Rectangle 2"/>
          <p:cNvSpPr>
            <a:spLocks noGrp="1" noChangeArrowheads="1"/>
          </p:cNvSpPr>
          <p:nvPr>
            <p:ph type="title"/>
          </p:nvPr>
        </p:nvSpPr>
        <p:spPr/>
        <p:txBody>
          <a:bodyPr/>
          <a:lstStyle/>
          <a:p>
            <a:pPr eaLnBrk="1" hangingPunct="1"/>
            <a:r>
              <a:rPr lang="en-US" smtClean="0"/>
              <a:t>An Aside: The Fourier Transform</a:t>
            </a:r>
          </a:p>
        </p:txBody>
      </p:sp>
      <p:sp>
        <p:nvSpPr>
          <p:cNvPr id="31748" name="Rectangle 3"/>
          <p:cNvSpPr>
            <a:spLocks noGrp="1" noChangeArrowheads="1"/>
          </p:cNvSpPr>
          <p:nvPr>
            <p:ph type="body" idx="1"/>
          </p:nvPr>
        </p:nvSpPr>
        <p:spPr>
          <a:xfrm>
            <a:off x="685800" y="838200"/>
            <a:ext cx="7772400" cy="685800"/>
          </a:xfrm>
        </p:spPr>
        <p:txBody>
          <a:bodyPr/>
          <a:lstStyle/>
          <a:p>
            <a:pPr eaLnBrk="1" hangingPunct="1"/>
            <a:r>
              <a:rPr lang="en-US" smtClean="0"/>
              <a:t>You can get the </a:t>
            </a:r>
            <a:r>
              <a:rPr lang="en-US" i="1" smtClean="0"/>
              <a:t>Fourier Transform</a:t>
            </a:r>
            <a:r>
              <a:rPr lang="en-US" smtClean="0"/>
              <a:t> of a signal by taking the Laplace transform and replacing </a:t>
            </a:r>
            <a:r>
              <a:rPr lang="en-US" i="1" smtClean="0"/>
              <a:t>s</a:t>
            </a:r>
            <a:r>
              <a:rPr lang="en-US" smtClean="0"/>
              <a:t> with </a:t>
            </a:r>
            <a:r>
              <a:rPr lang="en-US" i="1" smtClean="0"/>
              <a:t>j</a:t>
            </a:r>
            <a:r>
              <a:rPr lang="en-US" sz="2000" i="1" smtClean="0">
                <a:latin typeface="Symbol" pitchFamily="18" charset="2"/>
              </a:rPr>
              <a:t>w</a:t>
            </a:r>
            <a:endParaRPr lang="en-US" sz="2000" smtClean="0">
              <a:latin typeface="Symbol" pitchFamily="18" charset="2"/>
            </a:endParaRPr>
          </a:p>
        </p:txBody>
      </p:sp>
      <p:pic>
        <p:nvPicPr>
          <p:cNvPr id="31749" name="Picture 5" descr="D:\Users\a22069t\My Documents\Subsection Stuff\My People\Training Materials\txp_fig.png"/>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1981200" y="1600200"/>
            <a:ext cx="469423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31750" name="Rectangle 6"/>
          <p:cNvSpPr>
            <a:spLocks noChangeArrowheads="1"/>
          </p:cNvSpPr>
          <p:nvPr/>
        </p:nvSpPr>
        <p:spPr bwMode="auto">
          <a:xfrm>
            <a:off x="685800" y="2362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r>
              <a:rPr lang="en-US" sz="1800"/>
              <a:t>Recall from math class: You can always take a </a:t>
            </a:r>
            <a:r>
              <a:rPr lang="en-US" sz="1800" i="1"/>
              <a:t>periodic</a:t>
            </a:r>
            <a:r>
              <a:rPr lang="en-US" sz="1800"/>
              <a:t> signal and represent it as an infinite sum of discrete sinusoids. This is called a </a:t>
            </a:r>
            <a:r>
              <a:rPr lang="en-US" sz="1800" i="1"/>
              <a:t>Fourier Series.</a:t>
            </a:r>
            <a:endParaRPr lang="en-US" sz="1800"/>
          </a:p>
          <a:p>
            <a:pPr marL="742950" lvl="1" indent="-285750">
              <a:spcBef>
                <a:spcPct val="20000"/>
              </a:spcBef>
              <a:buFontTx/>
              <a:buChar char="–"/>
            </a:pPr>
            <a:r>
              <a:rPr lang="en-US"/>
              <a:t>First sinusoid frequency is same as signal, then 2x that of signal, 3x, etc.</a:t>
            </a:r>
          </a:p>
          <a:p>
            <a:pPr marL="342900" indent="-342900">
              <a:spcBef>
                <a:spcPct val="20000"/>
              </a:spcBef>
              <a:buFontTx/>
              <a:buChar char="•"/>
            </a:pPr>
            <a:r>
              <a:rPr lang="en-US" sz="1800"/>
              <a:t>If you have a signal that is </a:t>
            </a:r>
            <a:r>
              <a:rPr lang="en-US" sz="1800" i="1"/>
              <a:t>not periodic</a:t>
            </a:r>
            <a:r>
              <a:rPr lang="en-US" sz="1800"/>
              <a:t> you can still represent it with sinusoids but the frequencies are infinitely close together</a:t>
            </a:r>
          </a:p>
          <a:p>
            <a:pPr marL="342900" indent="-342900">
              <a:spcBef>
                <a:spcPct val="20000"/>
              </a:spcBef>
              <a:buFontTx/>
              <a:buChar char="•"/>
            </a:pPr>
            <a:r>
              <a:rPr lang="en-US" sz="1800"/>
              <a:t>Fourier Transform represents the coefficients of the sinusoids that make up a signal (impulse response if it’s a transfer function)</a:t>
            </a:r>
          </a:p>
          <a:p>
            <a:pPr marL="742950" lvl="1" indent="-285750">
              <a:spcBef>
                <a:spcPct val="20000"/>
              </a:spcBef>
              <a:buFontTx/>
              <a:buChar char="–"/>
            </a:pPr>
            <a:r>
              <a:rPr lang="en-US"/>
              <a:t>It is a complex number that’s a function of </a:t>
            </a:r>
            <a:r>
              <a:rPr lang="en-US" sz="1800" i="1">
                <a:latin typeface="Symbol" pitchFamily="18" charset="2"/>
              </a:rPr>
              <a:t>w</a:t>
            </a:r>
            <a:r>
              <a:rPr lang="en-US"/>
              <a:t> .</a:t>
            </a:r>
          </a:p>
          <a:p>
            <a:pPr marL="742950" lvl="1" indent="-285750">
              <a:spcBef>
                <a:spcPct val="20000"/>
              </a:spcBef>
              <a:buFontTx/>
              <a:buChar char="–"/>
            </a:pPr>
            <a:r>
              <a:rPr lang="en-US"/>
              <a:t>Magnitude of the complex number is the amplitude of the sinusoid, angle is the phase offset</a:t>
            </a:r>
            <a:endParaRPr lang="en-US" sz="1800">
              <a:latin typeface="Symbol" pitchFamily="18" charset="2"/>
            </a:endParaRPr>
          </a:p>
        </p:txBody>
      </p:sp>
      <p:pic>
        <p:nvPicPr>
          <p:cNvPr id="31751" name="Picture 10" descr="D:\Users\a22069t\My Documents\Subsection Stuff\My People\Training Materials\txp_fig.png"/>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5673725" y="6315075"/>
            <a:ext cx="2220913"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extLst>
      <p:ext uri="{BB962C8B-B14F-4D97-AF65-F5344CB8AC3E}">
        <p14:creationId xmlns:p14="http://schemas.microsoft.com/office/powerpoint/2010/main" val="21779189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50FD56EC-2DE9-4191-B67D-D8C138D6AED1}" type="slidenum">
              <a:rPr lang="en-US" sz="1400" smtClean="0"/>
              <a:pPr eaLnBrk="1" hangingPunct="1"/>
              <a:t>101</a:t>
            </a:fld>
            <a:endParaRPr lang="en-US" sz="1400" smtClean="0"/>
          </a:p>
        </p:txBody>
      </p:sp>
      <p:sp>
        <p:nvSpPr>
          <p:cNvPr id="32771" name="Rectangle 2"/>
          <p:cNvSpPr>
            <a:spLocks noGrp="1" noChangeArrowheads="1"/>
          </p:cNvSpPr>
          <p:nvPr>
            <p:ph type="title"/>
          </p:nvPr>
        </p:nvSpPr>
        <p:spPr/>
        <p:txBody>
          <a:bodyPr/>
          <a:lstStyle/>
          <a:p>
            <a:pPr eaLnBrk="1" hangingPunct="1"/>
            <a:r>
              <a:rPr lang="en-US" smtClean="0"/>
              <a:t>An Aside: The Fourier Transform (continued)</a:t>
            </a:r>
          </a:p>
        </p:txBody>
      </p:sp>
      <p:sp>
        <p:nvSpPr>
          <p:cNvPr id="32772" name="Rectangle 5"/>
          <p:cNvSpPr>
            <a:spLocks noChangeArrowheads="1"/>
          </p:cNvSpPr>
          <p:nvPr/>
        </p:nvSpPr>
        <p:spPr bwMode="auto">
          <a:xfrm>
            <a:off x="685800" y="1676400"/>
            <a:ext cx="7772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r>
              <a:rPr lang="en-US" sz="1800"/>
              <a:t>Convolution of two sinusoids:</a:t>
            </a:r>
          </a:p>
          <a:p>
            <a:pPr marL="742950" lvl="1" indent="-285750">
              <a:spcBef>
                <a:spcPct val="20000"/>
              </a:spcBef>
              <a:buFontTx/>
              <a:buChar char="–"/>
            </a:pPr>
            <a:r>
              <a:rPr lang="en-US"/>
              <a:t>Amplitudes multiply, phases add</a:t>
            </a:r>
          </a:p>
          <a:p>
            <a:pPr marL="342900" indent="-342900">
              <a:spcBef>
                <a:spcPct val="20000"/>
              </a:spcBef>
              <a:buFontTx/>
              <a:buChar char="•"/>
            </a:pPr>
            <a:r>
              <a:rPr lang="en-US" sz="1800"/>
              <a:t>Since we’re interested in the response of the system to a unit sinusoid with zero phase offset, we need only look at the Fourier Transform at that frequency</a:t>
            </a:r>
          </a:p>
          <a:p>
            <a:pPr marL="342900" indent="-342900">
              <a:spcBef>
                <a:spcPct val="20000"/>
              </a:spcBef>
              <a:buFontTx/>
              <a:buChar char="•"/>
            </a:pPr>
            <a:r>
              <a:rPr lang="en-US" sz="1800"/>
              <a:t>Another way to look at it: The Fourier transform of the impulse is 1 (at all frequencies). Thus the Fourier transform of the impulse </a:t>
            </a:r>
            <a:r>
              <a:rPr lang="en-US" sz="1800" i="1"/>
              <a:t>response</a:t>
            </a:r>
            <a:r>
              <a:rPr lang="en-US" sz="1800"/>
              <a:t> gives us the response to unit sinusoids at all frequencies.</a:t>
            </a:r>
          </a:p>
          <a:p>
            <a:pPr marL="342900" indent="-342900">
              <a:spcBef>
                <a:spcPct val="20000"/>
              </a:spcBef>
              <a:buFontTx/>
              <a:buChar char="•"/>
            </a:pPr>
            <a:endParaRPr lang="en-US" sz="1800"/>
          </a:p>
          <a:p>
            <a:pPr marL="342900" indent="-342900">
              <a:spcBef>
                <a:spcPct val="20000"/>
              </a:spcBef>
              <a:buFontTx/>
              <a:buChar char="•"/>
            </a:pPr>
            <a:r>
              <a:rPr lang="en-US" sz="1800"/>
              <a:t>Why the heck do we use Laplace transforms if Fourier Transforms are so useful (convolution works, etc)?</a:t>
            </a:r>
          </a:p>
          <a:p>
            <a:pPr marL="342900" indent="-342900">
              <a:spcBef>
                <a:spcPct val="20000"/>
              </a:spcBef>
              <a:buFontTx/>
              <a:buChar char="•"/>
            </a:pPr>
            <a:r>
              <a:rPr lang="en-US" sz="1800"/>
              <a:t>Laplace transform is really a generalization of the Fourier transform, works for unstable exponentials (Fourier does not— see integral above)</a:t>
            </a:r>
          </a:p>
        </p:txBody>
      </p:sp>
      <p:pic>
        <p:nvPicPr>
          <p:cNvPr id="32773" name="Picture 7" descr="D:\Users\a22069t\My Documents\Subsection Stuff\My People\Training Materials\txp_fig.pn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2133600" y="914400"/>
            <a:ext cx="46799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extLst>
      <p:ext uri="{BB962C8B-B14F-4D97-AF65-F5344CB8AC3E}">
        <p14:creationId xmlns:p14="http://schemas.microsoft.com/office/powerpoint/2010/main" val="42353696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CA34FB27-C780-4178-BF06-0E407C1B9CC5}" type="slidenum">
              <a:rPr lang="en-US" sz="1400" smtClean="0"/>
              <a:pPr eaLnBrk="1" hangingPunct="1"/>
              <a:t>102</a:t>
            </a:fld>
            <a:endParaRPr lang="en-US" sz="1400" smtClean="0"/>
          </a:p>
        </p:txBody>
      </p:sp>
      <p:sp>
        <p:nvSpPr>
          <p:cNvPr id="44035" name="Rectangle 2"/>
          <p:cNvSpPr>
            <a:spLocks noGrp="1" noChangeArrowheads="1"/>
          </p:cNvSpPr>
          <p:nvPr>
            <p:ph type="title"/>
          </p:nvPr>
        </p:nvSpPr>
        <p:spPr/>
        <p:txBody>
          <a:bodyPr/>
          <a:lstStyle/>
          <a:p>
            <a:pPr eaLnBrk="1" hangingPunct="1"/>
            <a:r>
              <a:rPr lang="en-US" smtClean="0"/>
              <a:t>Relationship between Poles/Step Response </a:t>
            </a:r>
            <a:br>
              <a:rPr lang="en-US" smtClean="0"/>
            </a:br>
            <a:r>
              <a:rPr lang="en-US" smtClean="0"/>
              <a:t>and Frequency Response</a:t>
            </a:r>
          </a:p>
        </p:txBody>
      </p:sp>
      <p:sp>
        <p:nvSpPr>
          <p:cNvPr id="44036" name="Rectangle 3"/>
          <p:cNvSpPr>
            <a:spLocks noGrp="1" noChangeArrowheads="1"/>
          </p:cNvSpPr>
          <p:nvPr>
            <p:ph type="body" idx="1"/>
          </p:nvPr>
        </p:nvSpPr>
        <p:spPr>
          <a:xfrm>
            <a:off x="685800" y="1447800"/>
            <a:ext cx="7772400" cy="3429000"/>
          </a:xfrm>
        </p:spPr>
        <p:txBody>
          <a:bodyPr/>
          <a:lstStyle/>
          <a:p>
            <a:pPr marL="336550" indent="-336550" eaLnBrk="1" hangingPunct="1">
              <a:spcBef>
                <a:spcPct val="100000"/>
              </a:spcBef>
            </a:pPr>
            <a:r>
              <a:rPr lang="en-US" dirty="0" smtClean="0"/>
              <a:t>Since a step is made up of all odd harmonics (see next slide), the higher the frequency that can pass through a system without attenuating the better the step response.</a:t>
            </a:r>
          </a:p>
          <a:p>
            <a:pPr marL="336550" indent="-336550" eaLnBrk="1" hangingPunct="1">
              <a:spcBef>
                <a:spcPct val="100000"/>
              </a:spcBef>
            </a:pPr>
            <a:r>
              <a:rPr lang="en-US" dirty="0" smtClean="0"/>
              <a:t>System </a:t>
            </a:r>
            <a:r>
              <a:rPr lang="en-US" i="1" dirty="0" smtClean="0"/>
              <a:t>bandwidth</a:t>
            </a:r>
            <a:r>
              <a:rPr lang="en-US" dirty="0" smtClean="0"/>
              <a:t> is a measure of how high a frequency can pass through a system without attenuation—typically chosen at -3dB attenuation but for a digital system the -45 degree phase loss is more appropriate due to phase losses added by sampling delays</a:t>
            </a:r>
          </a:p>
          <a:p>
            <a:pPr marL="336550" indent="-336550" eaLnBrk="1" hangingPunct="1">
              <a:spcBef>
                <a:spcPct val="100000"/>
              </a:spcBef>
            </a:pPr>
            <a:r>
              <a:rPr lang="en-US" dirty="0" smtClean="0"/>
              <a:t>The next plots compare frequency responses with step responses.</a:t>
            </a:r>
          </a:p>
          <a:p>
            <a:pPr marL="336550" indent="-336550" eaLnBrk="1" hangingPunct="1">
              <a:spcBef>
                <a:spcPct val="100000"/>
              </a:spcBef>
            </a:pPr>
            <a:endParaRPr lang="en-US" dirty="0" smtClean="0"/>
          </a:p>
        </p:txBody>
      </p:sp>
    </p:spTree>
    <p:extLst>
      <p:ext uri="{BB962C8B-B14F-4D97-AF65-F5344CB8AC3E}">
        <p14:creationId xmlns:p14="http://schemas.microsoft.com/office/powerpoint/2010/main" val="24022832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5B7C10CE-4548-4D44-9A18-221148689674}" type="slidenum">
              <a:rPr lang="en-US" sz="1400" smtClean="0"/>
              <a:pPr eaLnBrk="1" hangingPunct="1"/>
              <a:t>103</a:t>
            </a:fld>
            <a:endParaRPr lang="en-US" sz="1400" smtClean="0"/>
          </a:p>
        </p:txBody>
      </p:sp>
      <p:sp>
        <p:nvSpPr>
          <p:cNvPr id="49155" name="Rectangle 2"/>
          <p:cNvSpPr>
            <a:spLocks noGrp="1" noChangeArrowheads="1"/>
          </p:cNvSpPr>
          <p:nvPr>
            <p:ph type="title"/>
          </p:nvPr>
        </p:nvSpPr>
        <p:spPr/>
        <p:txBody>
          <a:bodyPr/>
          <a:lstStyle/>
          <a:p>
            <a:pPr eaLnBrk="1" hangingPunct="1"/>
            <a:r>
              <a:rPr lang="en-US" smtClean="0"/>
              <a:t>Plotting a Frequency Response on the s-Plane</a:t>
            </a:r>
          </a:p>
        </p:txBody>
      </p:sp>
      <p:sp>
        <p:nvSpPr>
          <p:cNvPr id="49156" name="Rectangle 3"/>
          <p:cNvSpPr>
            <a:spLocks noGrp="1" noChangeArrowheads="1"/>
          </p:cNvSpPr>
          <p:nvPr>
            <p:ph type="body" idx="1"/>
          </p:nvPr>
        </p:nvSpPr>
        <p:spPr>
          <a:xfrm>
            <a:off x="685800" y="914400"/>
            <a:ext cx="7772400" cy="914400"/>
          </a:xfrm>
        </p:spPr>
        <p:txBody>
          <a:bodyPr/>
          <a:lstStyle/>
          <a:p>
            <a:pPr eaLnBrk="1" hangingPunct="1"/>
            <a:r>
              <a:rPr lang="en-US" smtClean="0"/>
              <a:t>Just as you can plot magnitude and phase as a function of frequency, you can plot the frequency response on the </a:t>
            </a:r>
            <a:r>
              <a:rPr lang="en-US" i="1" smtClean="0"/>
              <a:t>s</a:t>
            </a:r>
            <a:r>
              <a:rPr lang="en-US" smtClean="0"/>
              <a:t>-plane</a:t>
            </a:r>
          </a:p>
        </p:txBody>
      </p:sp>
      <p:sp>
        <p:nvSpPr>
          <p:cNvPr id="49157" name="Line 6"/>
          <p:cNvSpPr>
            <a:spLocks noChangeShapeType="1"/>
          </p:cNvSpPr>
          <p:nvPr/>
        </p:nvSpPr>
        <p:spPr bwMode="auto">
          <a:xfrm flipV="1">
            <a:off x="4114800" y="1981200"/>
            <a:ext cx="1588" cy="3886200"/>
          </a:xfrm>
          <a:prstGeom prst="line">
            <a:avLst/>
          </a:prstGeom>
          <a:noFill/>
          <a:ln w="1905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49158" name="Line 7"/>
          <p:cNvSpPr>
            <a:spLocks noChangeShapeType="1"/>
          </p:cNvSpPr>
          <p:nvPr/>
        </p:nvSpPr>
        <p:spPr bwMode="auto">
          <a:xfrm>
            <a:off x="2362200" y="3886200"/>
            <a:ext cx="3581400" cy="1588"/>
          </a:xfrm>
          <a:prstGeom prst="line">
            <a:avLst/>
          </a:prstGeom>
          <a:noFill/>
          <a:ln w="1905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49159" name="Text Box 8"/>
          <p:cNvSpPr txBox="1">
            <a:spLocks noChangeArrowheads="1"/>
          </p:cNvSpPr>
          <p:nvPr/>
        </p:nvSpPr>
        <p:spPr bwMode="auto">
          <a:xfrm>
            <a:off x="4191000" y="1828800"/>
            <a:ext cx="1066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a:t>Imaginary</a:t>
            </a:r>
          </a:p>
        </p:txBody>
      </p:sp>
      <p:sp>
        <p:nvSpPr>
          <p:cNvPr id="49160" name="Text Box 15"/>
          <p:cNvSpPr txBox="1">
            <a:spLocks noChangeArrowheads="1"/>
          </p:cNvSpPr>
          <p:nvPr/>
        </p:nvSpPr>
        <p:spPr bwMode="auto">
          <a:xfrm>
            <a:off x="5638800" y="4038600"/>
            <a:ext cx="609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a:t>Real</a:t>
            </a:r>
          </a:p>
        </p:txBody>
      </p:sp>
      <p:pic>
        <p:nvPicPr>
          <p:cNvPr id="49161" name="Picture 27" descr="D:\Users\a22069t\My Documents\Subsection Stuff\My People\Training Materials\txp_fig.png"/>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1828800" y="5867400"/>
            <a:ext cx="644525" cy="16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9162" name="Picture 29" descr="D:\Users\a22069t\My Documents\Subsection Stuff\My People\Training Materials\txp_fig.png"/>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3276600" y="3276600"/>
            <a:ext cx="731838" cy="10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49163" name="Freeform 34"/>
          <p:cNvSpPr>
            <a:spLocks/>
          </p:cNvSpPr>
          <p:nvPr/>
        </p:nvSpPr>
        <p:spPr bwMode="auto">
          <a:xfrm>
            <a:off x="2514600" y="3467100"/>
            <a:ext cx="1600200" cy="2781300"/>
          </a:xfrm>
          <a:custGeom>
            <a:avLst/>
            <a:gdLst>
              <a:gd name="T0" fmla="*/ 2147483647 w 1008"/>
              <a:gd name="T1" fmla="*/ 2147483647 h 1752"/>
              <a:gd name="T2" fmla="*/ 2147483647 w 1008"/>
              <a:gd name="T3" fmla="*/ 2147483647 h 1752"/>
              <a:gd name="T4" fmla="*/ 2147483647 w 1008"/>
              <a:gd name="T5" fmla="*/ 2147483647 h 1752"/>
              <a:gd name="T6" fmla="*/ 2147483647 w 1008"/>
              <a:gd name="T7" fmla="*/ 2147483647 h 1752"/>
              <a:gd name="T8" fmla="*/ 2147483647 w 1008"/>
              <a:gd name="T9" fmla="*/ 2147483647 h 1752"/>
              <a:gd name="T10" fmla="*/ 2147483647 w 1008"/>
              <a:gd name="T11" fmla="*/ 2147483647 h 1752"/>
              <a:gd name="T12" fmla="*/ 0 w 1008"/>
              <a:gd name="T13" fmla="*/ 2147483647 h 1752"/>
              <a:gd name="T14" fmla="*/ 0 60000 65536"/>
              <a:gd name="T15" fmla="*/ 0 60000 65536"/>
              <a:gd name="T16" fmla="*/ 0 60000 65536"/>
              <a:gd name="T17" fmla="*/ 0 60000 65536"/>
              <a:gd name="T18" fmla="*/ 0 60000 65536"/>
              <a:gd name="T19" fmla="*/ 0 60000 65536"/>
              <a:gd name="T20" fmla="*/ 0 60000 65536"/>
              <a:gd name="T21" fmla="*/ 0 w 1008"/>
              <a:gd name="T22" fmla="*/ 0 h 1752"/>
              <a:gd name="T23" fmla="*/ 1008 w 1008"/>
              <a:gd name="T24" fmla="*/ 1752 h 17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8" h="1752">
                <a:moveTo>
                  <a:pt x="1008" y="264"/>
                </a:moveTo>
                <a:cubicBezTo>
                  <a:pt x="996" y="212"/>
                  <a:pt x="984" y="160"/>
                  <a:pt x="960" y="120"/>
                </a:cubicBezTo>
                <a:cubicBezTo>
                  <a:pt x="936" y="80"/>
                  <a:pt x="904" y="32"/>
                  <a:pt x="864" y="24"/>
                </a:cubicBezTo>
                <a:cubicBezTo>
                  <a:pt x="824" y="16"/>
                  <a:pt x="792" y="0"/>
                  <a:pt x="720" y="72"/>
                </a:cubicBezTo>
                <a:cubicBezTo>
                  <a:pt x="648" y="144"/>
                  <a:pt x="528" y="288"/>
                  <a:pt x="432" y="456"/>
                </a:cubicBezTo>
                <a:cubicBezTo>
                  <a:pt x="336" y="624"/>
                  <a:pt x="216" y="864"/>
                  <a:pt x="144" y="1080"/>
                </a:cubicBezTo>
                <a:cubicBezTo>
                  <a:pt x="72" y="1296"/>
                  <a:pt x="48" y="1640"/>
                  <a:pt x="0" y="1752"/>
                </a:cubicBezTo>
              </a:path>
            </a:pathLst>
          </a:custGeom>
          <a:noFill/>
          <a:ln w="317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164" name="Line 36"/>
          <p:cNvSpPr>
            <a:spLocks noChangeShapeType="1"/>
          </p:cNvSpPr>
          <p:nvPr/>
        </p:nvSpPr>
        <p:spPr bwMode="auto">
          <a:xfrm flipH="1">
            <a:off x="3048000" y="3886200"/>
            <a:ext cx="1066800" cy="6096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49165" name="Arc 37"/>
          <p:cNvSpPr>
            <a:spLocks/>
          </p:cNvSpPr>
          <p:nvPr/>
        </p:nvSpPr>
        <p:spPr bwMode="auto">
          <a:xfrm flipV="1">
            <a:off x="3903663" y="3886200"/>
            <a:ext cx="527050" cy="304800"/>
          </a:xfrm>
          <a:custGeom>
            <a:avLst/>
            <a:gdLst>
              <a:gd name="T0" fmla="*/ 0 w 40057"/>
              <a:gd name="T1" fmla="*/ 411528204 h 21600"/>
              <a:gd name="T2" fmla="*/ 1200526982 w 40057"/>
              <a:gd name="T3" fmla="*/ 856442816 h 21600"/>
              <a:gd name="T4" fmla="*/ 553164876 w 40057"/>
              <a:gd name="T5" fmla="*/ 856442816 h 21600"/>
              <a:gd name="T6" fmla="*/ 0 60000 65536"/>
              <a:gd name="T7" fmla="*/ 0 60000 65536"/>
              <a:gd name="T8" fmla="*/ 0 60000 65536"/>
              <a:gd name="T9" fmla="*/ 0 w 40057"/>
              <a:gd name="T10" fmla="*/ 0 h 21600"/>
              <a:gd name="T11" fmla="*/ 40057 w 40057"/>
              <a:gd name="T12" fmla="*/ 21600 h 21600"/>
            </a:gdLst>
            <a:ahLst/>
            <a:cxnLst>
              <a:cxn ang="T6">
                <a:pos x="T0" y="T1"/>
              </a:cxn>
              <a:cxn ang="T7">
                <a:pos x="T2" y="T3"/>
              </a:cxn>
              <a:cxn ang="T8">
                <a:pos x="T4" y="T5"/>
              </a:cxn>
            </a:cxnLst>
            <a:rect l="T9" t="T10" r="T11" b="T12"/>
            <a:pathLst>
              <a:path w="40057" h="21600" fill="none" extrusionOk="0">
                <a:moveTo>
                  <a:pt x="0" y="10379"/>
                </a:moveTo>
                <a:cubicBezTo>
                  <a:pt x="3918" y="3934"/>
                  <a:pt x="10914" y="-1"/>
                  <a:pt x="18457" y="0"/>
                </a:cubicBezTo>
                <a:cubicBezTo>
                  <a:pt x="30386" y="0"/>
                  <a:pt x="40057" y="9670"/>
                  <a:pt x="40057" y="21600"/>
                </a:cubicBezTo>
              </a:path>
              <a:path w="40057" h="21600" stroke="0" extrusionOk="0">
                <a:moveTo>
                  <a:pt x="0" y="10379"/>
                </a:moveTo>
                <a:cubicBezTo>
                  <a:pt x="3918" y="3934"/>
                  <a:pt x="10914" y="-1"/>
                  <a:pt x="18457" y="0"/>
                </a:cubicBezTo>
                <a:cubicBezTo>
                  <a:pt x="30386" y="0"/>
                  <a:pt x="40057" y="9670"/>
                  <a:pt x="40057" y="21600"/>
                </a:cubicBezTo>
                <a:lnTo>
                  <a:pt x="18457" y="21600"/>
                </a:lnTo>
                <a:lnTo>
                  <a:pt x="0" y="10379"/>
                </a:lnTo>
                <a:close/>
              </a:path>
            </a:pathLst>
          </a:custGeom>
          <a:noFill/>
          <a:ln w="19050">
            <a:solidFill>
              <a:schemeClr val="tx1"/>
            </a:solidFill>
            <a:round/>
            <a:headEnd type="triangl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166" name="Line 38"/>
          <p:cNvSpPr>
            <a:spLocks noChangeShapeType="1"/>
          </p:cNvSpPr>
          <p:nvPr/>
        </p:nvSpPr>
        <p:spPr bwMode="auto">
          <a:xfrm>
            <a:off x="3048000" y="3886200"/>
            <a:ext cx="0" cy="60960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9167" name="Line 39"/>
          <p:cNvSpPr>
            <a:spLocks noChangeShapeType="1"/>
          </p:cNvSpPr>
          <p:nvPr/>
        </p:nvSpPr>
        <p:spPr bwMode="auto">
          <a:xfrm>
            <a:off x="3048000" y="4495800"/>
            <a:ext cx="1066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pic>
        <p:nvPicPr>
          <p:cNvPr id="49168" name="Picture 40" descr="D:\Users\a22069t\My Documents\Subsection Stuff\My People\Training Materials\txp_fig.png"/>
          <p:cNvPicPr>
            <a:picLocks noChangeAspect="1" noChangeArrowheads="1"/>
          </p:cNvPicPr>
          <p:nvPr>
            <p:custDataLst>
              <p:tags r:id="rId3"/>
            </p:custDataLst>
          </p:nvPr>
        </p:nvPicPr>
        <p:blipFill>
          <a:blip r:embed="rId12">
            <a:extLst>
              <a:ext uri="{28A0092B-C50C-407E-A947-70E740481C1C}">
                <a14:useLocalDpi xmlns:a14="http://schemas.microsoft.com/office/drawing/2010/main" val="0"/>
              </a:ext>
            </a:extLst>
          </a:blip>
          <a:srcRect/>
          <a:stretch>
            <a:fillRect/>
          </a:stretch>
        </p:blipFill>
        <p:spPr bwMode="auto">
          <a:xfrm>
            <a:off x="2743200" y="3581400"/>
            <a:ext cx="4905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9169" name="Picture 42" descr="D:\Users\a22069t\My Documents\Subsection Stuff\My People\Training Materials\txp_fig.png"/>
          <p:cNvPicPr>
            <a:picLocks noChangeAspect="1" noChangeArrowheads="1"/>
          </p:cNvPicPr>
          <p:nvPr>
            <p:custDataLst>
              <p:tags r:id="rId4"/>
            </p:custDataLst>
          </p:nvPr>
        </p:nvPicPr>
        <p:blipFill>
          <a:blip r:embed="rId13">
            <a:extLst>
              <a:ext uri="{28A0092B-C50C-407E-A947-70E740481C1C}">
                <a14:useLocalDpi xmlns:a14="http://schemas.microsoft.com/office/drawing/2010/main" val="0"/>
              </a:ext>
            </a:extLst>
          </a:blip>
          <a:srcRect/>
          <a:stretch>
            <a:fillRect/>
          </a:stretch>
        </p:blipFill>
        <p:spPr bwMode="auto">
          <a:xfrm>
            <a:off x="4192588" y="4565650"/>
            <a:ext cx="479425"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9170" name="Picture 44" descr="D:\Users\a22069t\My Documents\Subsection Stuff\My People\Training Materials\txp_fig.png"/>
          <p:cNvPicPr>
            <a:picLocks noChangeAspect="1" noChangeArrowheads="1"/>
          </p:cNvPicPr>
          <p:nvPr>
            <p:custDataLst>
              <p:tags r:id="rId5"/>
            </p:custDataLst>
          </p:nvPr>
        </p:nvPicPr>
        <p:blipFill>
          <a:blip r:embed="rId14">
            <a:extLst>
              <a:ext uri="{28A0092B-C50C-407E-A947-70E740481C1C}">
                <a14:useLocalDpi xmlns:a14="http://schemas.microsoft.com/office/drawing/2010/main" val="0"/>
              </a:ext>
            </a:extLst>
          </a:blip>
          <a:srcRect/>
          <a:stretch>
            <a:fillRect/>
          </a:stretch>
        </p:blipFill>
        <p:spPr bwMode="auto">
          <a:xfrm>
            <a:off x="4419600" y="4038600"/>
            <a:ext cx="468313"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9171" name="Picture 46" descr="D:\Users\a22069t\My Documents\Subsection Stuff\My People\Training Materials\txp_fig.png"/>
          <p:cNvPicPr>
            <a:picLocks noChangeAspect="1" noChangeArrowheads="1"/>
          </p:cNvPicPr>
          <p:nvPr>
            <p:custDataLst>
              <p:tags r:id="rId6"/>
            </p:custDataLst>
          </p:nvPr>
        </p:nvPicPr>
        <p:blipFill>
          <a:blip r:embed="rId15">
            <a:extLst>
              <a:ext uri="{28A0092B-C50C-407E-A947-70E740481C1C}">
                <a14:useLocalDpi xmlns:a14="http://schemas.microsoft.com/office/drawing/2010/main" val="0"/>
              </a:ext>
            </a:extLst>
          </a:blip>
          <a:srcRect/>
          <a:stretch>
            <a:fillRect/>
          </a:stretch>
        </p:blipFill>
        <p:spPr bwMode="auto">
          <a:xfrm>
            <a:off x="3505200" y="4267200"/>
            <a:ext cx="4572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9172" name="Picture 50" descr="D:\users\a22069t\My Documents\Subsection Stuff\My People\Training Materials\txp_fig.png"/>
          <p:cNvPicPr>
            <a:picLocks noChangeAspect="1" noChangeArrowheads="1"/>
          </p:cNvPicPr>
          <p:nvPr>
            <p:custDataLst>
              <p:tags r:id="rId7"/>
            </p:custDataLst>
          </p:nvPr>
        </p:nvPicPr>
        <p:blipFill>
          <a:blip r:embed="rId16">
            <a:extLst>
              <a:ext uri="{28A0092B-C50C-407E-A947-70E740481C1C}">
                <a14:useLocalDpi xmlns:a14="http://schemas.microsoft.com/office/drawing/2010/main" val="0"/>
              </a:ext>
            </a:extLst>
          </a:blip>
          <a:srcRect/>
          <a:stretch>
            <a:fillRect/>
          </a:stretch>
        </p:blipFill>
        <p:spPr bwMode="auto">
          <a:xfrm>
            <a:off x="4564063" y="2665413"/>
            <a:ext cx="390366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extLst>
      <p:ext uri="{BB962C8B-B14F-4D97-AF65-F5344CB8AC3E}">
        <p14:creationId xmlns:p14="http://schemas.microsoft.com/office/powerpoint/2010/main" val="18899590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A28592B9-CEEC-4945-BD80-C66C9CDDD76F}" type="slidenum">
              <a:rPr lang="en-US" sz="1400" smtClean="0"/>
              <a:pPr eaLnBrk="1" hangingPunct="1"/>
              <a:t>104</a:t>
            </a:fld>
            <a:endParaRPr lang="en-US" sz="1400" smtClean="0"/>
          </a:p>
        </p:txBody>
      </p:sp>
      <p:sp>
        <p:nvSpPr>
          <p:cNvPr id="58371" name="Rectangle 2"/>
          <p:cNvSpPr>
            <a:spLocks noGrp="1" noChangeArrowheads="1"/>
          </p:cNvSpPr>
          <p:nvPr>
            <p:ph type="title"/>
          </p:nvPr>
        </p:nvSpPr>
        <p:spPr/>
        <p:txBody>
          <a:bodyPr/>
          <a:lstStyle/>
          <a:p>
            <a:pPr eaLnBrk="1" hangingPunct="1"/>
            <a:r>
              <a:rPr lang="en-US" smtClean="0"/>
              <a:t>Shaping Open Loop Frequency Response</a:t>
            </a:r>
          </a:p>
        </p:txBody>
      </p:sp>
      <p:sp>
        <p:nvSpPr>
          <p:cNvPr id="58372" name="Rectangle 3"/>
          <p:cNvSpPr>
            <a:spLocks noGrp="1" noChangeArrowheads="1"/>
          </p:cNvSpPr>
          <p:nvPr>
            <p:ph type="body" idx="1"/>
          </p:nvPr>
        </p:nvSpPr>
        <p:spPr/>
        <p:txBody>
          <a:bodyPr/>
          <a:lstStyle/>
          <a:p>
            <a:pPr eaLnBrk="1" hangingPunct="1"/>
            <a:r>
              <a:rPr lang="en-US" dirty="0" smtClean="0"/>
              <a:t>Two primary methods for this class</a:t>
            </a:r>
          </a:p>
          <a:p>
            <a:pPr lvl="1" eaLnBrk="1" hangingPunct="1"/>
            <a:r>
              <a:rPr lang="en-US" dirty="0" smtClean="0"/>
              <a:t>Lead compensation</a:t>
            </a:r>
          </a:p>
          <a:p>
            <a:pPr lvl="1" eaLnBrk="1" hangingPunct="1"/>
            <a:r>
              <a:rPr lang="en-US" dirty="0" smtClean="0"/>
              <a:t>Lag compensation</a:t>
            </a:r>
          </a:p>
          <a:p>
            <a:pPr lvl="1" eaLnBrk="1" hangingPunct="1"/>
            <a:endParaRPr lang="en-US" dirty="0" smtClean="0"/>
          </a:p>
          <a:p>
            <a:pPr eaLnBrk="1" hangingPunct="1"/>
            <a:r>
              <a:rPr lang="en-US" dirty="0" smtClean="0"/>
              <a:t>Numerous advanced methods (mostly for MIMO systems)</a:t>
            </a:r>
          </a:p>
          <a:p>
            <a:pPr lvl="1" eaLnBrk="1" hangingPunct="1"/>
            <a:r>
              <a:rPr lang="en-US" dirty="0" smtClean="0"/>
              <a:t>Model Matching</a:t>
            </a:r>
          </a:p>
          <a:p>
            <a:pPr lvl="1" eaLnBrk="1" hangingPunct="1"/>
            <a:r>
              <a:rPr lang="en-US" dirty="0" smtClean="0"/>
              <a:t>H</a:t>
            </a:r>
            <a:r>
              <a:rPr lang="en-US" baseline="-25000" dirty="0" smtClean="0"/>
              <a:t>2</a:t>
            </a:r>
          </a:p>
          <a:p>
            <a:pPr lvl="1" eaLnBrk="1" hangingPunct="1"/>
            <a:r>
              <a:rPr lang="en-US" dirty="0" smtClean="0"/>
              <a:t>H</a:t>
            </a:r>
            <a:r>
              <a:rPr lang="en-US" sz="1800" baseline="-25000" dirty="0" smtClean="0">
                <a:sym typeface="Symbol" pitchFamily="18" charset="2"/>
              </a:rPr>
              <a:t></a:t>
            </a:r>
            <a:endParaRPr lang="en-US" sz="1800" baseline="-25000" dirty="0" smtClean="0"/>
          </a:p>
          <a:p>
            <a:pPr lvl="1" eaLnBrk="1" hangingPunct="1"/>
            <a:r>
              <a:rPr lang="en-US" sz="1800" dirty="0" smtClean="0">
                <a:sym typeface="Symbol" pitchFamily="18" charset="2"/>
              </a:rPr>
              <a:t></a:t>
            </a:r>
            <a:r>
              <a:rPr lang="en-US" dirty="0" smtClean="0">
                <a:sym typeface="Symbol" pitchFamily="18" charset="2"/>
              </a:rPr>
              <a:t> </a:t>
            </a:r>
            <a:r>
              <a:rPr lang="en-US" dirty="0" smtClean="0"/>
              <a:t>synthesis</a:t>
            </a:r>
          </a:p>
        </p:txBody>
      </p:sp>
    </p:spTree>
    <p:extLst>
      <p:ext uri="{BB962C8B-B14F-4D97-AF65-F5344CB8AC3E}">
        <p14:creationId xmlns:p14="http://schemas.microsoft.com/office/powerpoint/2010/main" val="1391187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66C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3568" y="1772816"/>
            <a:ext cx="7772400" cy="2232248"/>
          </a:xfrm>
        </p:spPr>
        <p:txBody>
          <a:bodyPr/>
          <a:lstStyle/>
          <a:p>
            <a:r>
              <a:rPr lang="en-US" sz="4800" b="1" dirty="0" smtClean="0"/>
              <a:t>ESC – Electronic Speed Control of Brushless DC Motor (BLDC)</a:t>
            </a:r>
            <a:endParaRPr lang="en-US" sz="4800" b="1"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11</a:t>
            </a:fld>
            <a:endParaRPr lang="en-US"/>
          </a:p>
        </p:txBody>
      </p:sp>
    </p:spTree>
    <p:extLst>
      <p:ext uri="{BB962C8B-B14F-4D97-AF65-F5344CB8AC3E}">
        <p14:creationId xmlns:p14="http://schemas.microsoft.com/office/powerpoint/2010/main" val="16878126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 Motor Dynamic Model</a:t>
            </a:r>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12</a:t>
            </a:fld>
            <a:endParaRPr lang="en-US"/>
          </a:p>
        </p:txBody>
      </p:sp>
      <p:pic>
        <p:nvPicPr>
          <p:cNvPr id="1249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708920"/>
            <a:ext cx="609600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49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674" y="2060848"/>
            <a:ext cx="3488233" cy="3038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493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1433514"/>
            <a:ext cx="2543944" cy="1665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004048" y="980728"/>
            <a:ext cx="4139952" cy="830997"/>
          </a:xfrm>
          <a:prstGeom prst="rect">
            <a:avLst/>
          </a:prstGeom>
          <a:noFill/>
        </p:spPr>
        <p:txBody>
          <a:bodyPr wrap="square" rtlCol="0">
            <a:spAutoFit/>
          </a:bodyPr>
          <a:lstStyle/>
          <a:p>
            <a:r>
              <a:rPr lang="en-US" dirty="0"/>
              <a:t>http://www.profjrwhite.com/system_dynamics/sdyn/s6/s6fmathm/s6fmathm.html</a:t>
            </a:r>
          </a:p>
        </p:txBody>
      </p:sp>
      <p:sp>
        <p:nvSpPr>
          <p:cNvPr id="6" name="TextBox 5"/>
          <p:cNvSpPr txBox="1"/>
          <p:nvPr/>
        </p:nvSpPr>
        <p:spPr>
          <a:xfrm>
            <a:off x="2195736" y="5445224"/>
            <a:ext cx="2175596" cy="338554"/>
          </a:xfrm>
          <a:prstGeom prst="rect">
            <a:avLst/>
          </a:prstGeom>
          <a:noFill/>
        </p:spPr>
        <p:txBody>
          <a:bodyPr wrap="none" rtlCol="0">
            <a:spAutoFit/>
          </a:bodyPr>
          <a:lstStyle/>
          <a:p>
            <a:r>
              <a:rPr lang="en-US" dirty="0" smtClean="0"/>
              <a:t>Bandwidth &gt; 30 Hz</a:t>
            </a:r>
            <a:endParaRPr lang="en-US" dirty="0"/>
          </a:p>
        </p:txBody>
      </p:sp>
    </p:spTree>
    <p:extLst>
      <p:ext uri="{BB962C8B-B14F-4D97-AF65-F5344CB8AC3E}">
        <p14:creationId xmlns:p14="http://schemas.microsoft.com/office/powerpoint/2010/main" val="37946764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3568" y="1772816"/>
            <a:ext cx="7772400" cy="2232248"/>
          </a:xfrm>
        </p:spPr>
        <p:txBody>
          <a:bodyPr/>
          <a:lstStyle/>
          <a:p>
            <a:r>
              <a:rPr lang="en-US" sz="4800" b="1" dirty="0" smtClean="0"/>
              <a:t>Modeling</a:t>
            </a:r>
            <a:endParaRPr lang="en-US" sz="4800" b="1"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13</a:t>
            </a:fld>
            <a:endParaRPr lang="en-US"/>
          </a:p>
        </p:txBody>
      </p:sp>
    </p:spTree>
    <p:extLst>
      <p:ext uri="{BB962C8B-B14F-4D97-AF65-F5344CB8AC3E}">
        <p14:creationId xmlns:p14="http://schemas.microsoft.com/office/powerpoint/2010/main" val="20994724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 of Inertia of Propeller</a:t>
            </a:r>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14</a:t>
            </a:fld>
            <a:endParaRPr lang="en-US"/>
          </a:p>
        </p:txBody>
      </p:sp>
      <p:pic>
        <p:nvPicPr>
          <p:cNvPr id="1259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908720"/>
            <a:ext cx="1190625"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9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32" y="2204864"/>
            <a:ext cx="12954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68169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Motor Constants – SI Units Assumptions</a:t>
            </a:r>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15</a:t>
            </a:fld>
            <a:endParaRPr lang="en-US"/>
          </a:p>
        </p:txBody>
      </p:sp>
      <p:pic>
        <p:nvPicPr>
          <p:cNvPr id="1269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6" y="1484784"/>
            <a:ext cx="3166069" cy="1108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6980" name="Picture 4" descr="T= K_t x 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36525"/>
            <a:ext cx="657225" cy="133350"/>
          </a:xfrm>
          <a:prstGeom prst="rect">
            <a:avLst/>
          </a:prstGeom>
          <a:noFill/>
          <a:extLst>
            <a:ext uri="{909E8E84-426E-40DD-AFC4-6F175D3DCCD1}">
              <a14:hiddenFill xmlns:a14="http://schemas.microsoft.com/office/drawing/2010/main">
                <a:solidFill>
                  <a:srgbClr val="FFFFFF"/>
                </a:solidFill>
              </a14:hiddenFill>
            </a:ext>
          </a:extLst>
        </p:spPr>
      </p:pic>
      <p:pic>
        <p:nvPicPr>
          <p:cNvPr id="12698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447" y="3328988"/>
            <a:ext cx="3315609" cy="1180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812800" y="4653136"/>
            <a:ext cx="4572000" cy="1569660"/>
          </a:xfrm>
          <a:prstGeom prst="rect">
            <a:avLst/>
          </a:prstGeom>
        </p:spPr>
        <p:txBody>
          <a:bodyPr>
            <a:spAutoFit/>
          </a:bodyPr>
          <a:lstStyle/>
          <a:p>
            <a:r>
              <a:rPr lang="en-US" dirty="0"/>
              <a:t>The main thing I want you to take away from this post is that when a motor rotates it generates a back-</a:t>
            </a:r>
            <a:r>
              <a:rPr lang="en-US" dirty="0" err="1"/>
              <a:t>emf</a:t>
            </a:r>
            <a:r>
              <a:rPr lang="en-US" dirty="0"/>
              <a:t>.  That back-</a:t>
            </a:r>
            <a:r>
              <a:rPr lang="en-US" dirty="0" err="1"/>
              <a:t>emf</a:t>
            </a:r>
            <a:r>
              <a:rPr lang="en-US" dirty="0"/>
              <a:t> is proportional to the motor speed and the </a:t>
            </a:r>
            <a:r>
              <a:rPr lang="en-US" dirty="0" err="1"/>
              <a:t>Kv</a:t>
            </a:r>
            <a:r>
              <a:rPr lang="en-US" dirty="0"/>
              <a:t> constant tells you how they relate to each </a:t>
            </a:r>
            <a:r>
              <a:rPr lang="en-US" dirty="0" err="1"/>
              <a:t>othe</a:t>
            </a:r>
            <a:endParaRPr lang="en-US" dirty="0"/>
          </a:p>
        </p:txBody>
      </p:sp>
      <p:pic>
        <p:nvPicPr>
          <p:cNvPr id="12698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350" y="2592908"/>
            <a:ext cx="5645202" cy="940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4914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16</a:t>
            </a:fld>
            <a:endParaRPr lang="en-US"/>
          </a:p>
        </p:txBody>
      </p:sp>
      <p:pic>
        <p:nvPicPr>
          <p:cNvPr id="129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20888"/>
            <a:ext cx="5381625"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79512" y="1916832"/>
            <a:ext cx="4240263" cy="338554"/>
          </a:xfrm>
          <a:prstGeom prst="rect">
            <a:avLst/>
          </a:prstGeom>
        </p:spPr>
        <p:txBody>
          <a:bodyPr wrap="none">
            <a:spAutoFit/>
          </a:bodyPr>
          <a:lstStyle/>
          <a:p>
            <a:r>
              <a:rPr lang="nb-NO" dirty="0"/>
              <a:t>2040 Brushless Inrunner Motor 4800kv</a:t>
            </a:r>
            <a:endParaRPr lang="en-US" dirty="0"/>
          </a:p>
        </p:txBody>
      </p:sp>
    </p:spTree>
    <p:extLst>
      <p:ext uri="{BB962C8B-B14F-4D97-AF65-F5344CB8AC3E}">
        <p14:creationId xmlns:p14="http://schemas.microsoft.com/office/powerpoint/2010/main" val="20838286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4368" y="4176938"/>
            <a:ext cx="1085008" cy="476198"/>
          </a:xfrm>
          <a:prstGeom prst="rect">
            <a:avLst/>
          </a:prstGeom>
        </p:spPr>
      </p:pic>
      <p:sp>
        <p:nvSpPr>
          <p:cNvPr id="2" name="Title 1"/>
          <p:cNvSpPr>
            <a:spLocks noGrp="1"/>
          </p:cNvSpPr>
          <p:nvPr>
            <p:ph type="title"/>
          </p:nvPr>
        </p:nvSpPr>
        <p:spPr>
          <a:xfrm>
            <a:off x="687015" y="44624"/>
            <a:ext cx="7772400" cy="533400"/>
          </a:xfrm>
        </p:spPr>
        <p:txBody>
          <a:bodyPr/>
          <a:lstStyle/>
          <a:p>
            <a:r>
              <a:rPr lang="en-US" sz="2400" dirty="0" smtClean="0"/>
              <a:t>Landscape of Control System Analysis</a:t>
            </a:r>
            <a:endParaRPr lang="en-US" sz="2400"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17</a:t>
            </a:fld>
            <a:endParaRPr lang="en-US"/>
          </a:p>
        </p:txBody>
      </p:sp>
      <p:grpSp>
        <p:nvGrpSpPr>
          <p:cNvPr id="5" name="Group 15"/>
          <p:cNvGrpSpPr>
            <a:grpSpLocks/>
          </p:cNvGrpSpPr>
          <p:nvPr/>
        </p:nvGrpSpPr>
        <p:grpSpPr bwMode="auto">
          <a:xfrm>
            <a:off x="3708648" y="692696"/>
            <a:ext cx="1295400" cy="990600"/>
            <a:chOff x="576" y="720"/>
            <a:chExt cx="816" cy="624"/>
          </a:xfrm>
        </p:grpSpPr>
        <p:sp>
          <p:nvSpPr>
            <p:cNvPr id="6" name="Rectangle 13"/>
            <p:cNvSpPr>
              <a:spLocks noChangeArrowheads="1"/>
            </p:cNvSpPr>
            <p:nvPr/>
          </p:nvSpPr>
          <p:spPr bwMode="auto">
            <a:xfrm>
              <a:off x="576"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Text Box 14"/>
            <p:cNvSpPr txBox="1">
              <a:spLocks noChangeArrowheads="1"/>
            </p:cNvSpPr>
            <p:nvPr/>
          </p:nvSpPr>
          <p:spPr bwMode="auto">
            <a:xfrm>
              <a:off x="576" y="816"/>
              <a:ext cx="81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Physical</a:t>
              </a:r>
              <a:br>
                <a:rPr lang="en-US"/>
              </a:br>
              <a:r>
                <a:rPr lang="en-US"/>
                <a:t>System</a:t>
              </a:r>
            </a:p>
          </p:txBody>
        </p:sp>
      </p:grpSp>
      <p:grpSp>
        <p:nvGrpSpPr>
          <p:cNvPr id="8" name="Group 17"/>
          <p:cNvGrpSpPr>
            <a:grpSpLocks/>
          </p:cNvGrpSpPr>
          <p:nvPr/>
        </p:nvGrpSpPr>
        <p:grpSpPr bwMode="auto">
          <a:xfrm>
            <a:off x="3563888" y="1700808"/>
            <a:ext cx="1395206" cy="898109"/>
            <a:chOff x="2902" y="681"/>
            <a:chExt cx="1047" cy="747"/>
          </a:xfrm>
        </p:grpSpPr>
        <p:sp>
          <p:nvSpPr>
            <p:cNvPr id="9"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a:p>
          </p:txBody>
        </p:sp>
        <p:sp>
          <p:nvSpPr>
            <p:cNvPr id="10" name="Text Box 10"/>
            <p:cNvSpPr txBox="1">
              <a:spLocks noChangeArrowheads="1"/>
            </p:cNvSpPr>
            <p:nvPr/>
          </p:nvSpPr>
          <p:spPr bwMode="auto">
            <a:xfrm>
              <a:off x="2902" y="681"/>
              <a:ext cx="1047" cy="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200" dirty="0" smtClean="0"/>
                <a:t>Non-Linear Ordinary Differential Equations</a:t>
              </a:r>
              <a:endParaRPr lang="en-US" sz="1200" dirty="0"/>
            </a:p>
          </p:txBody>
        </p:sp>
      </p:grpSp>
      <p:grpSp>
        <p:nvGrpSpPr>
          <p:cNvPr id="11" name="Group 17"/>
          <p:cNvGrpSpPr>
            <a:grpSpLocks/>
          </p:cNvGrpSpPr>
          <p:nvPr/>
        </p:nvGrpSpPr>
        <p:grpSpPr bwMode="auto">
          <a:xfrm>
            <a:off x="3491880" y="2497700"/>
            <a:ext cx="1524451" cy="754510"/>
            <a:chOff x="2836" y="673"/>
            <a:chExt cx="1157" cy="671"/>
          </a:xfrm>
        </p:grpSpPr>
        <p:sp>
          <p:nvSpPr>
            <p:cNvPr id="12"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a:p>
          </p:txBody>
        </p:sp>
        <p:sp>
          <p:nvSpPr>
            <p:cNvPr id="13" name="Text Box 10"/>
            <p:cNvSpPr txBox="1">
              <a:spLocks noChangeArrowheads="1"/>
            </p:cNvSpPr>
            <p:nvPr/>
          </p:nvSpPr>
          <p:spPr bwMode="auto">
            <a:xfrm>
              <a:off x="2836" y="673"/>
              <a:ext cx="1157"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200" dirty="0" smtClean="0"/>
                <a:t>Linear Differential Equations</a:t>
              </a:r>
              <a:endParaRPr lang="en-US" sz="1200" dirty="0"/>
            </a:p>
          </p:txBody>
        </p:sp>
      </p:grpSp>
      <p:graphicFrame>
        <p:nvGraphicFramePr>
          <p:cNvPr id="14" name="Object 13"/>
          <p:cNvGraphicFramePr>
            <a:graphicFrameLocks noChangeAspect="1"/>
          </p:cNvGraphicFramePr>
          <p:nvPr>
            <p:extLst>
              <p:ext uri="{D42A27DB-BD31-4B8C-83A1-F6EECF244321}">
                <p14:modId xmlns:p14="http://schemas.microsoft.com/office/powerpoint/2010/main" val="1068225182"/>
              </p:ext>
            </p:extLst>
          </p:nvPr>
        </p:nvGraphicFramePr>
        <p:xfrm>
          <a:off x="4788024" y="1747697"/>
          <a:ext cx="2020887" cy="535495"/>
        </p:xfrm>
        <a:graphic>
          <a:graphicData uri="http://schemas.openxmlformats.org/presentationml/2006/ole">
            <mc:AlternateContent xmlns:mc="http://schemas.openxmlformats.org/markup-compatibility/2006">
              <mc:Choice xmlns:v="urn:schemas-microsoft-com:vml" Requires="v">
                <p:oleObj spid="_x0000_s120023" name="Equation" r:id="rId4" imgW="1726920" imgH="457200" progId="Equation.3">
                  <p:embed/>
                </p:oleObj>
              </mc:Choice>
              <mc:Fallback>
                <p:oleObj name="Equation" r:id="rId4" imgW="172692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4" y="1747697"/>
                        <a:ext cx="2020887" cy="535495"/>
                      </a:xfrm>
                      <a:prstGeom prst="rect">
                        <a:avLst/>
                      </a:prstGeom>
                      <a:noFill/>
                      <a:ln>
                        <a:noFill/>
                      </a:ln>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421242615"/>
              </p:ext>
            </p:extLst>
          </p:nvPr>
        </p:nvGraphicFramePr>
        <p:xfrm>
          <a:off x="4812897" y="2564904"/>
          <a:ext cx="1703319" cy="440759"/>
        </p:xfrm>
        <a:graphic>
          <a:graphicData uri="http://schemas.openxmlformats.org/presentationml/2006/ole">
            <mc:AlternateContent xmlns:mc="http://schemas.openxmlformats.org/markup-compatibility/2006">
              <mc:Choice xmlns:v="urn:schemas-microsoft-com:vml" Requires="v">
                <p:oleObj spid="_x0000_s120024" name="Equation" r:id="rId6" imgW="1574640" imgH="406080" progId="Equation.3">
                  <p:embed/>
                </p:oleObj>
              </mc:Choice>
              <mc:Fallback>
                <p:oleObj name="Equation" r:id="rId6" imgW="1574640" imgH="406080" progId="Equation.3">
                  <p:embed/>
                  <p:pic>
                    <p:nvPicPr>
                      <p:cNvPr id="0" name="Object 3"/>
                      <p:cNvPicPr>
                        <a:picLocks noChangeAspect="1" noChangeArrowheads="1"/>
                      </p:cNvPicPr>
                      <p:nvPr/>
                    </p:nvPicPr>
                    <p:blipFill>
                      <a:blip r:embed="rId7"/>
                      <a:srcRect/>
                      <a:stretch>
                        <a:fillRect/>
                      </a:stretch>
                    </p:blipFill>
                    <p:spPr bwMode="auto">
                      <a:xfrm>
                        <a:off x="4812897" y="2564904"/>
                        <a:ext cx="1703319" cy="440759"/>
                      </a:xfrm>
                      <a:prstGeom prst="rect">
                        <a:avLst/>
                      </a:prstGeom>
                      <a:noFill/>
                      <a:ln>
                        <a:noFill/>
                      </a:ln>
                    </p:spPr>
                  </p:pic>
                </p:oleObj>
              </mc:Fallback>
            </mc:AlternateContent>
          </a:graphicData>
        </a:graphic>
      </p:graphicFrame>
      <p:grpSp>
        <p:nvGrpSpPr>
          <p:cNvPr id="15" name="Group 18"/>
          <p:cNvGrpSpPr>
            <a:grpSpLocks/>
          </p:cNvGrpSpPr>
          <p:nvPr/>
        </p:nvGrpSpPr>
        <p:grpSpPr bwMode="auto">
          <a:xfrm>
            <a:off x="130121" y="3725380"/>
            <a:ext cx="878731" cy="579315"/>
            <a:chOff x="4128" y="720"/>
            <a:chExt cx="816" cy="624"/>
          </a:xfrm>
        </p:grpSpPr>
        <p:sp>
          <p:nvSpPr>
            <p:cNvPr id="16" name="Rectangle 11"/>
            <p:cNvSpPr>
              <a:spLocks noChangeArrowheads="1"/>
            </p:cNvSpPr>
            <p:nvPr/>
          </p:nvSpPr>
          <p:spPr bwMode="auto">
            <a:xfrm>
              <a:off x="4128"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100"/>
            </a:p>
          </p:txBody>
        </p:sp>
        <p:sp>
          <p:nvSpPr>
            <p:cNvPr id="17" name="Text Box 12"/>
            <p:cNvSpPr txBox="1">
              <a:spLocks noChangeArrowheads="1"/>
            </p:cNvSpPr>
            <p:nvPr/>
          </p:nvSpPr>
          <p:spPr bwMode="auto">
            <a:xfrm>
              <a:off x="4128" y="816"/>
              <a:ext cx="81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100" dirty="0" smtClean="0"/>
                <a:t>Block Diagram</a:t>
              </a:r>
              <a:endParaRPr lang="en-US" sz="1100" dirty="0"/>
            </a:p>
          </p:txBody>
        </p:sp>
      </p:grpSp>
      <p:grpSp>
        <p:nvGrpSpPr>
          <p:cNvPr id="18" name="Group 17"/>
          <p:cNvGrpSpPr>
            <a:grpSpLocks/>
          </p:cNvGrpSpPr>
          <p:nvPr/>
        </p:nvGrpSpPr>
        <p:grpSpPr bwMode="auto">
          <a:xfrm>
            <a:off x="130122" y="6188969"/>
            <a:ext cx="878730" cy="567308"/>
            <a:chOff x="3024" y="720"/>
            <a:chExt cx="816" cy="624"/>
          </a:xfrm>
        </p:grpSpPr>
        <p:sp>
          <p:nvSpPr>
            <p:cNvPr id="19"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a:p>
          </p:txBody>
        </p:sp>
        <p:sp>
          <p:nvSpPr>
            <p:cNvPr id="20" name="Text Box 10"/>
            <p:cNvSpPr txBox="1">
              <a:spLocks noChangeArrowheads="1"/>
            </p:cNvSpPr>
            <p:nvPr/>
          </p:nvSpPr>
          <p:spPr bwMode="auto">
            <a:xfrm>
              <a:off x="3065" y="768"/>
              <a:ext cx="742" cy="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200" dirty="0" smtClean="0"/>
                <a:t>Control </a:t>
              </a:r>
            </a:p>
            <a:p>
              <a:pPr algn="ctr" eaLnBrk="1" hangingPunct="1"/>
              <a:r>
                <a:rPr lang="en-US" sz="1200" dirty="0" smtClean="0"/>
                <a:t>Models</a:t>
              </a:r>
              <a:endParaRPr lang="en-US" sz="1200" dirty="0"/>
            </a:p>
          </p:txBody>
        </p:sp>
      </p:grpSp>
      <p:grpSp>
        <p:nvGrpSpPr>
          <p:cNvPr id="21" name="Group 17"/>
          <p:cNvGrpSpPr>
            <a:grpSpLocks/>
          </p:cNvGrpSpPr>
          <p:nvPr/>
        </p:nvGrpSpPr>
        <p:grpSpPr bwMode="auto">
          <a:xfrm>
            <a:off x="-36512" y="4564410"/>
            <a:ext cx="1091245" cy="669789"/>
            <a:chOff x="2900" y="720"/>
            <a:chExt cx="1026" cy="624"/>
          </a:xfrm>
        </p:grpSpPr>
        <p:sp>
          <p:nvSpPr>
            <p:cNvPr id="22"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a:p>
          </p:txBody>
        </p:sp>
        <p:sp>
          <p:nvSpPr>
            <p:cNvPr id="23" name="Text Box 10"/>
            <p:cNvSpPr txBox="1">
              <a:spLocks noChangeArrowheads="1"/>
            </p:cNvSpPr>
            <p:nvPr/>
          </p:nvSpPr>
          <p:spPr bwMode="auto">
            <a:xfrm>
              <a:off x="2900" y="768"/>
              <a:ext cx="1026"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200" dirty="0" smtClean="0"/>
                <a:t>Z-Transform</a:t>
              </a:r>
              <a:endParaRPr lang="en-US" sz="1200" dirty="0"/>
            </a:p>
          </p:txBody>
        </p:sp>
      </p:grpSp>
      <p:grpSp>
        <p:nvGrpSpPr>
          <p:cNvPr id="24" name="Group 23"/>
          <p:cNvGrpSpPr>
            <a:grpSpLocks/>
          </p:cNvGrpSpPr>
          <p:nvPr/>
        </p:nvGrpSpPr>
        <p:grpSpPr bwMode="auto">
          <a:xfrm>
            <a:off x="1029177" y="6188969"/>
            <a:ext cx="999340" cy="567308"/>
            <a:chOff x="2972" y="720"/>
            <a:chExt cx="928" cy="624"/>
          </a:xfrm>
        </p:grpSpPr>
        <p:sp>
          <p:nvSpPr>
            <p:cNvPr id="25"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a:p>
          </p:txBody>
        </p:sp>
        <p:sp>
          <p:nvSpPr>
            <p:cNvPr id="26" name="Text Box 10"/>
            <p:cNvSpPr txBox="1">
              <a:spLocks noChangeArrowheads="1"/>
            </p:cNvSpPr>
            <p:nvPr/>
          </p:nvSpPr>
          <p:spPr bwMode="auto">
            <a:xfrm>
              <a:off x="2972" y="768"/>
              <a:ext cx="928" cy="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200" dirty="0" smtClean="0"/>
                <a:t>Embedded</a:t>
              </a:r>
            </a:p>
            <a:p>
              <a:pPr algn="ctr" eaLnBrk="1" hangingPunct="1"/>
              <a:r>
                <a:rPr lang="en-US" sz="1200" dirty="0" smtClean="0"/>
                <a:t>Logic</a:t>
              </a:r>
              <a:endParaRPr lang="en-US" sz="1200" dirty="0"/>
            </a:p>
          </p:txBody>
        </p:sp>
      </p:gr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7624" y="3575016"/>
            <a:ext cx="2088232" cy="880042"/>
          </a:xfrm>
          <a:prstGeom prst="rect">
            <a:avLst/>
          </a:prstGeom>
        </p:spPr>
      </p:pic>
      <p:graphicFrame>
        <p:nvGraphicFramePr>
          <p:cNvPr id="28" name="Object 27"/>
          <p:cNvGraphicFramePr>
            <a:graphicFrameLocks noChangeAspect="1"/>
          </p:cNvGraphicFramePr>
          <p:nvPr>
            <p:extLst>
              <p:ext uri="{D42A27DB-BD31-4B8C-83A1-F6EECF244321}">
                <p14:modId xmlns:p14="http://schemas.microsoft.com/office/powerpoint/2010/main" val="3743545650"/>
              </p:ext>
            </p:extLst>
          </p:nvPr>
        </p:nvGraphicFramePr>
        <p:xfrm>
          <a:off x="1427163" y="4706938"/>
          <a:ext cx="1201737" cy="527050"/>
        </p:xfrm>
        <a:graphic>
          <a:graphicData uri="http://schemas.openxmlformats.org/presentationml/2006/ole">
            <mc:AlternateContent xmlns:mc="http://schemas.openxmlformats.org/markup-compatibility/2006">
              <mc:Choice xmlns:v="urn:schemas-microsoft-com:vml" Requires="v">
                <p:oleObj spid="_x0000_s120025" name="Equation" r:id="rId9" imgW="634680" imgH="279360" progId="Equation.3">
                  <p:embed/>
                </p:oleObj>
              </mc:Choice>
              <mc:Fallback>
                <p:oleObj name="Equation" r:id="rId9" imgW="634680" imgH="279360" progId="Equation.3">
                  <p:embed/>
                  <p:pic>
                    <p:nvPicPr>
                      <p:cNvPr id="0" name="Object 12"/>
                      <p:cNvPicPr>
                        <a:picLocks noChangeAspect="1" noChangeArrowheads="1"/>
                      </p:cNvPicPr>
                      <p:nvPr/>
                    </p:nvPicPr>
                    <p:blipFill>
                      <a:blip r:embed="rId10"/>
                      <a:srcRect/>
                      <a:stretch>
                        <a:fillRect/>
                      </a:stretch>
                    </p:blipFill>
                    <p:spPr bwMode="auto">
                      <a:xfrm>
                        <a:off x="1427163" y="4706938"/>
                        <a:ext cx="1201737" cy="52705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Oval 28"/>
          <p:cNvSpPr/>
          <p:nvPr/>
        </p:nvSpPr>
        <p:spPr bwMode="auto">
          <a:xfrm>
            <a:off x="1192804" y="5350575"/>
            <a:ext cx="2531620" cy="576064"/>
          </a:xfrm>
          <a:prstGeom prst="ellipse">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FF0000"/>
                </a:solidFill>
                <a:effectLst/>
                <a:latin typeface="Verdana" pitchFamily="34" charset="0"/>
              </a:rPr>
              <a:t>Simulink-</a:t>
            </a:r>
            <a:r>
              <a:rPr kumimoji="0" lang="en-US" sz="1200" b="0" i="0" u="none" strike="noStrike" cap="none" normalizeH="0" baseline="0" dirty="0" err="1" smtClean="0">
                <a:ln>
                  <a:noFill/>
                </a:ln>
                <a:solidFill>
                  <a:srgbClr val="FF0000"/>
                </a:solidFill>
                <a:effectLst/>
                <a:latin typeface="Verdana" pitchFamily="34" charset="0"/>
              </a:rPr>
              <a:t>Maplesim</a:t>
            </a:r>
            <a:r>
              <a:rPr kumimoji="0" lang="en-US" sz="1200" b="0" i="0" u="none" strike="noStrike" cap="none" normalizeH="0" baseline="0" dirty="0" smtClean="0">
                <a:ln>
                  <a:noFill/>
                </a:ln>
                <a:solidFill>
                  <a:srgbClr val="FF0000"/>
                </a:solidFill>
                <a:effectLst/>
                <a:latin typeface="Verdana" pitchFamily="34" charset="0"/>
              </a:rPr>
              <a:t>-</a:t>
            </a:r>
            <a:r>
              <a:rPr kumimoji="0" lang="en-US" sz="1200" b="0" i="0" u="none" strike="noStrike" cap="none" normalizeH="0" baseline="0" dirty="0" err="1" smtClean="0">
                <a:ln>
                  <a:noFill/>
                </a:ln>
                <a:solidFill>
                  <a:srgbClr val="FF0000"/>
                </a:solidFill>
                <a:effectLst/>
                <a:latin typeface="Verdana" pitchFamily="34" charset="0"/>
              </a:rPr>
              <a:t>Labview</a:t>
            </a:r>
            <a:endParaRPr kumimoji="0" lang="en-US" sz="1200" b="0" i="0" u="none" strike="noStrike" cap="none" normalizeH="0" baseline="0" dirty="0" smtClean="0">
              <a:ln>
                <a:noFill/>
              </a:ln>
              <a:solidFill>
                <a:srgbClr val="FF0000"/>
              </a:solidFill>
              <a:effectLst/>
              <a:latin typeface="Verdana" pitchFamily="34" charset="0"/>
            </a:endParaRPr>
          </a:p>
        </p:txBody>
      </p:sp>
      <p:sp>
        <p:nvSpPr>
          <p:cNvPr id="30" name="Oval 29"/>
          <p:cNvSpPr/>
          <p:nvPr/>
        </p:nvSpPr>
        <p:spPr bwMode="auto">
          <a:xfrm>
            <a:off x="6120860" y="5517858"/>
            <a:ext cx="1289099" cy="288032"/>
          </a:xfrm>
          <a:prstGeom prst="ellipse">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FF0000"/>
                </a:solidFill>
                <a:effectLst/>
                <a:latin typeface="Verdana" pitchFamily="34" charset="0"/>
              </a:rPr>
              <a:t>Matlab</a:t>
            </a:r>
          </a:p>
        </p:txBody>
      </p:sp>
      <p:sp>
        <p:nvSpPr>
          <p:cNvPr id="31" name="Oval 30"/>
          <p:cNvSpPr/>
          <p:nvPr/>
        </p:nvSpPr>
        <p:spPr bwMode="auto">
          <a:xfrm>
            <a:off x="395536" y="5301208"/>
            <a:ext cx="1289099" cy="288032"/>
          </a:xfrm>
          <a:prstGeom prst="ellipse">
            <a:avLst/>
          </a:prstGeom>
          <a:solidFill>
            <a:schemeClr val="accent2">
              <a:lumMod val="20000"/>
              <a:lumOff val="8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FF0000"/>
                </a:solidFill>
                <a:effectLst/>
                <a:latin typeface="Verdana" pitchFamily="34" charset="0"/>
              </a:rPr>
              <a:t>Beacon</a:t>
            </a:r>
          </a:p>
        </p:txBody>
      </p:sp>
      <p:sp>
        <p:nvSpPr>
          <p:cNvPr id="32" name="Oval 31"/>
          <p:cNvSpPr/>
          <p:nvPr/>
        </p:nvSpPr>
        <p:spPr bwMode="auto">
          <a:xfrm>
            <a:off x="1266677" y="5877272"/>
            <a:ext cx="1289099" cy="288032"/>
          </a:xfrm>
          <a:prstGeom prst="ellipse">
            <a:avLst/>
          </a:prstGeom>
          <a:solidFill>
            <a:schemeClr val="accent2">
              <a:lumMod val="20000"/>
              <a:lumOff val="8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FF0000"/>
                </a:solidFill>
                <a:effectLst/>
                <a:latin typeface="Verdana" pitchFamily="34" charset="0"/>
              </a:rPr>
              <a:t>SCADE</a:t>
            </a:r>
          </a:p>
        </p:txBody>
      </p:sp>
      <p:sp>
        <p:nvSpPr>
          <p:cNvPr id="33" name="Oval 32"/>
          <p:cNvSpPr/>
          <p:nvPr/>
        </p:nvSpPr>
        <p:spPr bwMode="auto">
          <a:xfrm>
            <a:off x="7565766" y="5494591"/>
            <a:ext cx="1331689" cy="288032"/>
          </a:xfrm>
          <a:prstGeom prst="ellipse">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FF0000"/>
                </a:solidFill>
                <a:effectLst/>
                <a:latin typeface="Verdana" pitchFamily="34" charset="0"/>
              </a:rPr>
              <a:t>Academia</a:t>
            </a:r>
          </a:p>
        </p:txBody>
      </p:sp>
      <p:sp>
        <p:nvSpPr>
          <p:cNvPr id="34" name="Oval 33"/>
          <p:cNvSpPr/>
          <p:nvPr/>
        </p:nvSpPr>
        <p:spPr bwMode="auto">
          <a:xfrm>
            <a:off x="1289819" y="692696"/>
            <a:ext cx="1553989" cy="722586"/>
          </a:xfrm>
          <a:prstGeom prst="ellipse">
            <a:avLst/>
          </a:prstGeom>
          <a:solidFill>
            <a:schemeClr val="accent1">
              <a:lumMod val="40000"/>
              <a:lumOff val="6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FF0000"/>
                </a:solidFill>
                <a:effectLst/>
                <a:latin typeface="Verdana" pitchFamily="34" charset="0"/>
              </a:rPr>
              <a:t>DATA Verify</a:t>
            </a:r>
          </a:p>
        </p:txBody>
      </p:sp>
      <p:grpSp>
        <p:nvGrpSpPr>
          <p:cNvPr id="36" name="Group 18"/>
          <p:cNvGrpSpPr>
            <a:grpSpLocks/>
          </p:cNvGrpSpPr>
          <p:nvPr/>
        </p:nvGrpSpPr>
        <p:grpSpPr bwMode="auto">
          <a:xfrm>
            <a:off x="6152653" y="3667707"/>
            <a:ext cx="884983" cy="546100"/>
            <a:chOff x="4128" y="720"/>
            <a:chExt cx="816" cy="624"/>
          </a:xfrm>
        </p:grpSpPr>
        <p:sp>
          <p:nvSpPr>
            <p:cNvPr id="37" name="Rectangle 11"/>
            <p:cNvSpPr>
              <a:spLocks noChangeArrowheads="1"/>
            </p:cNvSpPr>
            <p:nvPr/>
          </p:nvSpPr>
          <p:spPr bwMode="auto">
            <a:xfrm>
              <a:off x="4128"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a:p>
          </p:txBody>
        </p:sp>
        <p:sp>
          <p:nvSpPr>
            <p:cNvPr id="38" name="Text Box 12"/>
            <p:cNvSpPr txBox="1">
              <a:spLocks noChangeArrowheads="1"/>
            </p:cNvSpPr>
            <p:nvPr/>
          </p:nvSpPr>
          <p:spPr bwMode="auto">
            <a:xfrm>
              <a:off x="4128" y="816"/>
              <a:ext cx="816"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200" dirty="0" smtClean="0"/>
                <a:t>State-Space</a:t>
              </a:r>
              <a:endParaRPr lang="en-US" sz="1200" dirty="0"/>
            </a:p>
          </p:txBody>
        </p:sp>
      </p:grpSp>
      <p:grpSp>
        <p:nvGrpSpPr>
          <p:cNvPr id="42" name="Group 18"/>
          <p:cNvGrpSpPr>
            <a:grpSpLocks/>
          </p:cNvGrpSpPr>
          <p:nvPr/>
        </p:nvGrpSpPr>
        <p:grpSpPr bwMode="auto">
          <a:xfrm>
            <a:off x="6120860" y="4563976"/>
            <a:ext cx="884983" cy="546100"/>
            <a:chOff x="4128" y="720"/>
            <a:chExt cx="816" cy="624"/>
          </a:xfrm>
        </p:grpSpPr>
        <p:sp>
          <p:nvSpPr>
            <p:cNvPr id="43" name="Rectangle 11"/>
            <p:cNvSpPr>
              <a:spLocks noChangeArrowheads="1"/>
            </p:cNvSpPr>
            <p:nvPr/>
          </p:nvSpPr>
          <p:spPr bwMode="auto">
            <a:xfrm>
              <a:off x="4128"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a:p>
          </p:txBody>
        </p:sp>
        <p:sp>
          <p:nvSpPr>
            <p:cNvPr id="44" name="Text Box 12"/>
            <p:cNvSpPr txBox="1">
              <a:spLocks noChangeArrowheads="1"/>
            </p:cNvSpPr>
            <p:nvPr/>
          </p:nvSpPr>
          <p:spPr bwMode="auto">
            <a:xfrm>
              <a:off x="4128" y="816"/>
              <a:ext cx="816"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200" dirty="0" smtClean="0"/>
                <a:t>Linear</a:t>
              </a:r>
            </a:p>
            <a:p>
              <a:pPr algn="ctr" eaLnBrk="1" hangingPunct="1"/>
              <a:r>
                <a:rPr lang="en-US" sz="1200" dirty="0" smtClean="0"/>
                <a:t>System</a:t>
              </a:r>
              <a:endParaRPr lang="en-US" sz="1200" dirty="0"/>
            </a:p>
          </p:txBody>
        </p:sp>
      </p:grpSp>
      <p:graphicFrame>
        <p:nvGraphicFramePr>
          <p:cNvPr id="46" name="Object 45"/>
          <p:cNvGraphicFramePr>
            <a:graphicFrameLocks noChangeAspect="1"/>
          </p:cNvGraphicFramePr>
          <p:nvPr>
            <p:extLst>
              <p:ext uri="{D42A27DB-BD31-4B8C-83A1-F6EECF244321}">
                <p14:modId xmlns:p14="http://schemas.microsoft.com/office/powerpoint/2010/main" val="4012008725"/>
              </p:ext>
            </p:extLst>
          </p:nvPr>
        </p:nvGraphicFramePr>
        <p:xfrm>
          <a:off x="7477346" y="3719375"/>
          <a:ext cx="655935" cy="476487"/>
        </p:xfrm>
        <a:graphic>
          <a:graphicData uri="http://schemas.openxmlformats.org/presentationml/2006/ole">
            <mc:AlternateContent xmlns:mc="http://schemas.openxmlformats.org/markup-compatibility/2006">
              <mc:Choice xmlns:v="urn:schemas-microsoft-com:vml" Requires="v">
                <p:oleObj spid="_x0000_s120026" name="Equation" r:id="rId11" imgW="825500" imgH="482600" progId="Equation.3">
                  <p:embed/>
                </p:oleObj>
              </mc:Choice>
              <mc:Fallback>
                <p:oleObj name="Equation" r:id="rId11" imgW="825500" imgH="482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77346" y="3719375"/>
                        <a:ext cx="655935" cy="476487"/>
                      </a:xfrm>
                      <a:prstGeom prst="rect">
                        <a:avLst/>
                      </a:prstGeom>
                      <a:noFill/>
                      <a:ln w="9525">
                        <a:solidFill>
                          <a:schemeClr val="tx1"/>
                        </a:solidFill>
                        <a:miter lim="800000"/>
                        <a:headEnd/>
                        <a:tailEnd/>
                      </a:ln>
                    </p:spPr>
                  </p:pic>
                </p:oleObj>
              </mc:Fallback>
            </mc:AlternateContent>
          </a:graphicData>
        </a:graphic>
      </p:graphicFrame>
      <p:graphicFrame>
        <p:nvGraphicFramePr>
          <p:cNvPr id="52" name="Object 51"/>
          <p:cNvGraphicFramePr>
            <a:graphicFrameLocks noChangeAspect="1"/>
          </p:cNvGraphicFramePr>
          <p:nvPr>
            <p:extLst>
              <p:ext uri="{D42A27DB-BD31-4B8C-83A1-F6EECF244321}">
                <p14:modId xmlns:p14="http://schemas.microsoft.com/office/powerpoint/2010/main" val="2220224036"/>
              </p:ext>
            </p:extLst>
          </p:nvPr>
        </p:nvGraphicFramePr>
        <p:xfrm>
          <a:off x="7365101" y="4705743"/>
          <a:ext cx="807299" cy="523457"/>
        </p:xfrm>
        <a:graphic>
          <a:graphicData uri="http://schemas.openxmlformats.org/presentationml/2006/ole">
            <mc:AlternateContent xmlns:mc="http://schemas.openxmlformats.org/markup-compatibility/2006">
              <mc:Choice xmlns:v="urn:schemas-microsoft-com:vml" Requires="v">
                <p:oleObj spid="_x0000_s120027" name="Equation" r:id="rId13" imgW="1803240" imgH="838080" progId="Equation.3">
                  <p:embed/>
                </p:oleObj>
              </mc:Choice>
              <mc:Fallback>
                <p:oleObj name="Equation" r:id="rId13" imgW="1803240" imgH="838080" progId="Equation.3">
                  <p:embed/>
                  <p:pic>
                    <p:nvPicPr>
                      <p:cNvPr id="0" name=""/>
                      <p:cNvPicPr>
                        <a:picLocks noChangeAspect="1" noChangeArrowheads="1"/>
                      </p:cNvPicPr>
                      <p:nvPr/>
                    </p:nvPicPr>
                    <p:blipFill>
                      <a:blip r:embed="rId14"/>
                      <a:srcRect/>
                      <a:stretch>
                        <a:fillRect/>
                      </a:stretch>
                    </p:blipFill>
                    <p:spPr bwMode="auto">
                      <a:xfrm>
                        <a:off x="7365101" y="4705743"/>
                        <a:ext cx="807299" cy="523457"/>
                      </a:xfrm>
                      <a:prstGeom prst="rect">
                        <a:avLst/>
                      </a:prstGeom>
                      <a:noFill/>
                      <a:ln w="9525">
                        <a:solidFill>
                          <a:schemeClr val="tx1"/>
                        </a:solidFill>
                        <a:miter lim="800000"/>
                        <a:headEnd/>
                        <a:tailEnd/>
                      </a:ln>
                    </p:spPr>
                  </p:pic>
                </p:oleObj>
              </mc:Fallback>
            </mc:AlternateContent>
          </a:graphicData>
        </a:graphic>
      </p:graphicFrame>
      <p:sp>
        <p:nvSpPr>
          <p:cNvPr id="59" name="TextBox 58"/>
          <p:cNvSpPr txBox="1"/>
          <p:nvPr/>
        </p:nvSpPr>
        <p:spPr>
          <a:xfrm>
            <a:off x="187439" y="2219970"/>
            <a:ext cx="1972015" cy="1077218"/>
          </a:xfrm>
          <a:prstGeom prst="rect">
            <a:avLst/>
          </a:prstGeom>
          <a:noFill/>
        </p:spPr>
        <p:txBody>
          <a:bodyPr wrap="none" rtlCol="0">
            <a:spAutoFit/>
          </a:bodyPr>
          <a:lstStyle/>
          <a:p>
            <a:pPr marL="285750" indent="-285750">
              <a:buFont typeface="Arial" panose="020B0604020202020204" pitchFamily="34" charset="0"/>
              <a:buChar char="•"/>
            </a:pPr>
            <a:r>
              <a:rPr lang="en-US" i="1" dirty="0" smtClean="0"/>
              <a:t>Non-linearities</a:t>
            </a:r>
          </a:p>
          <a:p>
            <a:pPr marL="285750" indent="-285750">
              <a:buFont typeface="Arial" panose="020B0604020202020204" pitchFamily="34" charset="0"/>
              <a:buChar char="•"/>
            </a:pPr>
            <a:r>
              <a:rPr lang="en-US" i="1" dirty="0" err="1" smtClean="0"/>
              <a:t>Modeline</a:t>
            </a:r>
            <a:endParaRPr lang="en-US" i="1" dirty="0" smtClean="0"/>
          </a:p>
          <a:p>
            <a:pPr marL="285750" indent="-285750">
              <a:buFont typeface="Arial" panose="020B0604020202020204" pitchFamily="34" charset="0"/>
              <a:buChar char="•"/>
            </a:pPr>
            <a:r>
              <a:rPr lang="en-US" i="1" dirty="0" smtClean="0"/>
              <a:t>Toolboxes</a:t>
            </a:r>
          </a:p>
          <a:p>
            <a:pPr marL="285750" indent="-285750">
              <a:buFont typeface="Arial" panose="020B0604020202020204" pitchFamily="34" charset="0"/>
              <a:buChar char="•"/>
            </a:pPr>
            <a:r>
              <a:rPr lang="en-US" i="1" dirty="0" smtClean="0"/>
              <a:t>SISO</a:t>
            </a:r>
          </a:p>
        </p:txBody>
      </p:sp>
      <p:sp>
        <p:nvSpPr>
          <p:cNvPr id="60" name="TextBox 59"/>
          <p:cNvSpPr txBox="1"/>
          <p:nvPr/>
        </p:nvSpPr>
        <p:spPr>
          <a:xfrm>
            <a:off x="7037636" y="2234677"/>
            <a:ext cx="2021707" cy="830997"/>
          </a:xfrm>
          <a:prstGeom prst="rect">
            <a:avLst/>
          </a:prstGeom>
          <a:noFill/>
        </p:spPr>
        <p:txBody>
          <a:bodyPr wrap="none" rtlCol="0">
            <a:spAutoFit/>
          </a:bodyPr>
          <a:lstStyle/>
          <a:p>
            <a:pPr marL="285750" indent="-285750">
              <a:buFont typeface="Arial" panose="020B0604020202020204" pitchFamily="34" charset="0"/>
              <a:buChar char="•"/>
            </a:pPr>
            <a:r>
              <a:rPr lang="en-US" i="1" dirty="0" smtClean="0"/>
              <a:t>Matlab Tools</a:t>
            </a:r>
          </a:p>
          <a:p>
            <a:pPr marL="285750" indent="-285750">
              <a:buFont typeface="Arial" panose="020B0604020202020204" pitchFamily="34" charset="0"/>
              <a:buChar char="•"/>
            </a:pPr>
            <a:r>
              <a:rPr lang="en-US" i="1" dirty="0" smtClean="0"/>
              <a:t>MIMO</a:t>
            </a:r>
          </a:p>
          <a:p>
            <a:pPr marL="285750" indent="-285750">
              <a:buFont typeface="Arial" panose="020B0604020202020204" pitchFamily="34" charset="0"/>
              <a:buChar char="•"/>
            </a:pPr>
            <a:r>
              <a:rPr lang="en-US" i="1" dirty="0" smtClean="0"/>
              <a:t>Linear Analysis</a:t>
            </a:r>
          </a:p>
        </p:txBody>
      </p:sp>
      <p:grpSp>
        <p:nvGrpSpPr>
          <p:cNvPr id="61" name="Group 60"/>
          <p:cNvGrpSpPr>
            <a:grpSpLocks/>
          </p:cNvGrpSpPr>
          <p:nvPr/>
        </p:nvGrpSpPr>
        <p:grpSpPr bwMode="auto">
          <a:xfrm>
            <a:off x="6257559" y="6109347"/>
            <a:ext cx="878730" cy="567308"/>
            <a:chOff x="3024" y="720"/>
            <a:chExt cx="816" cy="624"/>
          </a:xfrm>
        </p:grpSpPr>
        <p:sp>
          <p:nvSpPr>
            <p:cNvPr id="62"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a:p>
          </p:txBody>
        </p:sp>
        <p:sp>
          <p:nvSpPr>
            <p:cNvPr id="63" name="Text Box 10"/>
            <p:cNvSpPr txBox="1">
              <a:spLocks noChangeArrowheads="1"/>
            </p:cNvSpPr>
            <p:nvPr/>
          </p:nvSpPr>
          <p:spPr bwMode="auto">
            <a:xfrm>
              <a:off x="3056" y="768"/>
              <a:ext cx="758" cy="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200" dirty="0" smtClean="0"/>
                <a:t>Margin</a:t>
              </a:r>
            </a:p>
            <a:p>
              <a:pPr algn="ctr" eaLnBrk="1" hangingPunct="1"/>
              <a:r>
                <a:rPr lang="en-US" sz="1200" dirty="0" smtClean="0"/>
                <a:t>Analysis</a:t>
              </a:r>
              <a:endParaRPr lang="en-US" sz="1200" dirty="0"/>
            </a:p>
          </p:txBody>
        </p:sp>
      </p:grpSp>
      <p:grpSp>
        <p:nvGrpSpPr>
          <p:cNvPr id="64" name="Group 63"/>
          <p:cNvGrpSpPr>
            <a:grpSpLocks/>
          </p:cNvGrpSpPr>
          <p:nvPr/>
        </p:nvGrpSpPr>
        <p:grpSpPr bwMode="auto">
          <a:xfrm>
            <a:off x="7221662" y="6102052"/>
            <a:ext cx="878730" cy="567308"/>
            <a:chOff x="3024" y="720"/>
            <a:chExt cx="816" cy="624"/>
          </a:xfrm>
        </p:grpSpPr>
        <p:sp>
          <p:nvSpPr>
            <p:cNvPr id="65"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a:p>
          </p:txBody>
        </p:sp>
        <p:sp>
          <p:nvSpPr>
            <p:cNvPr id="66" name="Text Box 10"/>
            <p:cNvSpPr txBox="1">
              <a:spLocks noChangeArrowheads="1"/>
            </p:cNvSpPr>
            <p:nvPr/>
          </p:nvSpPr>
          <p:spPr bwMode="auto">
            <a:xfrm>
              <a:off x="3100" y="768"/>
              <a:ext cx="667"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200" dirty="0" smtClean="0"/>
                <a:t>Theory</a:t>
              </a:r>
              <a:endParaRPr lang="en-US" sz="1200" dirty="0"/>
            </a:p>
          </p:txBody>
        </p:sp>
      </p:grpSp>
      <p:sp>
        <p:nvSpPr>
          <p:cNvPr id="67" name="Right Arrow 66"/>
          <p:cNvSpPr/>
          <p:nvPr/>
        </p:nvSpPr>
        <p:spPr bwMode="auto">
          <a:xfrm rot="7895009">
            <a:off x="3122316" y="3224115"/>
            <a:ext cx="664592" cy="415872"/>
          </a:xfrm>
          <a:prstGeom prst="rightArrow">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Verdana" pitchFamily="34" charset="0"/>
            </a:endParaRPr>
          </a:p>
        </p:txBody>
      </p:sp>
      <p:sp>
        <p:nvSpPr>
          <p:cNvPr id="68" name="Right Arrow 67"/>
          <p:cNvSpPr/>
          <p:nvPr/>
        </p:nvSpPr>
        <p:spPr bwMode="auto">
          <a:xfrm rot="2396430">
            <a:off x="5267308" y="3214571"/>
            <a:ext cx="664592" cy="379348"/>
          </a:xfrm>
          <a:prstGeom prst="rightArrow">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Verdana" pitchFamily="34" charset="0"/>
            </a:endParaRPr>
          </a:p>
        </p:txBody>
      </p:sp>
      <p:sp>
        <p:nvSpPr>
          <p:cNvPr id="74" name="Right Arrow 73"/>
          <p:cNvSpPr/>
          <p:nvPr/>
        </p:nvSpPr>
        <p:spPr bwMode="auto">
          <a:xfrm rot="10800000">
            <a:off x="2843808" y="885247"/>
            <a:ext cx="664592" cy="248800"/>
          </a:xfrm>
          <a:prstGeom prst="rightArrow">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Verdana" pitchFamily="34" charset="0"/>
            </a:endParaRPr>
          </a:p>
        </p:txBody>
      </p:sp>
      <p:sp>
        <p:nvSpPr>
          <p:cNvPr id="78" name="Oval 77"/>
          <p:cNvSpPr/>
          <p:nvPr/>
        </p:nvSpPr>
        <p:spPr bwMode="auto">
          <a:xfrm>
            <a:off x="3671419" y="6201767"/>
            <a:ext cx="1289099" cy="467593"/>
          </a:xfrm>
          <a:prstGeom prst="ellipse">
            <a:avLst/>
          </a:prstGeom>
          <a:solidFill>
            <a:schemeClr val="accent1">
              <a:lumMod val="40000"/>
              <a:lumOff val="6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FF0000"/>
                </a:solidFill>
                <a:effectLst/>
                <a:latin typeface="Verdana" pitchFamily="34" charset="0"/>
              </a:rPr>
              <a:t>Verify</a:t>
            </a:r>
          </a:p>
        </p:txBody>
      </p:sp>
      <p:sp>
        <p:nvSpPr>
          <p:cNvPr id="80" name="Left-Right Arrow 79"/>
          <p:cNvSpPr/>
          <p:nvPr/>
        </p:nvSpPr>
        <p:spPr bwMode="auto">
          <a:xfrm>
            <a:off x="4940699" y="6383908"/>
            <a:ext cx="734870" cy="188459"/>
          </a:xfrm>
          <a:prstGeom prst="leftRightArrow">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Verdana" pitchFamily="34" charset="0"/>
            </a:endParaRPr>
          </a:p>
        </p:txBody>
      </p:sp>
      <p:sp>
        <p:nvSpPr>
          <p:cNvPr id="82" name="Right Arrow 81"/>
          <p:cNvSpPr/>
          <p:nvPr/>
        </p:nvSpPr>
        <p:spPr bwMode="auto">
          <a:xfrm rot="5400000">
            <a:off x="1794022" y="1748168"/>
            <a:ext cx="664592" cy="248800"/>
          </a:xfrm>
          <a:prstGeom prst="rightArrow">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Verdana" pitchFamily="34" charset="0"/>
            </a:endParaRPr>
          </a:p>
        </p:txBody>
      </p:sp>
      <p:sp>
        <p:nvSpPr>
          <p:cNvPr id="83" name="Left-Right Arrow 82"/>
          <p:cNvSpPr/>
          <p:nvPr/>
        </p:nvSpPr>
        <p:spPr bwMode="auto">
          <a:xfrm>
            <a:off x="2813639" y="6378393"/>
            <a:ext cx="734870" cy="188459"/>
          </a:xfrm>
          <a:prstGeom prst="leftRightArrow">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Verdana" pitchFamily="34" charset="0"/>
            </a:endParaRPr>
          </a:p>
        </p:txBody>
      </p:sp>
      <p:cxnSp>
        <p:nvCxnSpPr>
          <p:cNvPr id="85" name="Straight Arrow Connector 84"/>
          <p:cNvCxnSpPr/>
          <p:nvPr/>
        </p:nvCxnSpPr>
        <p:spPr bwMode="auto">
          <a:xfrm>
            <a:off x="4315968" y="5638607"/>
            <a:ext cx="1359601" cy="0"/>
          </a:xfrm>
          <a:prstGeom prst="straightConnector1">
            <a:avLst/>
          </a:prstGeom>
          <a:noFill/>
          <a:ln w="19050" cap="flat" cmpd="sng" algn="ctr">
            <a:solidFill>
              <a:schemeClr val="tx1"/>
            </a:solidFill>
            <a:prstDash val="sysDash"/>
            <a:round/>
            <a:headEnd type="none" w="med" len="med"/>
            <a:tailEnd type="arrow"/>
          </a:ln>
          <a:effectLst/>
        </p:spPr>
      </p:cxnSp>
      <p:sp>
        <p:nvSpPr>
          <p:cNvPr id="86" name="TextBox 85"/>
          <p:cNvSpPr txBox="1"/>
          <p:nvPr/>
        </p:nvSpPr>
        <p:spPr>
          <a:xfrm>
            <a:off x="3830695" y="5329725"/>
            <a:ext cx="2254528" cy="584775"/>
          </a:xfrm>
          <a:prstGeom prst="rect">
            <a:avLst/>
          </a:prstGeom>
          <a:noFill/>
        </p:spPr>
        <p:txBody>
          <a:bodyPr wrap="none" rtlCol="0">
            <a:spAutoFit/>
          </a:bodyPr>
          <a:lstStyle/>
          <a:p>
            <a:r>
              <a:rPr lang="en-US" dirty="0" smtClean="0"/>
              <a:t>Shortcut</a:t>
            </a:r>
          </a:p>
          <a:p>
            <a:r>
              <a:rPr lang="en-US" dirty="0" smtClean="0"/>
              <a:t>Simulink “Linearize”</a:t>
            </a:r>
            <a:endParaRPr lang="en-US" dirty="0"/>
          </a:p>
        </p:txBody>
      </p:sp>
    </p:spTree>
    <p:extLst>
      <p:ext uri="{BB962C8B-B14F-4D97-AF65-F5344CB8AC3E}">
        <p14:creationId xmlns:p14="http://schemas.microsoft.com/office/powerpoint/2010/main" val="311106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par>
                                <p:cTn id="32" presetID="10" presetClass="entr" presetSubtype="0" fill="hold"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0B0A5C75-22A5-491B-8FA1-4BC38155DD59}" type="slidenum">
              <a:rPr lang="en-US" sz="1400" smtClean="0"/>
              <a:pPr eaLnBrk="1" hangingPunct="1"/>
              <a:t>18</a:t>
            </a:fld>
            <a:endParaRPr lang="en-US" sz="1400" smtClean="0"/>
          </a:p>
        </p:txBody>
      </p:sp>
      <p:sp>
        <p:nvSpPr>
          <p:cNvPr id="6147" name="Rectangle 2"/>
          <p:cNvSpPr>
            <a:spLocks noGrp="1" noChangeArrowheads="1"/>
          </p:cNvSpPr>
          <p:nvPr>
            <p:ph type="title"/>
          </p:nvPr>
        </p:nvSpPr>
        <p:spPr/>
        <p:txBody>
          <a:bodyPr/>
          <a:lstStyle/>
          <a:p>
            <a:pPr eaLnBrk="1" hangingPunct="1"/>
            <a:r>
              <a:rPr lang="en-US" smtClean="0"/>
              <a:t>Linearization</a:t>
            </a:r>
          </a:p>
        </p:txBody>
      </p:sp>
      <p:sp>
        <p:nvSpPr>
          <p:cNvPr id="6148" name="Rectangle 3"/>
          <p:cNvSpPr>
            <a:spLocks noGrp="1" noChangeArrowheads="1"/>
          </p:cNvSpPr>
          <p:nvPr>
            <p:ph type="body" idx="1"/>
          </p:nvPr>
        </p:nvSpPr>
        <p:spPr>
          <a:xfrm>
            <a:off x="685800" y="908720"/>
            <a:ext cx="7772400" cy="457200"/>
          </a:xfrm>
        </p:spPr>
        <p:txBody>
          <a:bodyPr/>
          <a:lstStyle/>
          <a:p>
            <a:pPr eaLnBrk="1" hangingPunct="1">
              <a:buFontTx/>
              <a:buNone/>
            </a:pPr>
            <a:r>
              <a:rPr lang="en-US" smtClean="0"/>
              <a:t>Consider a general nonlinear equation:</a:t>
            </a:r>
          </a:p>
        </p:txBody>
      </p:sp>
      <p:sp>
        <p:nvSpPr>
          <p:cNvPr id="6149" name="Rectangle 4"/>
          <p:cNvSpPr>
            <a:spLocks noChangeArrowheads="1"/>
          </p:cNvSpPr>
          <p:nvPr/>
        </p:nvSpPr>
        <p:spPr bwMode="auto">
          <a:xfrm>
            <a:off x="685800" y="2133600"/>
            <a:ext cx="7772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dirty="0"/>
              <a:t>Suppose it has an </a:t>
            </a:r>
            <a:r>
              <a:rPr lang="en-US" sz="1800" i="1" dirty="0"/>
              <a:t>equilibrium</a:t>
            </a:r>
            <a:r>
              <a:rPr lang="en-US" sz="1800" dirty="0"/>
              <a:t> at (</a:t>
            </a:r>
            <a:r>
              <a:rPr lang="en-US" sz="1800" i="1" dirty="0"/>
              <a:t>x</a:t>
            </a:r>
            <a:r>
              <a:rPr lang="en-US" sz="1800" i="1" baseline="-25000" dirty="0"/>
              <a:t>0 </a:t>
            </a:r>
            <a:r>
              <a:rPr lang="en-US" sz="1800" i="1" dirty="0"/>
              <a:t>, </a:t>
            </a:r>
            <a:r>
              <a:rPr lang="en-US" sz="1800" i="1" dirty="0" smtClean="0"/>
              <a:t>y</a:t>
            </a:r>
            <a:r>
              <a:rPr lang="en-US" sz="1800" i="1" baseline="-25000" dirty="0" smtClean="0"/>
              <a:t>0</a:t>
            </a:r>
            <a:r>
              <a:rPr lang="en-US" sz="1800" dirty="0" smtClean="0"/>
              <a:t>), linearize </a:t>
            </a:r>
            <a:r>
              <a:rPr lang="en-US" sz="1800" dirty="0"/>
              <a:t>the equation about (</a:t>
            </a:r>
            <a:r>
              <a:rPr lang="en-US" sz="1800" i="1" dirty="0"/>
              <a:t>x</a:t>
            </a:r>
            <a:r>
              <a:rPr lang="en-US" sz="1800" i="1" baseline="-25000" dirty="0"/>
              <a:t>0 </a:t>
            </a:r>
            <a:r>
              <a:rPr lang="en-US" sz="1800" i="1" dirty="0"/>
              <a:t>, y</a:t>
            </a:r>
            <a:r>
              <a:rPr lang="en-US" sz="1800" i="1" baseline="-25000" dirty="0"/>
              <a:t>0</a:t>
            </a:r>
            <a:r>
              <a:rPr lang="en-US" sz="1800" dirty="0"/>
              <a:t>) by expanding it into a Taylor series about </a:t>
            </a:r>
            <a:r>
              <a:rPr lang="en-US" sz="1800" i="1" dirty="0"/>
              <a:t>x</a:t>
            </a:r>
            <a:r>
              <a:rPr lang="en-US" sz="1800" i="1" baseline="-25000" dirty="0"/>
              <a:t>0</a:t>
            </a:r>
            <a:r>
              <a:rPr lang="en-US" sz="1800" dirty="0"/>
              <a:t>:</a:t>
            </a:r>
          </a:p>
        </p:txBody>
      </p:sp>
      <p:sp>
        <p:nvSpPr>
          <p:cNvPr id="6150" name="Rectangle 5"/>
          <p:cNvSpPr>
            <a:spLocks noChangeArrowheads="1"/>
          </p:cNvSpPr>
          <p:nvPr/>
        </p:nvSpPr>
        <p:spPr bwMode="auto">
          <a:xfrm>
            <a:off x="685800" y="4572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dirty="0"/>
              <a:t>Note that if </a:t>
            </a:r>
            <a:r>
              <a:rPr lang="en-US" sz="1800" i="1" dirty="0"/>
              <a:t>x</a:t>
            </a:r>
            <a:r>
              <a:rPr lang="en-US" sz="1800" dirty="0"/>
              <a:t> is close to </a:t>
            </a:r>
            <a:r>
              <a:rPr lang="en-US" sz="1800" i="1" dirty="0"/>
              <a:t>x</a:t>
            </a:r>
            <a:r>
              <a:rPr lang="en-US" sz="1800" i="1" baseline="-25000" dirty="0"/>
              <a:t>0  </a:t>
            </a:r>
            <a:r>
              <a:rPr lang="en-US" sz="1800" dirty="0" smtClean="0"/>
              <a:t>(equilibrium + small deflections):</a:t>
            </a:r>
            <a:endParaRPr lang="en-US" sz="1800" dirty="0"/>
          </a:p>
        </p:txBody>
      </p:sp>
      <p:graphicFrame>
        <p:nvGraphicFramePr>
          <p:cNvPr id="2" name="Object 1"/>
          <p:cNvGraphicFramePr>
            <a:graphicFrameLocks noChangeAspect="1"/>
          </p:cNvGraphicFramePr>
          <p:nvPr>
            <p:extLst>
              <p:ext uri="{D42A27DB-BD31-4B8C-83A1-F6EECF244321}">
                <p14:modId xmlns:p14="http://schemas.microsoft.com/office/powerpoint/2010/main" val="1612853353"/>
              </p:ext>
            </p:extLst>
          </p:nvPr>
        </p:nvGraphicFramePr>
        <p:xfrm>
          <a:off x="1907704" y="5229200"/>
          <a:ext cx="3241675" cy="938213"/>
        </p:xfrm>
        <a:graphic>
          <a:graphicData uri="http://schemas.openxmlformats.org/presentationml/2006/ole">
            <mc:AlternateContent xmlns:mc="http://schemas.openxmlformats.org/markup-compatibility/2006">
              <mc:Choice xmlns:v="urn:schemas-microsoft-com:vml" Requires="v">
                <p:oleObj spid="_x0000_s6938" name="Equation" r:id="rId4" imgW="1625400" imgH="469800" progId="Equation.3">
                  <p:embed/>
                </p:oleObj>
              </mc:Choice>
              <mc:Fallback>
                <p:oleObj name="Equation" r:id="rId4" imgW="1625400" imgH="4698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7704" y="5229200"/>
                        <a:ext cx="324167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297956769"/>
              </p:ext>
            </p:extLst>
          </p:nvPr>
        </p:nvGraphicFramePr>
        <p:xfrm>
          <a:off x="3203848" y="1484784"/>
          <a:ext cx="1165225" cy="404812"/>
        </p:xfrm>
        <a:graphic>
          <a:graphicData uri="http://schemas.openxmlformats.org/presentationml/2006/ole">
            <mc:AlternateContent xmlns:mc="http://schemas.openxmlformats.org/markup-compatibility/2006">
              <mc:Choice xmlns:v="urn:schemas-microsoft-com:vml" Requires="v">
                <p:oleObj spid="_x0000_s6939" name="Equation" r:id="rId6" imgW="583920" imgH="203040" progId="Equation.3">
                  <p:embed/>
                </p:oleObj>
              </mc:Choice>
              <mc:Fallback>
                <p:oleObj name="Equation" r:id="rId6" imgW="583920" imgH="203040" progId="Equation.3">
                  <p:embed/>
                  <p:pic>
                    <p:nvPicPr>
                      <p:cNvPr id="0" name="Object 1"/>
                      <p:cNvPicPr>
                        <a:picLocks noChangeAspect="1" noChangeArrowheads="1"/>
                      </p:cNvPicPr>
                      <p:nvPr/>
                    </p:nvPicPr>
                    <p:blipFill>
                      <a:blip r:embed="rId7"/>
                      <a:srcRect/>
                      <a:stretch>
                        <a:fillRect/>
                      </a:stretch>
                    </p:blipFill>
                    <p:spPr bwMode="auto">
                      <a:xfrm>
                        <a:off x="3203848" y="1484784"/>
                        <a:ext cx="116522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814263283"/>
              </p:ext>
            </p:extLst>
          </p:nvPr>
        </p:nvGraphicFramePr>
        <p:xfrm>
          <a:off x="1331640" y="2996952"/>
          <a:ext cx="6180138" cy="1012825"/>
        </p:xfrm>
        <a:graphic>
          <a:graphicData uri="http://schemas.openxmlformats.org/presentationml/2006/ole">
            <mc:AlternateContent xmlns:mc="http://schemas.openxmlformats.org/markup-compatibility/2006">
              <mc:Choice xmlns:v="urn:schemas-microsoft-com:vml" Requires="v">
                <p:oleObj spid="_x0000_s6940" name="Equation" r:id="rId8" imgW="3098520" imgH="507960" progId="Equation.3">
                  <p:embed/>
                </p:oleObj>
              </mc:Choice>
              <mc:Fallback>
                <p:oleObj name="Equation" r:id="rId8" imgW="3098520" imgH="507960" progId="Equation.3">
                  <p:embed/>
                  <p:pic>
                    <p:nvPicPr>
                      <p:cNvPr id="0" name="Object 1"/>
                      <p:cNvPicPr>
                        <a:picLocks noChangeAspect="1" noChangeArrowheads="1"/>
                      </p:cNvPicPr>
                      <p:nvPr/>
                    </p:nvPicPr>
                    <p:blipFill>
                      <a:blip r:embed="rId9"/>
                      <a:srcRect/>
                      <a:stretch>
                        <a:fillRect/>
                      </a:stretch>
                    </p:blipFill>
                    <p:spPr bwMode="auto">
                      <a:xfrm>
                        <a:off x="1331640" y="2996952"/>
                        <a:ext cx="6180138"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Oval 9"/>
          <p:cNvSpPr/>
          <p:nvPr/>
        </p:nvSpPr>
        <p:spPr bwMode="auto">
          <a:xfrm>
            <a:off x="179512" y="260648"/>
            <a:ext cx="8568953" cy="6264697"/>
          </a:xfrm>
          <a:prstGeom prst="ellipse">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9"/>
                                        </p:tgtEl>
                                        <p:attrNameLst>
                                          <p:attrName>style.visibility</p:attrName>
                                        </p:attrNameLst>
                                      </p:cBhvr>
                                      <p:to>
                                        <p:strVal val="visible"/>
                                      </p:to>
                                    </p:set>
                                    <p:anim calcmode="lin" valueType="num">
                                      <p:cBhvr additive="base">
                                        <p:cTn id="7" dur="500" fill="hold"/>
                                        <p:tgtEl>
                                          <p:spTgt spid="6149"/>
                                        </p:tgtEl>
                                        <p:attrNameLst>
                                          <p:attrName>ppt_x</p:attrName>
                                        </p:attrNameLst>
                                      </p:cBhvr>
                                      <p:tavLst>
                                        <p:tav tm="0">
                                          <p:val>
                                            <p:strVal val="#ppt_x"/>
                                          </p:val>
                                        </p:tav>
                                        <p:tav tm="100000">
                                          <p:val>
                                            <p:strVal val="#ppt_x"/>
                                          </p:val>
                                        </p:tav>
                                      </p:tavLst>
                                    </p:anim>
                                    <p:anim calcmode="lin" valueType="num">
                                      <p:cBhvr additive="base">
                                        <p:cTn id="8" dur="500" fill="hold"/>
                                        <p:tgtEl>
                                          <p:spTgt spid="614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150"/>
                                        </p:tgtEl>
                                        <p:attrNameLst>
                                          <p:attrName>style.visibility</p:attrName>
                                        </p:attrNameLst>
                                      </p:cBhvr>
                                      <p:to>
                                        <p:strVal val="visible"/>
                                      </p:to>
                                    </p:set>
                                    <p:anim calcmode="lin" valueType="num">
                                      <p:cBhvr additive="base">
                                        <p:cTn id="17" dur="500" fill="hold"/>
                                        <p:tgtEl>
                                          <p:spTgt spid="6150"/>
                                        </p:tgtEl>
                                        <p:attrNameLst>
                                          <p:attrName>ppt_x</p:attrName>
                                        </p:attrNameLst>
                                      </p:cBhvr>
                                      <p:tavLst>
                                        <p:tav tm="0">
                                          <p:val>
                                            <p:strVal val="#ppt_x"/>
                                          </p:val>
                                        </p:tav>
                                        <p:tav tm="100000">
                                          <p:val>
                                            <p:strVal val="#ppt_x"/>
                                          </p:val>
                                        </p:tav>
                                      </p:tavLst>
                                    </p:anim>
                                    <p:anim calcmode="lin" valueType="num">
                                      <p:cBhvr additive="base">
                                        <p:cTn id="18" dur="500" fill="hold"/>
                                        <p:tgtEl>
                                          <p:spTgt spid="615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p:bldP spid="61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82354965-FCF3-43CD-B598-C1DE45AA7186}" type="slidenum">
              <a:rPr lang="en-US" sz="1400" smtClean="0"/>
              <a:pPr eaLnBrk="1" hangingPunct="1"/>
              <a:t>19</a:t>
            </a:fld>
            <a:endParaRPr lang="en-US" sz="1400" smtClean="0"/>
          </a:p>
        </p:txBody>
      </p:sp>
      <p:sp>
        <p:nvSpPr>
          <p:cNvPr id="7171" name="Rectangle 2"/>
          <p:cNvSpPr>
            <a:spLocks noGrp="1" noChangeArrowheads="1"/>
          </p:cNvSpPr>
          <p:nvPr>
            <p:ph type="title"/>
          </p:nvPr>
        </p:nvSpPr>
        <p:spPr/>
        <p:txBody>
          <a:bodyPr/>
          <a:lstStyle/>
          <a:p>
            <a:pPr eaLnBrk="1" hangingPunct="1"/>
            <a:r>
              <a:rPr lang="en-US" smtClean="0"/>
              <a:t>Linearization (continued)</a:t>
            </a:r>
          </a:p>
        </p:txBody>
      </p:sp>
      <p:sp>
        <p:nvSpPr>
          <p:cNvPr id="7172" name="Rectangle 3"/>
          <p:cNvSpPr>
            <a:spLocks noGrp="1" noChangeArrowheads="1"/>
          </p:cNvSpPr>
          <p:nvPr>
            <p:ph type="body" idx="1"/>
          </p:nvPr>
        </p:nvSpPr>
        <p:spPr>
          <a:xfrm>
            <a:off x="685800" y="1676400"/>
            <a:ext cx="7772400" cy="457200"/>
          </a:xfrm>
        </p:spPr>
        <p:txBody>
          <a:bodyPr/>
          <a:lstStyle/>
          <a:p>
            <a:pPr eaLnBrk="1" hangingPunct="1">
              <a:buFontTx/>
              <a:buNone/>
            </a:pPr>
            <a:r>
              <a:rPr lang="en-US" dirty="0" smtClean="0"/>
              <a:t>can be turned into a linear equation via a </a:t>
            </a:r>
            <a:r>
              <a:rPr lang="en-US" i="1" dirty="0" smtClean="0"/>
              <a:t>change of variables:</a:t>
            </a:r>
            <a:endParaRPr lang="en-US" dirty="0" smtClean="0"/>
          </a:p>
        </p:txBody>
      </p:sp>
      <p:sp>
        <p:nvSpPr>
          <p:cNvPr id="7173" name="Rectangle 4"/>
          <p:cNvSpPr>
            <a:spLocks noChangeArrowheads="1"/>
          </p:cNvSpPr>
          <p:nvPr/>
        </p:nvSpPr>
        <p:spPr bwMode="auto">
          <a:xfrm>
            <a:off x="685800" y="3200400"/>
            <a:ext cx="777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dirty="0"/>
              <a:t>Where </a:t>
            </a:r>
            <a:r>
              <a:rPr lang="en-US" sz="1800" dirty="0">
                <a:sym typeface="Symbol" pitchFamily="18" charset="2"/>
              </a:rPr>
              <a:t></a:t>
            </a:r>
            <a:r>
              <a:rPr lang="en-US" sz="1800" i="1" dirty="0"/>
              <a:t>y =</a:t>
            </a:r>
            <a:r>
              <a:rPr lang="en-US" sz="1800" dirty="0"/>
              <a:t> </a:t>
            </a:r>
            <a:r>
              <a:rPr lang="en-US" sz="1800" i="1" dirty="0"/>
              <a:t>y – y</a:t>
            </a:r>
            <a:r>
              <a:rPr lang="en-US" sz="1800" i="1" baseline="-25000" dirty="0"/>
              <a:t>0  </a:t>
            </a:r>
            <a:r>
              <a:rPr lang="en-US" sz="1800" dirty="0"/>
              <a:t>and </a:t>
            </a:r>
            <a:r>
              <a:rPr lang="en-US" sz="1800" dirty="0">
                <a:sym typeface="Symbol" pitchFamily="18" charset="2"/>
              </a:rPr>
              <a:t></a:t>
            </a:r>
            <a:r>
              <a:rPr lang="en-US" sz="1800" i="1" dirty="0"/>
              <a:t>x =</a:t>
            </a:r>
            <a:r>
              <a:rPr lang="en-US" sz="1800" dirty="0"/>
              <a:t> </a:t>
            </a:r>
            <a:r>
              <a:rPr lang="en-US" sz="1800" i="1" dirty="0"/>
              <a:t>x – x</a:t>
            </a:r>
            <a:r>
              <a:rPr lang="en-US" sz="1800" i="1" baseline="-25000" dirty="0"/>
              <a:t>0 </a:t>
            </a:r>
            <a:r>
              <a:rPr lang="en-US" sz="1800" dirty="0"/>
              <a:t>. Note that</a:t>
            </a:r>
          </a:p>
        </p:txBody>
      </p:sp>
      <p:grpSp>
        <p:nvGrpSpPr>
          <p:cNvPr id="3" name="Group 2"/>
          <p:cNvGrpSpPr/>
          <p:nvPr/>
        </p:nvGrpSpPr>
        <p:grpSpPr>
          <a:xfrm>
            <a:off x="395288" y="5013325"/>
            <a:ext cx="8569325" cy="1235075"/>
            <a:chOff x="395288" y="5013325"/>
            <a:chExt cx="8569325" cy="1235075"/>
          </a:xfrm>
        </p:grpSpPr>
        <p:sp>
          <p:nvSpPr>
            <p:cNvPr id="7174" name="Rectangle 5"/>
            <p:cNvSpPr>
              <a:spLocks noChangeArrowheads="1"/>
            </p:cNvSpPr>
            <p:nvPr/>
          </p:nvSpPr>
          <p:spPr bwMode="auto">
            <a:xfrm>
              <a:off x="395288" y="5105400"/>
              <a:ext cx="85693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spcBef>
                  <a:spcPct val="20000"/>
                </a:spcBef>
                <a:buFontTx/>
                <a:buChar char="•"/>
              </a:pPr>
              <a:r>
                <a:rPr lang="en-US" sz="1800" b="1" dirty="0">
                  <a:solidFill>
                    <a:srgbClr val="FF0000"/>
                  </a:solidFill>
                </a:rPr>
                <a:t>Linearized equations </a:t>
              </a:r>
              <a:r>
                <a:rPr lang="en-US" sz="1800" b="1" dirty="0" smtClean="0">
                  <a:solidFill>
                    <a:srgbClr val="FF0000"/>
                  </a:solidFill>
                </a:rPr>
                <a:t>only </a:t>
              </a:r>
              <a:r>
                <a:rPr lang="en-US" sz="1800" b="1" dirty="0">
                  <a:solidFill>
                    <a:srgbClr val="FF0000"/>
                  </a:solidFill>
                </a:rPr>
                <a:t>valid close to </a:t>
              </a:r>
              <a:r>
                <a:rPr lang="en-US" sz="1800" b="1" dirty="0" smtClean="0">
                  <a:solidFill>
                    <a:srgbClr val="FF0000"/>
                  </a:solidFill>
                </a:rPr>
                <a:t>equilibrium</a:t>
              </a:r>
              <a:endParaRPr lang="en-US" sz="1800" b="1" dirty="0">
                <a:solidFill>
                  <a:srgbClr val="FF0000"/>
                </a:solidFill>
              </a:endParaRPr>
            </a:p>
            <a:p>
              <a:pPr marL="228600" indent="-228600">
                <a:spcBef>
                  <a:spcPct val="20000"/>
                </a:spcBef>
                <a:buFontTx/>
                <a:buChar char="•"/>
              </a:pPr>
              <a:r>
                <a:rPr lang="en-US" sz="1800" b="1" dirty="0">
                  <a:solidFill>
                    <a:srgbClr val="FF0000"/>
                  </a:solidFill>
                </a:rPr>
                <a:t>Different equilibrium point means different linear equations</a:t>
              </a:r>
            </a:p>
          </p:txBody>
        </p:sp>
        <p:sp>
          <p:nvSpPr>
            <p:cNvPr id="7178" name="Rectangle 1"/>
            <p:cNvSpPr>
              <a:spLocks noChangeArrowheads="1"/>
            </p:cNvSpPr>
            <p:nvPr/>
          </p:nvSpPr>
          <p:spPr bwMode="auto">
            <a:xfrm>
              <a:off x="395288" y="5013325"/>
              <a:ext cx="8569325" cy="1235075"/>
            </a:xfrm>
            <a:prstGeom prst="rect">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0000"/>
                </a:solidFill>
              </a:endParaRPr>
            </a:p>
          </p:txBody>
        </p:sp>
      </p:grpSp>
      <p:graphicFrame>
        <p:nvGraphicFramePr>
          <p:cNvPr id="2" name="Object 1"/>
          <p:cNvGraphicFramePr>
            <a:graphicFrameLocks noChangeAspect="1"/>
          </p:cNvGraphicFramePr>
          <p:nvPr>
            <p:extLst>
              <p:ext uri="{D42A27DB-BD31-4B8C-83A1-F6EECF244321}">
                <p14:modId xmlns:p14="http://schemas.microsoft.com/office/powerpoint/2010/main" val="2666111947"/>
              </p:ext>
            </p:extLst>
          </p:nvPr>
        </p:nvGraphicFramePr>
        <p:xfrm>
          <a:off x="2123728" y="692696"/>
          <a:ext cx="3242350" cy="937242"/>
        </p:xfrm>
        <a:graphic>
          <a:graphicData uri="http://schemas.openxmlformats.org/presentationml/2006/ole">
            <mc:AlternateContent xmlns:mc="http://schemas.openxmlformats.org/markup-compatibility/2006">
              <mc:Choice xmlns:v="urn:schemas-microsoft-com:vml" Requires="v">
                <p:oleObj spid="_x0000_s7952" name="Equation" r:id="rId4" imgW="1625400" imgH="469800" progId="Equation.3">
                  <p:embed/>
                </p:oleObj>
              </mc:Choice>
              <mc:Fallback>
                <p:oleObj name="Equation" r:id="rId4" imgW="1625400" imgH="469800" progId="Equation.3">
                  <p:embed/>
                  <p:pic>
                    <p:nvPicPr>
                      <p:cNvPr id="0" name=""/>
                      <p:cNvPicPr/>
                      <p:nvPr/>
                    </p:nvPicPr>
                    <p:blipFill>
                      <a:blip r:embed="rId5"/>
                      <a:stretch>
                        <a:fillRect/>
                      </a:stretch>
                    </p:blipFill>
                    <p:spPr>
                      <a:xfrm>
                        <a:off x="2123728" y="692696"/>
                        <a:ext cx="3242350" cy="937242"/>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832959753"/>
              </p:ext>
            </p:extLst>
          </p:nvPr>
        </p:nvGraphicFramePr>
        <p:xfrm>
          <a:off x="2697163" y="2132856"/>
          <a:ext cx="1874837" cy="938212"/>
        </p:xfrm>
        <a:graphic>
          <a:graphicData uri="http://schemas.openxmlformats.org/presentationml/2006/ole">
            <mc:AlternateContent xmlns:mc="http://schemas.openxmlformats.org/markup-compatibility/2006">
              <mc:Choice xmlns:v="urn:schemas-microsoft-com:vml" Requires="v">
                <p:oleObj spid="_x0000_s7953" name="Equation" r:id="rId6" imgW="939600" imgH="469800" progId="Equation.3">
                  <p:embed/>
                </p:oleObj>
              </mc:Choice>
              <mc:Fallback>
                <p:oleObj name="Equation" r:id="rId6" imgW="939600" imgH="469800" progId="Equation.3">
                  <p:embed/>
                  <p:pic>
                    <p:nvPicPr>
                      <p:cNvPr id="0" name="Object 1"/>
                      <p:cNvPicPr>
                        <a:picLocks noChangeAspect="1" noChangeArrowheads="1"/>
                      </p:cNvPicPr>
                      <p:nvPr/>
                    </p:nvPicPr>
                    <p:blipFill>
                      <a:blip r:embed="rId7"/>
                      <a:srcRect/>
                      <a:stretch>
                        <a:fillRect/>
                      </a:stretch>
                    </p:blipFill>
                    <p:spPr bwMode="auto">
                      <a:xfrm>
                        <a:off x="2697163" y="2132856"/>
                        <a:ext cx="1874837"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183502776"/>
              </p:ext>
            </p:extLst>
          </p:nvPr>
        </p:nvGraphicFramePr>
        <p:xfrm>
          <a:off x="3659188" y="3769537"/>
          <a:ext cx="912812" cy="811213"/>
        </p:xfrm>
        <a:graphic>
          <a:graphicData uri="http://schemas.openxmlformats.org/presentationml/2006/ole">
            <mc:AlternateContent xmlns:mc="http://schemas.openxmlformats.org/markup-compatibility/2006">
              <mc:Choice xmlns:v="urn:schemas-microsoft-com:vml" Requires="v">
                <p:oleObj spid="_x0000_s7954" name="Equation" r:id="rId8" imgW="457200" imgH="406080" progId="Equation.3">
                  <p:embed/>
                </p:oleObj>
              </mc:Choice>
              <mc:Fallback>
                <p:oleObj name="Equation" r:id="rId8" imgW="457200" imgH="406080" progId="Equation.3">
                  <p:embed/>
                  <p:pic>
                    <p:nvPicPr>
                      <p:cNvPr id="0" name="Object 1"/>
                      <p:cNvPicPr>
                        <a:picLocks noChangeAspect="1" noChangeArrowheads="1"/>
                      </p:cNvPicPr>
                      <p:nvPr/>
                    </p:nvPicPr>
                    <p:blipFill>
                      <a:blip r:embed="rId9"/>
                      <a:srcRect/>
                      <a:stretch>
                        <a:fillRect/>
                      </a:stretch>
                    </p:blipFill>
                    <p:spPr bwMode="auto">
                      <a:xfrm>
                        <a:off x="3659188" y="3769537"/>
                        <a:ext cx="912812"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Oval 11"/>
          <p:cNvSpPr/>
          <p:nvPr/>
        </p:nvSpPr>
        <p:spPr bwMode="auto">
          <a:xfrm>
            <a:off x="179512" y="260648"/>
            <a:ext cx="8568953" cy="6264697"/>
          </a:xfrm>
          <a:prstGeom prst="ellipse">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anim calcmode="lin" valueType="num">
                                      <p:cBhvr additive="base">
                                        <p:cTn id="7" dur="500" fill="hold"/>
                                        <p:tgtEl>
                                          <p:spTgt spid="71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173"/>
                                        </p:tgtEl>
                                        <p:attrNameLst>
                                          <p:attrName>style.visibility</p:attrName>
                                        </p:attrNameLst>
                                      </p:cBhvr>
                                      <p:to>
                                        <p:strVal val="visible"/>
                                      </p:to>
                                    </p:set>
                                    <p:anim calcmode="lin" valueType="num">
                                      <p:cBhvr additive="base">
                                        <p:cTn id="17" dur="500" fill="hold"/>
                                        <p:tgtEl>
                                          <p:spTgt spid="7173"/>
                                        </p:tgtEl>
                                        <p:attrNameLst>
                                          <p:attrName>ppt_x</p:attrName>
                                        </p:attrNameLst>
                                      </p:cBhvr>
                                      <p:tavLst>
                                        <p:tav tm="0">
                                          <p:val>
                                            <p:strVal val="#ppt_x"/>
                                          </p:val>
                                        </p:tav>
                                        <p:tav tm="100000">
                                          <p:val>
                                            <p:strVal val="#ppt_x"/>
                                          </p:val>
                                        </p:tav>
                                      </p:tavLst>
                                    </p:anim>
                                    <p:anim calcmode="lin" valueType="num">
                                      <p:cBhvr additive="base">
                                        <p:cTn id="18" dur="500" fill="hold"/>
                                        <p:tgtEl>
                                          <p:spTgt spid="717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uild="p"/>
      <p:bldP spid="717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283E996A-3291-41FF-87E7-3EA1AB625E75}" type="slidenum">
              <a:rPr lang="en-US" sz="1400" smtClean="0"/>
              <a:pPr eaLnBrk="1" hangingPunct="1"/>
              <a:t>2</a:t>
            </a:fld>
            <a:endParaRPr lang="en-US" sz="1400" smtClean="0"/>
          </a:p>
        </p:txBody>
      </p:sp>
      <p:sp>
        <p:nvSpPr>
          <p:cNvPr id="3075" name="Rectangle 2"/>
          <p:cNvSpPr>
            <a:spLocks noGrp="1" noChangeArrowheads="1"/>
          </p:cNvSpPr>
          <p:nvPr>
            <p:ph type="title"/>
          </p:nvPr>
        </p:nvSpPr>
        <p:spPr>
          <a:xfrm>
            <a:off x="467544" y="21754"/>
            <a:ext cx="7772400" cy="533400"/>
          </a:xfrm>
        </p:spPr>
        <p:txBody>
          <a:bodyPr/>
          <a:lstStyle/>
          <a:p>
            <a:pPr eaLnBrk="1" hangingPunct="1"/>
            <a:r>
              <a:rPr lang="en-US" sz="2800" dirty="0" smtClean="0"/>
              <a:t>Outline</a:t>
            </a:r>
          </a:p>
        </p:txBody>
      </p:sp>
      <p:sp>
        <p:nvSpPr>
          <p:cNvPr id="3076" name="Rectangle 3"/>
          <p:cNvSpPr>
            <a:spLocks noGrp="1" noChangeArrowheads="1"/>
          </p:cNvSpPr>
          <p:nvPr>
            <p:ph type="body" idx="1"/>
          </p:nvPr>
        </p:nvSpPr>
        <p:spPr>
          <a:xfrm>
            <a:off x="611560" y="908720"/>
            <a:ext cx="7772400" cy="5105400"/>
          </a:xfrm>
        </p:spPr>
        <p:txBody>
          <a:bodyPr/>
          <a:lstStyle/>
          <a:p>
            <a:pPr eaLnBrk="1" hangingPunct="1"/>
            <a:r>
              <a:rPr lang="en-US" dirty="0" smtClean="0"/>
              <a:t>Description of Project</a:t>
            </a:r>
          </a:p>
          <a:p>
            <a:pPr eaLnBrk="1" hangingPunct="1"/>
            <a:r>
              <a:rPr lang="en-US" dirty="0" smtClean="0"/>
              <a:t>Wind Turbine Primer</a:t>
            </a:r>
          </a:p>
          <a:p>
            <a:pPr eaLnBrk="1" hangingPunct="1"/>
            <a:r>
              <a:rPr lang="en-US" dirty="0"/>
              <a:t>Modeling and Linearization</a:t>
            </a:r>
          </a:p>
          <a:p>
            <a:pPr eaLnBrk="1" hangingPunct="1"/>
            <a:r>
              <a:rPr lang="en-US" dirty="0" smtClean="0"/>
              <a:t>Lab</a:t>
            </a:r>
          </a:p>
          <a:p>
            <a:pPr marL="0" indent="0" eaLnBrk="1" hangingPunct="1">
              <a:buNone/>
            </a:pPr>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AE807CFC-522C-4F89-8919-6AA2C677687F}" type="slidenum">
              <a:rPr lang="en-US" sz="1400" smtClean="0"/>
              <a:pPr eaLnBrk="1" hangingPunct="1"/>
              <a:t>20</a:t>
            </a:fld>
            <a:endParaRPr lang="en-US" sz="1400" smtClean="0"/>
          </a:p>
        </p:txBody>
      </p:sp>
      <p:sp>
        <p:nvSpPr>
          <p:cNvPr id="13315" name="Rectangle 2"/>
          <p:cNvSpPr>
            <a:spLocks noGrp="1" noChangeArrowheads="1"/>
          </p:cNvSpPr>
          <p:nvPr>
            <p:ph type="title"/>
          </p:nvPr>
        </p:nvSpPr>
        <p:spPr>
          <a:xfrm>
            <a:off x="457200" y="22225"/>
            <a:ext cx="7772400" cy="533400"/>
          </a:xfrm>
        </p:spPr>
        <p:txBody>
          <a:bodyPr/>
          <a:lstStyle/>
          <a:p>
            <a:pPr eaLnBrk="1" hangingPunct="1"/>
            <a:r>
              <a:rPr lang="en-US" dirty="0" smtClean="0"/>
              <a:t>Linearization Example</a:t>
            </a:r>
          </a:p>
        </p:txBody>
      </p:sp>
      <p:sp>
        <p:nvSpPr>
          <p:cNvPr id="13316" name="Rectangle 3"/>
          <p:cNvSpPr>
            <a:spLocks noGrp="1" noChangeArrowheads="1"/>
          </p:cNvSpPr>
          <p:nvPr>
            <p:ph type="body" idx="1"/>
          </p:nvPr>
        </p:nvSpPr>
        <p:spPr>
          <a:xfrm>
            <a:off x="262731" y="374491"/>
            <a:ext cx="7772400" cy="609600"/>
          </a:xfrm>
        </p:spPr>
        <p:txBody>
          <a:bodyPr/>
          <a:lstStyle/>
          <a:p>
            <a:pPr marL="0" indent="0" eaLnBrk="1" hangingPunct="1">
              <a:buFontTx/>
              <a:buNone/>
            </a:pPr>
            <a:r>
              <a:rPr lang="en-US" dirty="0" smtClean="0"/>
              <a:t>Consider a simple pendulum with applied torque </a:t>
            </a:r>
            <a:r>
              <a:rPr lang="en-US" sz="2400" i="1" dirty="0" smtClean="0">
                <a:latin typeface="Symbol" pitchFamily="18" charset="2"/>
              </a:rPr>
              <a:t>t</a:t>
            </a:r>
            <a:r>
              <a:rPr lang="en-US" sz="2000" i="1" dirty="0" smtClean="0">
                <a:latin typeface="Symbol" pitchFamily="18" charset="2"/>
              </a:rPr>
              <a:t> </a:t>
            </a:r>
            <a:r>
              <a:rPr lang="en-US" sz="1600" dirty="0" smtClean="0">
                <a:latin typeface="Symbol" pitchFamily="18" charset="2"/>
              </a:rPr>
              <a:t>:</a:t>
            </a:r>
          </a:p>
        </p:txBody>
      </p:sp>
      <p:sp>
        <p:nvSpPr>
          <p:cNvPr id="13319" name="Rectangle 38"/>
          <p:cNvSpPr>
            <a:spLocks noChangeArrowheads="1"/>
          </p:cNvSpPr>
          <p:nvPr/>
        </p:nvSpPr>
        <p:spPr bwMode="auto">
          <a:xfrm>
            <a:off x="229983" y="2420888"/>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dirty="0"/>
              <a:t>The equation of motion is:</a:t>
            </a:r>
            <a:endParaRPr lang="en-US" dirty="0">
              <a:latin typeface="Symbol" pitchFamily="18" charset="2"/>
            </a:endParaRPr>
          </a:p>
        </p:txBody>
      </p:sp>
      <p:grpSp>
        <p:nvGrpSpPr>
          <p:cNvPr id="13323" name="Group 16"/>
          <p:cNvGrpSpPr>
            <a:grpSpLocks/>
          </p:cNvGrpSpPr>
          <p:nvPr/>
        </p:nvGrpSpPr>
        <p:grpSpPr bwMode="auto">
          <a:xfrm>
            <a:off x="7194178" y="2255563"/>
            <a:ext cx="1309687" cy="990600"/>
            <a:chOff x="1680" y="720"/>
            <a:chExt cx="825" cy="624"/>
          </a:xfrm>
        </p:grpSpPr>
        <p:sp>
          <p:nvSpPr>
            <p:cNvPr id="13333" name="Rectangle 7"/>
            <p:cNvSpPr>
              <a:spLocks noChangeArrowheads="1"/>
            </p:cNvSpPr>
            <p:nvPr/>
          </p:nvSpPr>
          <p:spPr bwMode="auto">
            <a:xfrm>
              <a:off x="1680"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34" name="Text Box 8"/>
            <p:cNvSpPr txBox="1">
              <a:spLocks noChangeArrowheads="1"/>
            </p:cNvSpPr>
            <p:nvPr/>
          </p:nvSpPr>
          <p:spPr bwMode="auto">
            <a:xfrm>
              <a:off x="1680" y="768"/>
              <a:ext cx="825"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Nonlinear</a:t>
              </a:r>
              <a:br>
                <a:rPr lang="en-US"/>
              </a:br>
              <a:r>
                <a:rPr lang="en-US"/>
                <a:t>Differential</a:t>
              </a:r>
              <a:br>
                <a:rPr lang="en-US"/>
              </a:br>
              <a:r>
                <a:rPr lang="en-US"/>
                <a:t>Equations</a:t>
              </a:r>
            </a:p>
          </p:txBody>
        </p:sp>
      </p:grpSp>
      <p:grpSp>
        <p:nvGrpSpPr>
          <p:cNvPr id="13324" name="Group 15"/>
          <p:cNvGrpSpPr>
            <a:grpSpLocks/>
          </p:cNvGrpSpPr>
          <p:nvPr/>
        </p:nvGrpSpPr>
        <p:grpSpPr bwMode="auto">
          <a:xfrm>
            <a:off x="7237040" y="541063"/>
            <a:ext cx="1295400" cy="990600"/>
            <a:chOff x="576" y="720"/>
            <a:chExt cx="816" cy="624"/>
          </a:xfrm>
        </p:grpSpPr>
        <p:sp>
          <p:nvSpPr>
            <p:cNvPr id="13331" name="Rectangle 13"/>
            <p:cNvSpPr>
              <a:spLocks noChangeArrowheads="1"/>
            </p:cNvSpPr>
            <p:nvPr/>
          </p:nvSpPr>
          <p:spPr bwMode="auto">
            <a:xfrm>
              <a:off x="576"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32" name="Text Box 14"/>
            <p:cNvSpPr txBox="1">
              <a:spLocks noChangeArrowheads="1"/>
            </p:cNvSpPr>
            <p:nvPr/>
          </p:nvSpPr>
          <p:spPr bwMode="auto">
            <a:xfrm>
              <a:off x="576" y="816"/>
              <a:ext cx="81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Physical</a:t>
              </a:r>
              <a:br>
                <a:rPr lang="en-US"/>
              </a:br>
              <a:r>
                <a:rPr lang="en-US"/>
                <a:t>System</a:t>
              </a:r>
            </a:p>
          </p:txBody>
        </p:sp>
      </p:grpSp>
      <p:sp>
        <p:nvSpPr>
          <p:cNvPr id="13325" name="Text Box 21"/>
          <p:cNvSpPr txBox="1">
            <a:spLocks noChangeArrowheads="1"/>
          </p:cNvSpPr>
          <p:nvPr/>
        </p:nvSpPr>
        <p:spPr bwMode="auto">
          <a:xfrm rot="5400000">
            <a:off x="7545809" y="1565454"/>
            <a:ext cx="7350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dirty="0">
                <a:sym typeface="Symbol" pitchFamily="18" charset="2"/>
              </a:rPr>
              <a:t></a:t>
            </a:r>
            <a:endParaRPr lang="en-US" sz="4400" dirty="0"/>
          </a:p>
        </p:txBody>
      </p:sp>
      <p:sp>
        <p:nvSpPr>
          <p:cNvPr id="13326" name="Text Box 21"/>
          <p:cNvSpPr txBox="1">
            <a:spLocks noChangeArrowheads="1"/>
          </p:cNvSpPr>
          <p:nvPr/>
        </p:nvSpPr>
        <p:spPr bwMode="auto">
          <a:xfrm rot="5400000">
            <a:off x="7517234" y="3624064"/>
            <a:ext cx="7350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dirty="0">
                <a:solidFill>
                  <a:schemeClr val="bg1">
                    <a:lumMod val="65000"/>
                  </a:schemeClr>
                </a:solidFill>
                <a:sym typeface="Symbol" pitchFamily="18" charset="2"/>
              </a:rPr>
              <a:t></a:t>
            </a:r>
            <a:endParaRPr lang="en-US" sz="4400" dirty="0">
              <a:solidFill>
                <a:schemeClr val="bg1">
                  <a:lumMod val="65000"/>
                </a:schemeClr>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894534108"/>
              </p:ext>
            </p:extLst>
          </p:nvPr>
        </p:nvGraphicFramePr>
        <p:xfrm>
          <a:off x="1117600" y="2848597"/>
          <a:ext cx="2998788" cy="776288"/>
        </p:xfrm>
        <a:graphic>
          <a:graphicData uri="http://schemas.openxmlformats.org/presentationml/2006/ole">
            <mc:AlternateContent xmlns:mc="http://schemas.openxmlformats.org/markup-compatibility/2006">
              <mc:Choice xmlns:v="urn:schemas-microsoft-com:vml" Requires="v">
                <p:oleObj spid="_x0000_s91744" name="Equation" r:id="rId4" imgW="1765080" imgH="457200" progId="Equation.3">
                  <p:embed/>
                </p:oleObj>
              </mc:Choice>
              <mc:Fallback>
                <p:oleObj name="Equation" r:id="rId4" imgW="1765080" imgH="457200" progId="Equation.3">
                  <p:embed/>
                  <p:pic>
                    <p:nvPicPr>
                      <p:cNvPr id="0" name="Object 4"/>
                      <p:cNvPicPr>
                        <a:picLocks noChangeAspect="1" noChangeArrowheads="1"/>
                      </p:cNvPicPr>
                      <p:nvPr/>
                    </p:nvPicPr>
                    <p:blipFill>
                      <a:blip r:embed="rId5"/>
                      <a:srcRect/>
                      <a:stretch>
                        <a:fillRect/>
                      </a:stretch>
                    </p:blipFill>
                    <p:spPr bwMode="auto">
                      <a:xfrm>
                        <a:off x="1117600" y="2848597"/>
                        <a:ext cx="2998788" cy="776288"/>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722997356"/>
              </p:ext>
            </p:extLst>
          </p:nvPr>
        </p:nvGraphicFramePr>
        <p:xfrm>
          <a:off x="3290888" y="1366838"/>
          <a:ext cx="3322637" cy="454025"/>
        </p:xfrm>
        <a:graphic>
          <a:graphicData uri="http://schemas.openxmlformats.org/presentationml/2006/ole">
            <mc:AlternateContent xmlns:mc="http://schemas.openxmlformats.org/markup-compatibility/2006">
              <mc:Choice xmlns:v="urn:schemas-microsoft-com:vml" Requires="v">
                <p:oleObj spid="_x0000_s91745" name="Equation" r:id="rId6" imgW="1955520" imgH="266400" progId="Equation.3">
                  <p:embed/>
                </p:oleObj>
              </mc:Choice>
              <mc:Fallback>
                <p:oleObj name="Equation" r:id="rId6" imgW="1955520" imgH="266400" progId="Equation.3">
                  <p:embed/>
                  <p:pic>
                    <p:nvPicPr>
                      <p:cNvPr id="0" name="Object 1"/>
                      <p:cNvPicPr>
                        <a:picLocks noChangeAspect="1" noChangeArrowheads="1"/>
                      </p:cNvPicPr>
                      <p:nvPr/>
                    </p:nvPicPr>
                    <p:blipFill>
                      <a:blip r:embed="rId7"/>
                      <a:srcRect/>
                      <a:stretch>
                        <a:fillRect/>
                      </a:stretch>
                    </p:blipFill>
                    <p:spPr bwMode="auto">
                      <a:xfrm>
                        <a:off x="3290888" y="1366838"/>
                        <a:ext cx="332263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50" name="Arc 36"/>
          <p:cNvSpPr>
            <a:spLocks/>
          </p:cNvSpPr>
          <p:nvPr/>
        </p:nvSpPr>
        <p:spPr bwMode="auto">
          <a:xfrm flipV="1">
            <a:off x="1677990" y="754054"/>
            <a:ext cx="447675" cy="592973"/>
          </a:xfrm>
          <a:custGeom>
            <a:avLst/>
            <a:gdLst>
              <a:gd name="T0" fmla="*/ 4034633 w 15868"/>
              <a:gd name="T1" fmla="*/ 0 h 20997"/>
              <a:gd name="T2" fmla="*/ 12630004 w 15868"/>
              <a:gd name="T3" fmla="*/ 5043791 h 20997"/>
              <a:gd name="T4" fmla="*/ 0 w 15868"/>
              <a:gd name="T5" fmla="*/ 16698929 h 20997"/>
              <a:gd name="T6" fmla="*/ 0 60000 65536"/>
              <a:gd name="T7" fmla="*/ 0 60000 65536"/>
              <a:gd name="T8" fmla="*/ 0 60000 65536"/>
              <a:gd name="T9" fmla="*/ 0 w 15868"/>
              <a:gd name="T10" fmla="*/ 0 h 20997"/>
              <a:gd name="T11" fmla="*/ 15868 w 15868"/>
              <a:gd name="T12" fmla="*/ 20997 h 20997"/>
            </a:gdLst>
            <a:ahLst/>
            <a:cxnLst>
              <a:cxn ang="T6">
                <a:pos x="T0" y="T1"/>
              </a:cxn>
              <a:cxn ang="T7">
                <a:pos x="T2" y="T3"/>
              </a:cxn>
              <a:cxn ang="T8">
                <a:pos x="T4" y="T5"/>
              </a:cxn>
            </a:cxnLst>
            <a:rect l="T9" t="T10" r="T11" b="T12"/>
            <a:pathLst>
              <a:path w="15868" h="20997" fill="none" extrusionOk="0">
                <a:moveTo>
                  <a:pt x="5068" y="0"/>
                </a:moveTo>
                <a:cubicBezTo>
                  <a:pt x="9215" y="1001"/>
                  <a:pt x="12973" y="3208"/>
                  <a:pt x="15867" y="6342"/>
                </a:cubicBezTo>
              </a:path>
              <a:path w="15868" h="20997" stroke="0" extrusionOk="0">
                <a:moveTo>
                  <a:pt x="5068" y="0"/>
                </a:moveTo>
                <a:cubicBezTo>
                  <a:pt x="9215" y="1001"/>
                  <a:pt x="12973" y="3208"/>
                  <a:pt x="15867" y="6342"/>
                </a:cubicBezTo>
                <a:lnTo>
                  <a:pt x="0" y="20997"/>
                </a:lnTo>
                <a:lnTo>
                  <a:pt x="5068" y="0"/>
                </a:lnTo>
                <a:close/>
              </a:path>
            </a:pathLst>
          </a:custGeom>
          <a:noFill/>
          <a:ln w="19050">
            <a:solidFill>
              <a:schemeClr val="tx1"/>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7" name="Group 17"/>
          <p:cNvGrpSpPr>
            <a:grpSpLocks/>
          </p:cNvGrpSpPr>
          <p:nvPr/>
        </p:nvGrpSpPr>
        <p:grpSpPr bwMode="auto">
          <a:xfrm>
            <a:off x="7283294" y="4451242"/>
            <a:ext cx="1309687" cy="990600"/>
            <a:chOff x="3024" y="720"/>
            <a:chExt cx="825" cy="624"/>
          </a:xfrm>
        </p:grpSpPr>
        <p:sp>
          <p:nvSpPr>
            <p:cNvPr id="38" name="Rectangle 9"/>
            <p:cNvSpPr>
              <a:spLocks noChangeArrowheads="1"/>
            </p:cNvSpPr>
            <p:nvPr/>
          </p:nvSpPr>
          <p:spPr bwMode="auto">
            <a:xfrm>
              <a:off x="3024" y="720"/>
              <a:ext cx="816" cy="624"/>
            </a:xfrm>
            <a:prstGeom prst="rect">
              <a:avLst/>
            </a:prstGeom>
            <a:noFill/>
            <a:ln w="19050">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bg1">
                    <a:lumMod val="65000"/>
                  </a:schemeClr>
                </a:solidFill>
              </a:endParaRPr>
            </a:p>
          </p:txBody>
        </p:sp>
        <p:sp>
          <p:nvSpPr>
            <p:cNvPr id="39" name="Text Box 10"/>
            <p:cNvSpPr txBox="1">
              <a:spLocks noChangeArrowheads="1"/>
            </p:cNvSpPr>
            <p:nvPr/>
          </p:nvSpPr>
          <p:spPr bwMode="auto">
            <a:xfrm>
              <a:off x="3024" y="768"/>
              <a:ext cx="825" cy="52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solidFill>
                    <a:schemeClr val="bg1">
                      <a:lumMod val="65000"/>
                    </a:schemeClr>
                  </a:solidFill>
                </a:rPr>
                <a:t>Linear</a:t>
              </a:r>
              <a:br>
                <a:rPr lang="en-US">
                  <a:solidFill>
                    <a:schemeClr val="bg1">
                      <a:lumMod val="65000"/>
                    </a:schemeClr>
                  </a:solidFill>
                </a:rPr>
              </a:br>
              <a:r>
                <a:rPr lang="en-US">
                  <a:solidFill>
                    <a:schemeClr val="bg1">
                      <a:lumMod val="65000"/>
                    </a:schemeClr>
                  </a:solidFill>
                </a:rPr>
                <a:t>Differential</a:t>
              </a:r>
              <a:br>
                <a:rPr lang="en-US">
                  <a:solidFill>
                    <a:schemeClr val="bg1">
                      <a:lumMod val="65000"/>
                    </a:schemeClr>
                  </a:solidFill>
                </a:rPr>
              </a:br>
              <a:r>
                <a:rPr lang="en-US">
                  <a:solidFill>
                    <a:schemeClr val="bg1">
                      <a:lumMod val="65000"/>
                    </a:schemeClr>
                  </a:solidFill>
                </a:rPr>
                <a:t>Equations</a:t>
              </a:r>
            </a:p>
          </p:txBody>
        </p:sp>
      </p:grpSp>
      <p:grpSp>
        <p:nvGrpSpPr>
          <p:cNvPr id="8" name="Group 7"/>
          <p:cNvGrpSpPr/>
          <p:nvPr/>
        </p:nvGrpSpPr>
        <p:grpSpPr>
          <a:xfrm>
            <a:off x="843682" y="984091"/>
            <a:ext cx="2216150" cy="1094437"/>
            <a:chOff x="843682" y="984091"/>
            <a:chExt cx="2216150" cy="1094437"/>
          </a:xfrm>
        </p:grpSpPr>
        <p:sp>
          <p:nvSpPr>
            <p:cNvPr id="13336" name="Line 8"/>
            <p:cNvSpPr>
              <a:spLocks noChangeShapeType="1"/>
            </p:cNvSpPr>
            <p:nvPr/>
          </p:nvSpPr>
          <p:spPr bwMode="auto">
            <a:xfrm flipV="1">
              <a:off x="1621557" y="1015411"/>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7" name="Line 9"/>
            <p:cNvSpPr>
              <a:spLocks noChangeShapeType="1"/>
            </p:cNvSpPr>
            <p:nvPr/>
          </p:nvSpPr>
          <p:spPr bwMode="auto">
            <a:xfrm flipV="1">
              <a:off x="1697757" y="1015411"/>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9" name="Line 11"/>
            <p:cNvSpPr>
              <a:spLocks noChangeShapeType="1"/>
            </p:cNvSpPr>
            <p:nvPr/>
          </p:nvSpPr>
          <p:spPr bwMode="auto">
            <a:xfrm flipV="1">
              <a:off x="1926357" y="1015411"/>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0" name="Line 12"/>
            <p:cNvSpPr>
              <a:spLocks noChangeShapeType="1"/>
            </p:cNvSpPr>
            <p:nvPr/>
          </p:nvSpPr>
          <p:spPr bwMode="auto">
            <a:xfrm flipV="1">
              <a:off x="2002557" y="1015411"/>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1" name="Line 13"/>
            <p:cNvSpPr>
              <a:spLocks noChangeShapeType="1"/>
            </p:cNvSpPr>
            <p:nvPr/>
          </p:nvSpPr>
          <p:spPr bwMode="auto">
            <a:xfrm flipV="1">
              <a:off x="2078757" y="1015411"/>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2" name="Line 14"/>
            <p:cNvSpPr>
              <a:spLocks noChangeShapeType="1"/>
            </p:cNvSpPr>
            <p:nvPr/>
          </p:nvSpPr>
          <p:spPr bwMode="auto">
            <a:xfrm flipV="1">
              <a:off x="2154957" y="1015411"/>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3" name="Line 15"/>
            <p:cNvSpPr>
              <a:spLocks noChangeShapeType="1"/>
            </p:cNvSpPr>
            <p:nvPr/>
          </p:nvSpPr>
          <p:spPr bwMode="auto">
            <a:xfrm flipV="1">
              <a:off x="1850157" y="1015411"/>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8" name="Text Box 37"/>
            <p:cNvSpPr txBox="1">
              <a:spLocks noChangeArrowheads="1"/>
            </p:cNvSpPr>
            <p:nvPr/>
          </p:nvSpPr>
          <p:spPr bwMode="auto">
            <a:xfrm>
              <a:off x="2040657" y="984091"/>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i="1">
                  <a:latin typeface="Symbol" pitchFamily="18" charset="2"/>
                </a:rPr>
                <a:t>t</a:t>
              </a:r>
            </a:p>
          </p:txBody>
        </p:sp>
        <p:graphicFrame>
          <p:nvGraphicFramePr>
            <p:cNvPr id="5" name="Object 4"/>
            <p:cNvGraphicFramePr>
              <a:graphicFrameLocks noChangeAspect="1"/>
            </p:cNvGraphicFramePr>
            <p:nvPr>
              <p:extLst>
                <p:ext uri="{D42A27DB-BD31-4B8C-83A1-F6EECF244321}">
                  <p14:modId xmlns:p14="http://schemas.microsoft.com/office/powerpoint/2010/main" val="1524561045"/>
                </p:ext>
              </p:extLst>
            </p:nvPr>
          </p:nvGraphicFramePr>
          <p:xfrm>
            <a:off x="843682" y="1256438"/>
            <a:ext cx="798513" cy="323850"/>
          </p:xfrm>
          <a:graphic>
            <a:graphicData uri="http://schemas.openxmlformats.org/presentationml/2006/ole">
              <mc:AlternateContent xmlns:mc="http://schemas.openxmlformats.org/markup-compatibility/2006">
                <mc:Choice xmlns:v="urn:schemas-microsoft-com:vml" Requires="v">
                  <p:oleObj spid="_x0000_s91746" name="Equation" r:id="rId8" imgW="469800" imgH="190440" progId="Equation.3">
                    <p:embed/>
                  </p:oleObj>
                </mc:Choice>
                <mc:Fallback>
                  <p:oleObj name="Equation" r:id="rId8" imgW="469800" imgH="190440" progId="Equation.3">
                    <p:embed/>
                    <p:pic>
                      <p:nvPicPr>
                        <p:cNvPr id="0" name="Object 1"/>
                        <p:cNvPicPr>
                          <a:picLocks noChangeAspect="1" noChangeArrowheads="1"/>
                        </p:cNvPicPr>
                        <p:nvPr/>
                      </p:nvPicPr>
                      <p:blipFill>
                        <a:blip r:embed="rId9"/>
                        <a:srcRect/>
                        <a:stretch>
                          <a:fillRect/>
                        </a:stretch>
                      </p:blipFill>
                      <p:spPr bwMode="auto">
                        <a:xfrm>
                          <a:off x="843682" y="1256438"/>
                          <a:ext cx="7985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35" name="Line 7"/>
            <p:cNvSpPr>
              <a:spLocks noChangeShapeType="1"/>
            </p:cNvSpPr>
            <p:nvPr/>
          </p:nvSpPr>
          <p:spPr bwMode="auto">
            <a:xfrm>
              <a:off x="1621557" y="1086531"/>
              <a:ext cx="533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8" name="Line 10"/>
            <p:cNvSpPr>
              <a:spLocks noChangeShapeType="1"/>
            </p:cNvSpPr>
            <p:nvPr/>
          </p:nvSpPr>
          <p:spPr bwMode="auto">
            <a:xfrm flipV="1">
              <a:off x="1773957" y="1010224"/>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4" name="Line 26"/>
            <p:cNvSpPr>
              <a:spLocks noChangeShapeType="1"/>
            </p:cNvSpPr>
            <p:nvPr/>
          </p:nvSpPr>
          <p:spPr bwMode="auto">
            <a:xfrm flipH="1" flipV="1">
              <a:off x="1926357" y="1086531"/>
              <a:ext cx="457200" cy="68676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5" name="Oval 27"/>
            <p:cNvSpPr>
              <a:spLocks noChangeArrowheads="1"/>
            </p:cNvSpPr>
            <p:nvPr/>
          </p:nvSpPr>
          <p:spPr bwMode="auto">
            <a:xfrm>
              <a:off x="2307357" y="1696991"/>
              <a:ext cx="152400" cy="152615"/>
            </a:xfrm>
            <a:prstGeom prst="ellipse">
              <a:avLst/>
            </a:prstGeom>
            <a:solidFill>
              <a:schemeClr val="bg1"/>
            </a:solidFill>
            <a:ln w="19050">
              <a:solidFill>
                <a:schemeClr val="tx1"/>
              </a:solidFill>
              <a:round/>
              <a:headEnd/>
              <a:tailEnd/>
            </a:ln>
          </p:spPr>
          <p:txBody>
            <a:bodyPr wrap="none" anchor="ctr"/>
            <a:lstStyle/>
            <a:p>
              <a:endParaRPr lang="en-US"/>
            </a:p>
          </p:txBody>
        </p:sp>
        <p:sp>
          <p:nvSpPr>
            <p:cNvPr id="13346" name="Text Box 29"/>
            <p:cNvSpPr txBox="1">
              <a:spLocks noChangeArrowheads="1"/>
            </p:cNvSpPr>
            <p:nvPr/>
          </p:nvSpPr>
          <p:spPr bwMode="auto">
            <a:xfrm>
              <a:off x="2283545" y="1023566"/>
              <a:ext cx="304800" cy="2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dirty="0">
                  <a:latin typeface="Symbol" pitchFamily="18" charset="2"/>
                </a:rPr>
                <a:t>q</a:t>
              </a:r>
            </a:p>
          </p:txBody>
        </p:sp>
        <p:sp>
          <p:nvSpPr>
            <p:cNvPr id="13347" name="Text Box 30"/>
            <p:cNvSpPr txBox="1">
              <a:spLocks noChangeArrowheads="1"/>
            </p:cNvSpPr>
            <p:nvPr/>
          </p:nvSpPr>
          <p:spPr bwMode="auto">
            <a:xfrm>
              <a:off x="2459757" y="1620684"/>
              <a:ext cx="304800" cy="2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dirty="0">
                  <a:latin typeface="Times New Roman" pitchFamily="18" charset="0"/>
                </a:rPr>
                <a:t>M</a:t>
              </a:r>
            </a:p>
          </p:txBody>
        </p:sp>
        <p:sp>
          <p:nvSpPr>
            <p:cNvPr id="13348" name="Line 31"/>
            <p:cNvSpPr>
              <a:spLocks noChangeShapeType="1"/>
            </p:cNvSpPr>
            <p:nvPr/>
          </p:nvSpPr>
          <p:spPr bwMode="auto">
            <a:xfrm>
              <a:off x="1926357" y="1086531"/>
              <a:ext cx="0" cy="991997"/>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3349" name="Text Box 32"/>
            <p:cNvSpPr txBox="1">
              <a:spLocks noChangeArrowheads="1"/>
            </p:cNvSpPr>
            <p:nvPr/>
          </p:nvSpPr>
          <p:spPr bwMode="auto">
            <a:xfrm>
              <a:off x="2154957" y="1315454"/>
              <a:ext cx="304800" cy="2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a:latin typeface="Times New Roman" pitchFamily="18" charset="0"/>
                </a:rPr>
                <a:t>l</a:t>
              </a:r>
            </a:p>
          </p:txBody>
        </p:sp>
        <p:sp>
          <p:nvSpPr>
            <p:cNvPr id="40" name="Text Box 30"/>
            <p:cNvSpPr txBox="1">
              <a:spLocks noChangeArrowheads="1"/>
            </p:cNvSpPr>
            <p:nvPr/>
          </p:nvSpPr>
          <p:spPr bwMode="auto">
            <a:xfrm>
              <a:off x="2755032" y="1330556"/>
              <a:ext cx="304800" cy="2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dirty="0">
                  <a:latin typeface="Times New Roman" pitchFamily="18" charset="0"/>
                </a:rPr>
                <a:t>b</a:t>
              </a:r>
            </a:p>
          </p:txBody>
        </p:sp>
        <p:cxnSp>
          <p:nvCxnSpPr>
            <p:cNvPr id="51" name="Straight Arrow Connector 50"/>
            <p:cNvCxnSpPr/>
            <p:nvPr/>
          </p:nvCxnSpPr>
          <p:spPr bwMode="auto">
            <a:xfrm flipH="1">
              <a:off x="2497857" y="1563421"/>
              <a:ext cx="266700" cy="170831"/>
            </a:xfrm>
            <a:prstGeom prst="straightConnector1">
              <a:avLst/>
            </a:prstGeom>
            <a:noFill/>
            <a:ln w="19050" cap="flat" cmpd="sng" algn="ctr">
              <a:solidFill>
                <a:schemeClr val="tx1"/>
              </a:solidFill>
              <a:prstDash val="solid"/>
              <a:round/>
              <a:headEnd type="none" w="med" len="med"/>
              <a:tailEnd type="arrow"/>
            </a:ln>
            <a:effectLst/>
          </p:spPr>
        </p:cxnSp>
        <p:graphicFrame>
          <p:nvGraphicFramePr>
            <p:cNvPr id="3" name="Object 2"/>
            <p:cNvGraphicFramePr>
              <a:graphicFrameLocks noChangeAspect="1"/>
            </p:cNvGraphicFramePr>
            <p:nvPr>
              <p:extLst>
                <p:ext uri="{D42A27DB-BD31-4B8C-83A1-F6EECF244321}">
                  <p14:modId xmlns:p14="http://schemas.microsoft.com/office/powerpoint/2010/main" val="2954970453"/>
                </p:ext>
              </p:extLst>
            </p:nvPr>
          </p:nvGraphicFramePr>
          <p:xfrm>
            <a:off x="1704975" y="1771650"/>
            <a:ext cx="236538" cy="258763"/>
          </p:xfrm>
          <a:graphic>
            <a:graphicData uri="http://schemas.openxmlformats.org/presentationml/2006/ole">
              <mc:AlternateContent xmlns:mc="http://schemas.openxmlformats.org/markup-compatibility/2006">
                <mc:Choice xmlns:v="urn:schemas-microsoft-com:vml" Requires="v">
                  <p:oleObj spid="_x0000_s91747" name="Equation" r:id="rId10" imgW="139680" imgH="152280" progId="Equation.3">
                    <p:embed/>
                  </p:oleObj>
                </mc:Choice>
                <mc:Fallback>
                  <p:oleObj name="Equation" r:id="rId10" imgW="139680" imgH="152280" progId="Equation.3">
                    <p:embed/>
                    <p:pic>
                      <p:nvPicPr>
                        <p:cNvPr id="0" name="Object 4"/>
                        <p:cNvPicPr>
                          <a:picLocks noChangeAspect="1" noChangeArrowheads="1"/>
                        </p:cNvPicPr>
                        <p:nvPr/>
                      </p:nvPicPr>
                      <p:blipFill>
                        <a:blip r:embed="rId11"/>
                        <a:srcRect/>
                        <a:stretch>
                          <a:fillRect/>
                        </a:stretch>
                      </p:blipFill>
                      <p:spPr bwMode="auto">
                        <a:xfrm>
                          <a:off x="1704975" y="1771650"/>
                          <a:ext cx="236538"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 name="Straight Arrow Connector 6"/>
            <p:cNvCxnSpPr/>
            <p:nvPr/>
          </p:nvCxnSpPr>
          <p:spPr bwMode="auto">
            <a:xfrm>
              <a:off x="2002557" y="1895709"/>
              <a:ext cx="152400" cy="0"/>
            </a:xfrm>
            <a:prstGeom prst="straightConnector1">
              <a:avLst/>
            </a:prstGeom>
            <a:noFill/>
            <a:ln w="19050" cap="flat" cmpd="sng" algn="ctr">
              <a:solidFill>
                <a:schemeClr val="tx1"/>
              </a:solidFill>
              <a:prstDash val="solid"/>
              <a:round/>
              <a:headEnd type="none" w="med" len="med"/>
              <a:tailEnd type="arrow"/>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9"/>
                                        </p:tgtEl>
                                        <p:attrNameLst>
                                          <p:attrName>style.visibility</p:attrName>
                                        </p:attrNameLst>
                                      </p:cBhvr>
                                      <p:to>
                                        <p:strVal val="visible"/>
                                      </p:to>
                                    </p:set>
                                    <p:anim calcmode="lin" valueType="num">
                                      <p:cBhvr additive="base">
                                        <p:cTn id="7" dur="500" fill="hold"/>
                                        <p:tgtEl>
                                          <p:spTgt spid="13319"/>
                                        </p:tgtEl>
                                        <p:attrNameLst>
                                          <p:attrName>ppt_x</p:attrName>
                                        </p:attrNameLst>
                                      </p:cBhvr>
                                      <p:tavLst>
                                        <p:tav tm="0">
                                          <p:val>
                                            <p:strVal val="#ppt_x"/>
                                          </p:val>
                                        </p:tav>
                                        <p:tav tm="100000">
                                          <p:val>
                                            <p:strVal val="#ppt_x"/>
                                          </p:val>
                                        </p:tav>
                                      </p:tavLst>
                                    </p:anim>
                                    <p:anim calcmode="lin" valueType="num">
                                      <p:cBhvr additive="base">
                                        <p:cTn id="8" dur="500" fill="hold"/>
                                        <p:tgtEl>
                                          <p:spTgt spid="133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325"/>
                                        </p:tgtEl>
                                        <p:attrNameLst>
                                          <p:attrName>style.visibility</p:attrName>
                                        </p:attrNameLst>
                                      </p:cBhvr>
                                      <p:to>
                                        <p:strVal val="visible"/>
                                      </p:to>
                                    </p:set>
                                    <p:anim calcmode="lin" valueType="num">
                                      <p:cBhvr additive="base">
                                        <p:cTn id="15" dur="500" fill="hold"/>
                                        <p:tgtEl>
                                          <p:spTgt spid="13325"/>
                                        </p:tgtEl>
                                        <p:attrNameLst>
                                          <p:attrName>ppt_x</p:attrName>
                                        </p:attrNameLst>
                                      </p:cBhvr>
                                      <p:tavLst>
                                        <p:tav tm="0">
                                          <p:val>
                                            <p:strVal val="#ppt_x"/>
                                          </p:val>
                                        </p:tav>
                                        <p:tav tm="100000">
                                          <p:val>
                                            <p:strVal val="#ppt_x"/>
                                          </p:val>
                                        </p:tav>
                                      </p:tavLst>
                                    </p:anim>
                                    <p:anim calcmode="lin" valueType="num">
                                      <p:cBhvr additive="base">
                                        <p:cTn id="16" dur="500" fill="hold"/>
                                        <p:tgtEl>
                                          <p:spTgt spid="1332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323"/>
                                        </p:tgtEl>
                                        <p:attrNameLst>
                                          <p:attrName>style.visibility</p:attrName>
                                        </p:attrNameLst>
                                      </p:cBhvr>
                                      <p:to>
                                        <p:strVal val="visible"/>
                                      </p:to>
                                    </p:set>
                                    <p:anim calcmode="lin" valueType="num">
                                      <p:cBhvr additive="base">
                                        <p:cTn id="19" dur="500" fill="hold"/>
                                        <p:tgtEl>
                                          <p:spTgt spid="13323"/>
                                        </p:tgtEl>
                                        <p:attrNameLst>
                                          <p:attrName>ppt_x</p:attrName>
                                        </p:attrNameLst>
                                      </p:cBhvr>
                                      <p:tavLst>
                                        <p:tav tm="0">
                                          <p:val>
                                            <p:strVal val="#ppt_x"/>
                                          </p:val>
                                        </p:tav>
                                        <p:tav tm="100000">
                                          <p:val>
                                            <p:strVal val="#ppt_x"/>
                                          </p:val>
                                        </p:tav>
                                      </p:tavLst>
                                    </p:anim>
                                    <p:anim calcmode="lin" valueType="num">
                                      <p:cBhvr additive="base">
                                        <p:cTn id="20" dur="500" fill="hold"/>
                                        <p:tgtEl>
                                          <p:spTgt spid="133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26"/>
                                        </p:tgtEl>
                                        <p:attrNameLst>
                                          <p:attrName>style.visibility</p:attrName>
                                        </p:attrNameLst>
                                      </p:cBhvr>
                                      <p:to>
                                        <p:strVal val="visible"/>
                                      </p:to>
                                    </p:set>
                                    <p:anim calcmode="lin" valueType="num">
                                      <p:cBhvr additive="base">
                                        <p:cTn id="25" dur="500" fill="hold"/>
                                        <p:tgtEl>
                                          <p:spTgt spid="13326"/>
                                        </p:tgtEl>
                                        <p:attrNameLst>
                                          <p:attrName>ppt_x</p:attrName>
                                        </p:attrNameLst>
                                      </p:cBhvr>
                                      <p:tavLst>
                                        <p:tav tm="0">
                                          <p:val>
                                            <p:strVal val="#ppt_x"/>
                                          </p:val>
                                        </p:tav>
                                        <p:tav tm="100000">
                                          <p:val>
                                            <p:strVal val="#ppt_x"/>
                                          </p:val>
                                        </p:tav>
                                      </p:tavLst>
                                    </p:anim>
                                    <p:anim calcmode="lin" valueType="num">
                                      <p:cBhvr additive="base">
                                        <p:cTn id="26" dur="500" fill="hold"/>
                                        <p:tgtEl>
                                          <p:spTgt spid="1332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fill="hold"/>
                                        <p:tgtEl>
                                          <p:spTgt spid="37"/>
                                        </p:tgtEl>
                                        <p:attrNameLst>
                                          <p:attrName>ppt_x</p:attrName>
                                        </p:attrNameLst>
                                      </p:cBhvr>
                                      <p:tavLst>
                                        <p:tav tm="0">
                                          <p:val>
                                            <p:strVal val="#ppt_x"/>
                                          </p:val>
                                        </p:tav>
                                        <p:tav tm="100000">
                                          <p:val>
                                            <p:strVal val="#ppt_x"/>
                                          </p:val>
                                        </p:tav>
                                      </p:tavLst>
                                    </p:anim>
                                    <p:anim calcmode="lin" valueType="num">
                                      <p:cBhvr additive="base">
                                        <p:cTn id="3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p:bldP spid="13325" grpId="0"/>
      <p:bldP spid="133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0CB9A4E1-C34F-435A-9935-B7F0AA2218D7}" type="slidenum">
              <a:rPr lang="en-US" sz="1400" smtClean="0"/>
              <a:pPr eaLnBrk="1" hangingPunct="1"/>
              <a:t>21</a:t>
            </a:fld>
            <a:endParaRPr lang="en-US" sz="1400" smtClean="0"/>
          </a:p>
        </p:txBody>
      </p:sp>
      <p:sp>
        <p:nvSpPr>
          <p:cNvPr id="14339" name="Rectangle 2"/>
          <p:cNvSpPr>
            <a:spLocks noGrp="1" noChangeArrowheads="1"/>
          </p:cNvSpPr>
          <p:nvPr>
            <p:ph type="title"/>
          </p:nvPr>
        </p:nvSpPr>
        <p:spPr>
          <a:xfrm>
            <a:off x="611560" y="0"/>
            <a:ext cx="7772400" cy="533400"/>
          </a:xfrm>
        </p:spPr>
        <p:txBody>
          <a:bodyPr/>
          <a:lstStyle/>
          <a:p>
            <a:pPr eaLnBrk="1" hangingPunct="1"/>
            <a:r>
              <a:rPr lang="en-US" dirty="0" smtClean="0"/>
              <a:t>Linearization Example – deep dive</a:t>
            </a:r>
          </a:p>
        </p:txBody>
      </p:sp>
      <p:sp>
        <p:nvSpPr>
          <p:cNvPr id="14340" name="Rectangle 3"/>
          <p:cNvSpPr>
            <a:spLocks noGrp="1" noChangeArrowheads="1"/>
          </p:cNvSpPr>
          <p:nvPr>
            <p:ph type="body" idx="1"/>
          </p:nvPr>
        </p:nvSpPr>
        <p:spPr>
          <a:xfrm>
            <a:off x="179512" y="764704"/>
            <a:ext cx="2286000" cy="457200"/>
          </a:xfrm>
        </p:spPr>
        <p:txBody>
          <a:bodyPr/>
          <a:lstStyle/>
          <a:p>
            <a:pPr marL="0" indent="0" eaLnBrk="1" hangingPunct="1">
              <a:buFontTx/>
              <a:buNone/>
            </a:pPr>
            <a:r>
              <a:rPr lang="en-US" dirty="0" smtClean="0"/>
              <a:t>Want to linearize   </a:t>
            </a:r>
            <a:endParaRPr lang="en-US" sz="1600" dirty="0" smtClean="0">
              <a:latin typeface="Symbol" pitchFamily="18" charset="2"/>
            </a:endParaRPr>
          </a:p>
        </p:txBody>
      </p:sp>
      <p:sp>
        <p:nvSpPr>
          <p:cNvPr id="14341" name="Rectangle 22"/>
          <p:cNvSpPr>
            <a:spLocks noChangeArrowheads="1"/>
          </p:cNvSpPr>
          <p:nvPr/>
        </p:nvSpPr>
        <p:spPr bwMode="auto">
          <a:xfrm>
            <a:off x="179512" y="4209417"/>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dirty="0"/>
              <a:t>so we have</a:t>
            </a:r>
            <a:endParaRPr lang="en-US" sz="1800" baseline="30000" dirty="0"/>
          </a:p>
        </p:txBody>
      </p:sp>
      <p:sp>
        <p:nvSpPr>
          <p:cNvPr id="14343" name="Rectangle 28"/>
          <p:cNvSpPr>
            <a:spLocks noChangeArrowheads="1"/>
          </p:cNvSpPr>
          <p:nvPr/>
        </p:nvSpPr>
        <p:spPr bwMode="auto">
          <a:xfrm>
            <a:off x="5148064" y="70546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dirty="0" smtClean="0"/>
              <a:t>about</a:t>
            </a:r>
            <a:endParaRPr lang="en-US" sz="1800" dirty="0"/>
          </a:p>
        </p:txBody>
      </p:sp>
      <p:graphicFrame>
        <p:nvGraphicFramePr>
          <p:cNvPr id="2" name="Object 1"/>
          <p:cNvGraphicFramePr>
            <a:graphicFrameLocks noChangeAspect="1"/>
          </p:cNvGraphicFramePr>
          <p:nvPr>
            <p:extLst>
              <p:ext uri="{D42A27DB-BD31-4B8C-83A1-F6EECF244321}">
                <p14:modId xmlns:p14="http://schemas.microsoft.com/office/powerpoint/2010/main" val="4037226195"/>
              </p:ext>
            </p:extLst>
          </p:nvPr>
        </p:nvGraphicFramePr>
        <p:xfrm>
          <a:off x="256058" y="1371600"/>
          <a:ext cx="7916342" cy="948413"/>
        </p:xfrm>
        <a:graphic>
          <a:graphicData uri="http://schemas.openxmlformats.org/presentationml/2006/ole">
            <mc:AlternateContent xmlns:mc="http://schemas.openxmlformats.org/markup-compatibility/2006">
              <mc:Choice xmlns:v="urn:schemas-microsoft-com:vml" Requires="v">
                <p:oleObj spid="_x0000_s124084" name="Equation" r:id="rId4" imgW="4559040" imgH="545760" progId="Equation.3">
                  <p:embed/>
                </p:oleObj>
              </mc:Choice>
              <mc:Fallback>
                <p:oleObj name="Equation" r:id="rId4" imgW="4559040" imgH="545760" progId="Equation.3">
                  <p:embed/>
                  <p:pic>
                    <p:nvPicPr>
                      <p:cNvPr id="0" name="Object 3"/>
                      <p:cNvPicPr>
                        <a:picLocks noChangeAspect="1" noChangeArrowheads="1"/>
                      </p:cNvPicPr>
                      <p:nvPr/>
                    </p:nvPicPr>
                    <p:blipFill>
                      <a:blip r:embed="rId5"/>
                      <a:srcRect/>
                      <a:stretch>
                        <a:fillRect/>
                      </a:stretch>
                    </p:blipFill>
                    <p:spPr bwMode="auto">
                      <a:xfrm>
                        <a:off x="256058" y="1371600"/>
                        <a:ext cx="7916342" cy="948413"/>
                      </a:xfrm>
                      <a:prstGeom prst="rect">
                        <a:avLst/>
                      </a:prstGeom>
                      <a:noFill/>
                      <a:ln>
                        <a:noFill/>
                      </a:ln>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4225438585"/>
              </p:ext>
            </p:extLst>
          </p:nvPr>
        </p:nvGraphicFramePr>
        <p:xfrm>
          <a:off x="2411760" y="599151"/>
          <a:ext cx="2592288" cy="630497"/>
        </p:xfrm>
        <a:graphic>
          <a:graphicData uri="http://schemas.openxmlformats.org/presentationml/2006/ole">
            <mc:AlternateContent xmlns:mc="http://schemas.openxmlformats.org/markup-compatibility/2006">
              <mc:Choice xmlns:v="urn:schemas-microsoft-com:vml" Requires="v">
                <p:oleObj spid="_x0000_s124085" name="Equation" r:id="rId6" imgW="1879560" imgH="457200" progId="Equation.3">
                  <p:embed/>
                </p:oleObj>
              </mc:Choice>
              <mc:Fallback>
                <p:oleObj name="Equation" r:id="rId6" imgW="1879560" imgH="457200" progId="Equation.3">
                  <p:embed/>
                  <p:pic>
                    <p:nvPicPr>
                      <p:cNvPr id="0" name="Object 1"/>
                      <p:cNvPicPr>
                        <a:picLocks noChangeAspect="1" noChangeArrowheads="1"/>
                      </p:cNvPicPr>
                      <p:nvPr/>
                    </p:nvPicPr>
                    <p:blipFill>
                      <a:blip r:embed="rId7"/>
                      <a:srcRect/>
                      <a:stretch>
                        <a:fillRect/>
                      </a:stretch>
                    </p:blipFill>
                    <p:spPr bwMode="auto">
                      <a:xfrm>
                        <a:off x="2411760" y="599151"/>
                        <a:ext cx="2592288" cy="630497"/>
                      </a:xfrm>
                      <a:prstGeom prst="rect">
                        <a:avLst/>
                      </a:prstGeom>
                      <a:noFill/>
                      <a:ln>
                        <a:noFill/>
                      </a:ln>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776903018"/>
              </p:ext>
            </p:extLst>
          </p:nvPr>
        </p:nvGraphicFramePr>
        <p:xfrm>
          <a:off x="6228184" y="600486"/>
          <a:ext cx="1319212" cy="530225"/>
        </p:xfrm>
        <a:graphic>
          <a:graphicData uri="http://schemas.openxmlformats.org/presentationml/2006/ole">
            <mc:AlternateContent xmlns:mc="http://schemas.openxmlformats.org/markup-compatibility/2006">
              <mc:Choice xmlns:v="urn:schemas-microsoft-com:vml" Requires="v">
                <p:oleObj spid="_x0000_s124086" name="Equation" r:id="rId8" imgW="660240" imgH="266400" progId="Equation.3">
                  <p:embed/>
                </p:oleObj>
              </mc:Choice>
              <mc:Fallback>
                <p:oleObj name="Equation" r:id="rId8" imgW="660240" imgH="266400" progId="Equation.3">
                  <p:embed/>
                  <p:pic>
                    <p:nvPicPr>
                      <p:cNvPr id="0" name="Object 2"/>
                      <p:cNvPicPr>
                        <a:picLocks noChangeAspect="1" noChangeArrowheads="1"/>
                      </p:cNvPicPr>
                      <p:nvPr/>
                    </p:nvPicPr>
                    <p:blipFill>
                      <a:blip r:embed="rId9"/>
                      <a:srcRect/>
                      <a:stretch>
                        <a:fillRect/>
                      </a:stretch>
                    </p:blipFill>
                    <p:spPr bwMode="auto">
                      <a:xfrm>
                        <a:off x="6228184" y="600486"/>
                        <a:ext cx="1319212"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538110688"/>
              </p:ext>
            </p:extLst>
          </p:nvPr>
        </p:nvGraphicFramePr>
        <p:xfrm>
          <a:off x="611560" y="3068960"/>
          <a:ext cx="1873250" cy="784225"/>
        </p:xfrm>
        <a:graphic>
          <a:graphicData uri="http://schemas.openxmlformats.org/presentationml/2006/ole">
            <mc:AlternateContent xmlns:mc="http://schemas.openxmlformats.org/markup-compatibility/2006">
              <mc:Choice xmlns:v="urn:schemas-microsoft-com:vml" Requires="v">
                <p:oleObj spid="_x0000_s124087" name="Equation" r:id="rId10" imgW="939600" imgH="393480" progId="Equation.3">
                  <p:embed/>
                </p:oleObj>
              </mc:Choice>
              <mc:Fallback>
                <p:oleObj name="Equation" r:id="rId10" imgW="939600" imgH="393480" progId="Equation.3">
                  <p:embed/>
                  <p:pic>
                    <p:nvPicPr>
                      <p:cNvPr id="0" name="Object 1"/>
                      <p:cNvPicPr>
                        <a:picLocks noChangeAspect="1" noChangeArrowheads="1"/>
                      </p:cNvPicPr>
                      <p:nvPr/>
                    </p:nvPicPr>
                    <p:blipFill>
                      <a:blip r:embed="rId11"/>
                      <a:srcRect/>
                      <a:stretch>
                        <a:fillRect/>
                      </a:stretch>
                    </p:blipFill>
                    <p:spPr bwMode="auto">
                      <a:xfrm>
                        <a:off x="611560" y="3068960"/>
                        <a:ext cx="1873250" cy="784225"/>
                      </a:xfrm>
                      <a:prstGeom prst="rect">
                        <a:avLst/>
                      </a:prstGeom>
                      <a:noFill/>
                      <a:ln>
                        <a:noFill/>
                      </a:ln>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454171924"/>
              </p:ext>
            </p:extLst>
          </p:nvPr>
        </p:nvGraphicFramePr>
        <p:xfrm>
          <a:off x="683568" y="2276475"/>
          <a:ext cx="8231832" cy="703263"/>
        </p:xfrm>
        <a:graphic>
          <a:graphicData uri="http://schemas.openxmlformats.org/presentationml/2006/ole">
            <mc:AlternateContent xmlns:mc="http://schemas.openxmlformats.org/markup-compatibility/2006">
              <mc:Choice xmlns:v="urn:schemas-microsoft-com:vml" Requires="v">
                <p:oleObj spid="_x0000_s124088" name="Equation" r:id="rId12" imgW="6438600" imgH="520560" progId="Equation.3">
                  <p:embed/>
                </p:oleObj>
              </mc:Choice>
              <mc:Fallback>
                <p:oleObj name="Equation" r:id="rId12" imgW="6438600" imgH="520560" progId="Equation.3">
                  <p:embed/>
                  <p:pic>
                    <p:nvPicPr>
                      <p:cNvPr id="0" name="Object 4"/>
                      <p:cNvPicPr>
                        <a:picLocks noChangeAspect="1" noChangeArrowheads="1"/>
                      </p:cNvPicPr>
                      <p:nvPr/>
                    </p:nvPicPr>
                    <p:blipFill>
                      <a:blip r:embed="rId13"/>
                      <a:srcRect/>
                      <a:stretch>
                        <a:fillRect/>
                      </a:stretch>
                    </p:blipFill>
                    <p:spPr bwMode="auto">
                      <a:xfrm>
                        <a:off x="683568" y="2276475"/>
                        <a:ext cx="8231832" cy="703263"/>
                      </a:xfrm>
                      <a:prstGeom prst="rect">
                        <a:avLst/>
                      </a:prstGeom>
                      <a:noFill/>
                      <a:ln>
                        <a:noFill/>
                      </a:ln>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931825820"/>
              </p:ext>
            </p:extLst>
          </p:nvPr>
        </p:nvGraphicFramePr>
        <p:xfrm>
          <a:off x="5016501" y="3198743"/>
          <a:ext cx="1139675" cy="717620"/>
        </p:xfrm>
        <a:graphic>
          <a:graphicData uri="http://schemas.openxmlformats.org/presentationml/2006/ole">
            <mc:AlternateContent xmlns:mc="http://schemas.openxmlformats.org/markup-compatibility/2006">
              <mc:Choice xmlns:v="urn:schemas-microsoft-com:vml" Requires="v">
                <p:oleObj spid="_x0000_s124089" name="Equation" r:id="rId14" imgW="723600" imgH="457200" progId="Equation.3">
                  <p:embed/>
                </p:oleObj>
              </mc:Choice>
              <mc:Fallback>
                <p:oleObj name="Equation" r:id="rId14" imgW="723600" imgH="457200" progId="Equation.3">
                  <p:embed/>
                  <p:pic>
                    <p:nvPicPr>
                      <p:cNvPr id="0" name="Object 4"/>
                      <p:cNvPicPr>
                        <a:picLocks noChangeAspect="1" noChangeArrowheads="1"/>
                      </p:cNvPicPr>
                      <p:nvPr/>
                    </p:nvPicPr>
                    <p:blipFill>
                      <a:blip r:embed="rId15"/>
                      <a:srcRect/>
                      <a:stretch>
                        <a:fillRect/>
                      </a:stretch>
                    </p:blipFill>
                    <p:spPr bwMode="auto">
                      <a:xfrm>
                        <a:off x="5016501" y="3198743"/>
                        <a:ext cx="1139675" cy="717620"/>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221443059"/>
              </p:ext>
            </p:extLst>
          </p:nvPr>
        </p:nvGraphicFramePr>
        <p:xfrm>
          <a:off x="755576" y="4835171"/>
          <a:ext cx="6460083" cy="754069"/>
        </p:xfrm>
        <a:graphic>
          <a:graphicData uri="http://schemas.openxmlformats.org/presentationml/2006/ole">
            <mc:AlternateContent xmlns:mc="http://schemas.openxmlformats.org/markup-compatibility/2006">
              <mc:Choice xmlns:v="urn:schemas-microsoft-com:vml" Requires="v">
                <p:oleObj spid="_x0000_s124090" name="Equation" r:id="rId16" imgW="3924000" imgH="457200" progId="Equation.3">
                  <p:embed/>
                </p:oleObj>
              </mc:Choice>
              <mc:Fallback>
                <p:oleObj name="Equation" r:id="rId16" imgW="3924000" imgH="457200" progId="Equation.3">
                  <p:embed/>
                  <p:pic>
                    <p:nvPicPr>
                      <p:cNvPr id="0" name="Object 5"/>
                      <p:cNvPicPr>
                        <a:picLocks noChangeAspect="1" noChangeArrowheads="1"/>
                      </p:cNvPicPr>
                      <p:nvPr/>
                    </p:nvPicPr>
                    <p:blipFill>
                      <a:blip r:embed="rId17"/>
                      <a:srcRect/>
                      <a:stretch>
                        <a:fillRect/>
                      </a:stretch>
                    </p:blipFill>
                    <p:spPr bwMode="auto">
                      <a:xfrm>
                        <a:off x="755576" y="4835171"/>
                        <a:ext cx="6460083" cy="754069"/>
                      </a:xfrm>
                      <a:prstGeom prst="rect">
                        <a:avLst/>
                      </a:prstGeom>
                      <a:noFill/>
                      <a:ln>
                        <a:noFill/>
                      </a:ln>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919642180"/>
              </p:ext>
            </p:extLst>
          </p:nvPr>
        </p:nvGraphicFramePr>
        <p:xfrm>
          <a:off x="769739" y="5765983"/>
          <a:ext cx="4450333" cy="759361"/>
        </p:xfrm>
        <a:graphic>
          <a:graphicData uri="http://schemas.openxmlformats.org/presentationml/2006/ole">
            <mc:AlternateContent xmlns:mc="http://schemas.openxmlformats.org/markup-compatibility/2006">
              <mc:Choice xmlns:v="urn:schemas-microsoft-com:vml" Requires="v">
                <p:oleObj spid="_x0000_s124091" name="Equation" r:id="rId18" imgW="2679480" imgH="457200" progId="Equation.3">
                  <p:embed/>
                </p:oleObj>
              </mc:Choice>
              <mc:Fallback>
                <p:oleObj name="Equation" r:id="rId18" imgW="2679480" imgH="457200" progId="Equation.3">
                  <p:embed/>
                  <p:pic>
                    <p:nvPicPr>
                      <p:cNvPr id="0" name="Object 7"/>
                      <p:cNvPicPr>
                        <a:picLocks noChangeAspect="1" noChangeArrowheads="1"/>
                      </p:cNvPicPr>
                      <p:nvPr/>
                    </p:nvPicPr>
                    <p:blipFill>
                      <a:blip r:embed="rId19"/>
                      <a:srcRect/>
                      <a:stretch>
                        <a:fillRect/>
                      </a:stretch>
                    </p:blipFill>
                    <p:spPr bwMode="auto">
                      <a:xfrm>
                        <a:off x="769739" y="5765983"/>
                        <a:ext cx="4450333" cy="759361"/>
                      </a:xfrm>
                      <a:prstGeom prst="rect">
                        <a:avLst/>
                      </a:prstGeom>
                      <a:noFill/>
                      <a:ln>
                        <a:noFill/>
                      </a:ln>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930178130"/>
              </p:ext>
            </p:extLst>
          </p:nvPr>
        </p:nvGraphicFramePr>
        <p:xfrm>
          <a:off x="3059832" y="3140968"/>
          <a:ext cx="1224136" cy="734226"/>
        </p:xfrm>
        <a:graphic>
          <a:graphicData uri="http://schemas.openxmlformats.org/presentationml/2006/ole">
            <mc:AlternateContent xmlns:mc="http://schemas.openxmlformats.org/markup-compatibility/2006">
              <mc:Choice xmlns:v="urn:schemas-microsoft-com:vml" Requires="v">
                <p:oleObj spid="_x0000_s124092" name="Equation" r:id="rId20" imgW="761760" imgH="457200" progId="Equation.3">
                  <p:embed/>
                </p:oleObj>
              </mc:Choice>
              <mc:Fallback>
                <p:oleObj name="Equation" r:id="rId20" imgW="761760" imgH="457200" progId="Equation.3">
                  <p:embed/>
                  <p:pic>
                    <p:nvPicPr>
                      <p:cNvPr id="0" name="Object 4"/>
                      <p:cNvPicPr>
                        <a:picLocks noChangeAspect="1" noChangeArrowheads="1"/>
                      </p:cNvPicPr>
                      <p:nvPr/>
                    </p:nvPicPr>
                    <p:blipFill>
                      <a:blip r:embed="rId21"/>
                      <a:srcRect/>
                      <a:stretch>
                        <a:fillRect/>
                      </a:stretch>
                    </p:blipFill>
                    <p:spPr bwMode="auto">
                      <a:xfrm>
                        <a:off x="3059832" y="3140968"/>
                        <a:ext cx="1224136" cy="734226"/>
                      </a:xfrm>
                      <a:prstGeom prst="rect">
                        <a:avLst/>
                      </a:prstGeom>
                      <a:noFill/>
                      <a:ln>
                        <a:noFill/>
                      </a:ln>
                    </p:spPr>
                  </p:pic>
                </p:oleObj>
              </mc:Fallback>
            </mc:AlternateContent>
          </a:graphicData>
        </a:graphic>
      </p:graphicFrame>
      <p:cxnSp>
        <p:nvCxnSpPr>
          <p:cNvPr id="11" name="Straight Connector 10"/>
          <p:cNvCxnSpPr/>
          <p:nvPr/>
        </p:nvCxnSpPr>
        <p:spPr bwMode="auto">
          <a:xfrm>
            <a:off x="179512" y="1196752"/>
            <a:ext cx="7704856" cy="0"/>
          </a:xfrm>
          <a:prstGeom prst="line">
            <a:avLst/>
          </a:prstGeom>
          <a:noFill/>
          <a:ln w="19050" cap="flat" cmpd="sng" algn="ctr">
            <a:solidFill>
              <a:schemeClr val="tx1"/>
            </a:solidFill>
            <a:prstDash val="solid"/>
            <a:round/>
            <a:headEnd type="none" w="med" len="med"/>
            <a:tailEnd type="none" w="med" len="med"/>
          </a:ln>
          <a:effectLst/>
        </p:spPr>
      </p:cxnSp>
      <p:sp>
        <p:nvSpPr>
          <p:cNvPr id="17" name="Oval 16"/>
          <p:cNvSpPr/>
          <p:nvPr/>
        </p:nvSpPr>
        <p:spPr bwMode="auto">
          <a:xfrm>
            <a:off x="179512" y="260648"/>
            <a:ext cx="8568953" cy="6264697"/>
          </a:xfrm>
          <a:prstGeom prst="ellipse">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4341"/>
                                        </p:tgtEl>
                                        <p:attrNameLst>
                                          <p:attrName>style.visibility</p:attrName>
                                        </p:attrNameLst>
                                      </p:cBhvr>
                                      <p:to>
                                        <p:strVal val="visible"/>
                                      </p:to>
                                    </p:set>
                                    <p:anim calcmode="lin" valueType="num">
                                      <p:cBhvr additive="base">
                                        <p:cTn id="33" dur="500" fill="hold"/>
                                        <p:tgtEl>
                                          <p:spTgt spid="14341"/>
                                        </p:tgtEl>
                                        <p:attrNameLst>
                                          <p:attrName>ppt_x</p:attrName>
                                        </p:attrNameLst>
                                      </p:cBhvr>
                                      <p:tavLst>
                                        <p:tav tm="0">
                                          <p:val>
                                            <p:strVal val="#ppt_x"/>
                                          </p:val>
                                        </p:tav>
                                        <p:tav tm="100000">
                                          <p:val>
                                            <p:strVal val="#ppt_x"/>
                                          </p:val>
                                        </p:tav>
                                      </p:tavLst>
                                    </p:anim>
                                    <p:anim calcmode="lin" valueType="num">
                                      <p:cBhvr additive="base">
                                        <p:cTn id="34" dur="500" fill="hold"/>
                                        <p:tgtEl>
                                          <p:spTgt spid="1434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0CB9A4E1-C34F-435A-9935-B7F0AA2218D7}" type="slidenum">
              <a:rPr lang="en-US" sz="1400" smtClean="0"/>
              <a:pPr eaLnBrk="1" hangingPunct="1"/>
              <a:t>22</a:t>
            </a:fld>
            <a:endParaRPr lang="en-US" sz="1400" smtClean="0"/>
          </a:p>
        </p:txBody>
      </p:sp>
      <p:sp>
        <p:nvSpPr>
          <p:cNvPr id="14339" name="Rectangle 2"/>
          <p:cNvSpPr>
            <a:spLocks noGrp="1" noChangeArrowheads="1"/>
          </p:cNvSpPr>
          <p:nvPr>
            <p:ph type="title"/>
          </p:nvPr>
        </p:nvSpPr>
        <p:spPr/>
        <p:txBody>
          <a:bodyPr/>
          <a:lstStyle/>
          <a:p>
            <a:pPr eaLnBrk="1" hangingPunct="1"/>
            <a:r>
              <a:rPr lang="en-US" dirty="0" smtClean="0"/>
              <a:t>Linearization Example – deep dive</a:t>
            </a:r>
          </a:p>
        </p:txBody>
      </p:sp>
      <p:graphicFrame>
        <p:nvGraphicFramePr>
          <p:cNvPr id="9" name="Object 8"/>
          <p:cNvGraphicFramePr>
            <a:graphicFrameLocks noChangeAspect="1"/>
          </p:cNvGraphicFramePr>
          <p:nvPr>
            <p:extLst>
              <p:ext uri="{D42A27DB-BD31-4B8C-83A1-F6EECF244321}">
                <p14:modId xmlns:p14="http://schemas.microsoft.com/office/powerpoint/2010/main" val="2843961436"/>
              </p:ext>
            </p:extLst>
          </p:nvPr>
        </p:nvGraphicFramePr>
        <p:xfrm>
          <a:off x="323528" y="980728"/>
          <a:ext cx="4450333" cy="759361"/>
        </p:xfrm>
        <a:graphic>
          <a:graphicData uri="http://schemas.openxmlformats.org/presentationml/2006/ole">
            <mc:AlternateContent xmlns:mc="http://schemas.openxmlformats.org/markup-compatibility/2006">
              <mc:Choice xmlns:v="urn:schemas-microsoft-com:vml" Requires="v">
                <p:oleObj spid="_x0000_s103878" name="Equation" r:id="rId4" imgW="2679480" imgH="457200" progId="Equation.3">
                  <p:embed/>
                </p:oleObj>
              </mc:Choice>
              <mc:Fallback>
                <p:oleObj name="Equation" r:id="rId4" imgW="2679480" imgH="457200" progId="Equation.3">
                  <p:embed/>
                  <p:pic>
                    <p:nvPicPr>
                      <p:cNvPr id="0" name=""/>
                      <p:cNvPicPr>
                        <a:picLocks noChangeAspect="1" noChangeArrowheads="1"/>
                      </p:cNvPicPr>
                      <p:nvPr/>
                    </p:nvPicPr>
                    <p:blipFill>
                      <a:blip r:embed="rId5"/>
                      <a:srcRect/>
                      <a:stretch>
                        <a:fillRect/>
                      </a:stretch>
                    </p:blipFill>
                    <p:spPr bwMode="auto">
                      <a:xfrm>
                        <a:off x="323528" y="980728"/>
                        <a:ext cx="4450333" cy="759361"/>
                      </a:xfrm>
                      <a:prstGeom prst="rect">
                        <a:avLst/>
                      </a:prstGeom>
                      <a:noFill/>
                      <a:ln>
                        <a:noFill/>
                      </a:ln>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499732347"/>
              </p:ext>
            </p:extLst>
          </p:nvPr>
        </p:nvGraphicFramePr>
        <p:xfrm>
          <a:off x="683568" y="2348880"/>
          <a:ext cx="3584575" cy="760413"/>
        </p:xfrm>
        <a:graphic>
          <a:graphicData uri="http://schemas.openxmlformats.org/presentationml/2006/ole">
            <mc:AlternateContent xmlns:mc="http://schemas.openxmlformats.org/markup-compatibility/2006">
              <mc:Choice xmlns:v="urn:schemas-microsoft-com:vml" Requires="v">
                <p:oleObj spid="_x0000_s103879" name="Equation" r:id="rId6" imgW="2158920" imgH="457200" progId="Equation.3">
                  <p:embed/>
                </p:oleObj>
              </mc:Choice>
              <mc:Fallback>
                <p:oleObj name="Equation" r:id="rId6" imgW="2158920" imgH="457200" progId="Equation.3">
                  <p:embed/>
                  <p:pic>
                    <p:nvPicPr>
                      <p:cNvPr id="0" name="Object 8"/>
                      <p:cNvPicPr>
                        <a:picLocks noChangeAspect="1" noChangeArrowheads="1"/>
                      </p:cNvPicPr>
                      <p:nvPr/>
                    </p:nvPicPr>
                    <p:blipFill>
                      <a:blip r:embed="rId7"/>
                      <a:srcRect/>
                      <a:stretch>
                        <a:fillRect/>
                      </a:stretch>
                    </p:blipFill>
                    <p:spPr bwMode="auto">
                      <a:xfrm>
                        <a:off x="683568" y="2348880"/>
                        <a:ext cx="3584575"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Box 11"/>
          <p:cNvSpPr txBox="1"/>
          <p:nvPr/>
        </p:nvSpPr>
        <p:spPr>
          <a:xfrm>
            <a:off x="239648" y="1709303"/>
            <a:ext cx="5688632" cy="338554"/>
          </a:xfrm>
          <a:prstGeom prst="rect">
            <a:avLst/>
          </a:prstGeom>
          <a:noFill/>
        </p:spPr>
        <p:txBody>
          <a:bodyPr wrap="square" rtlCol="0">
            <a:spAutoFit/>
          </a:bodyPr>
          <a:lstStyle/>
          <a:p>
            <a:r>
              <a:rPr lang="en-US" dirty="0" smtClean="0"/>
              <a:t>Drop the “delta” symbols to an implied “delta model”</a:t>
            </a:r>
            <a:endParaRPr lang="en-US" dirty="0"/>
          </a:p>
        </p:txBody>
      </p:sp>
      <p:graphicFrame>
        <p:nvGraphicFramePr>
          <p:cNvPr id="14" name="Object 13"/>
          <p:cNvGraphicFramePr>
            <a:graphicFrameLocks noChangeAspect="1"/>
          </p:cNvGraphicFramePr>
          <p:nvPr>
            <p:extLst>
              <p:ext uri="{D42A27DB-BD31-4B8C-83A1-F6EECF244321}">
                <p14:modId xmlns:p14="http://schemas.microsoft.com/office/powerpoint/2010/main" val="1008235162"/>
              </p:ext>
            </p:extLst>
          </p:nvPr>
        </p:nvGraphicFramePr>
        <p:xfrm>
          <a:off x="603250" y="3933825"/>
          <a:ext cx="5103813" cy="1922463"/>
        </p:xfrm>
        <a:graphic>
          <a:graphicData uri="http://schemas.openxmlformats.org/presentationml/2006/ole">
            <mc:AlternateContent xmlns:mc="http://schemas.openxmlformats.org/markup-compatibility/2006">
              <mc:Choice xmlns:v="urn:schemas-microsoft-com:vml" Requires="v">
                <p:oleObj spid="_x0000_s103880" name="Equation" r:id="rId8" imgW="3073320" imgH="1155600" progId="Equation.3">
                  <p:embed/>
                </p:oleObj>
              </mc:Choice>
              <mc:Fallback>
                <p:oleObj name="Equation" r:id="rId8" imgW="3073320" imgH="1155600" progId="Equation.3">
                  <p:embed/>
                  <p:pic>
                    <p:nvPicPr>
                      <p:cNvPr id="0" name="Object 10"/>
                      <p:cNvPicPr>
                        <a:picLocks noChangeAspect="1" noChangeArrowheads="1"/>
                      </p:cNvPicPr>
                      <p:nvPr/>
                    </p:nvPicPr>
                    <p:blipFill>
                      <a:blip r:embed="rId9"/>
                      <a:srcRect/>
                      <a:stretch>
                        <a:fillRect/>
                      </a:stretch>
                    </p:blipFill>
                    <p:spPr bwMode="auto">
                      <a:xfrm>
                        <a:off x="603250" y="3933825"/>
                        <a:ext cx="5103813" cy="192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TextBox 19"/>
          <p:cNvSpPr txBox="1"/>
          <p:nvPr/>
        </p:nvSpPr>
        <p:spPr>
          <a:xfrm>
            <a:off x="411672" y="3140968"/>
            <a:ext cx="6896631" cy="338554"/>
          </a:xfrm>
          <a:prstGeom prst="rect">
            <a:avLst/>
          </a:prstGeom>
          <a:noFill/>
        </p:spPr>
        <p:txBody>
          <a:bodyPr wrap="square" rtlCol="0">
            <a:spAutoFit/>
          </a:bodyPr>
          <a:lstStyle/>
          <a:p>
            <a:r>
              <a:rPr lang="en-US" dirty="0" smtClean="0"/>
              <a:t>And apply the initial conditions at the known stability points:</a:t>
            </a:r>
            <a:endParaRPr lang="en-US" dirty="0"/>
          </a:p>
        </p:txBody>
      </p:sp>
      <p:sp>
        <p:nvSpPr>
          <p:cNvPr id="10" name="Oval 9"/>
          <p:cNvSpPr/>
          <p:nvPr/>
        </p:nvSpPr>
        <p:spPr bwMode="auto">
          <a:xfrm>
            <a:off x="179512" y="260648"/>
            <a:ext cx="8568953" cy="6264697"/>
          </a:xfrm>
          <a:prstGeom prst="ellipse">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Verdana" pitchFamily="34" charset="0"/>
            </a:endParaRPr>
          </a:p>
        </p:txBody>
      </p:sp>
    </p:spTree>
    <p:extLst>
      <p:ext uri="{BB962C8B-B14F-4D97-AF65-F5344CB8AC3E}">
        <p14:creationId xmlns:p14="http://schemas.microsoft.com/office/powerpoint/2010/main" val="359805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AE807CFC-522C-4F89-8919-6AA2C677687F}" type="slidenum">
              <a:rPr lang="en-US" sz="1400" smtClean="0"/>
              <a:pPr eaLnBrk="1" hangingPunct="1"/>
              <a:t>23</a:t>
            </a:fld>
            <a:endParaRPr lang="en-US" sz="1400" smtClean="0"/>
          </a:p>
        </p:txBody>
      </p:sp>
      <p:sp>
        <p:nvSpPr>
          <p:cNvPr id="13315" name="Rectangle 2"/>
          <p:cNvSpPr>
            <a:spLocks noGrp="1" noChangeArrowheads="1"/>
          </p:cNvSpPr>
          <p:nvPr>
            <p:ph type="title"/>
          </p:nvPr>
        </p:nvSpPr>
        <p:spPr>
          <a:xfrm>
            <a:off x="457200" y="22225"/>
            <a:ext cx="7772400" cy="533400"/>
          </a:xfrm>
        </p:spPr>
        <p:txBody>
          <a:bodyPr/>
          <a:lstStyle/>
          <a:p>
            <a:pPr eaLnBrk="1" hangingPunct="1"/>
            <a:r>
              <a:rPr lang="en-US" dirty="0" smtClean="0"/>
              <a:t>Linearization Example</a:t>
            </a:r>
          </a:p>
        </p:txBody>
      </p:sp>
      <p:sp>
        <p:nvSpPr>
          <p:cNvPr id="13316" name="Rectangle 3"/>
          <p:cNvSpPr>
            <a:spLocks noGrp="1" noChangeArrowheads="1"/>
          </p:cNvSpPr>
          <p:nvPr>
            <p:ph type="body" idx="1"/>
          </p:nvPr>
        </p:nvSpPr>
        <p:spPr>
          <a:xfrm>
            <a:off x="262731" y="374491"/>
            <a:ext cx="7772400" cy="609600"/>
          </a:xfrm>
        </p:spPr>
        <p:txBody>
          <a:bodyPr/>
          <a:lstStyle/>
          <a:p>
            <a:pPr marL="0" indent="0" eaLnBrk="1" hangingPunct="1">
              <a:buFontTx/>
              <a:buNone/>
            </a:pPr>
            <a:r>
              <a:rPr lang="en-US" dirty="0" smtClean="0"/>
              <a:t>Consider a simple pendulum with applied torque </a:t>
            </a:r>
            <a:r>
              <a:rPr lang="en-US" sz="2400" i="1" dirty="0" smtClean="0">
                <a:latin typeface="Symbol" pitchFamily="18" charset="2"/>
              </a:rPr>
              <a:t>t</a:t>
            </a:r>
            <a:r>
              <a:rPr lang="en-US" sz="2000" i="1" dirty="0" smtClean="0">
                <a:latin typeface="Symbol" pitchFamily="18" charset="2"/>
              </a:rPr>
              <a:t> </a:t>
            </a:r>
            <a:r>
              <a:rPr lang="en-US" sz="1600" dirty="0" smtClean="0">
                <a:latin typeface="Symbol" pitchFamily="18" charset="2"/>
              </a:rPr>
              <a:t>:</a:t>
            </a:r>
          </a:p>
        </p:txBody>
      </p:sp>
      <p:sp>
        <p:nvSpPr>
          <p:cNvPr id="13319" name="Rectangle 38"/>
          <p:cNvSpPr>
            <a:spLocks noChangeArrowheads="1"/>
          </p:cNvSpPr>
          <p:nvPr/>
        </p:nvSpPr>
        <p:spPr bwMode="auto">
          <a:xfrm>
            <a:off x="229983" y="2420888"/>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dirty="0"/>
              <a:t>The equation of motion is:</a:t>
            </a:r>
            <a:endParaRPr lang="en-US" dirty="0">
              <a:latin typeface="Symbol" pitchFamily="18" charset="2"/>
            </a:endParaRPr>
          </a:p>
        </p:txBody>
      </p:sp>
      <p:grpSp>
        <p:nvGrpSpPr>
          <p:cNvPr id="13323" name="Group 16"/>
          <p:cNvGrpSpPr>
            <a:grpSpLocks/>
          </p:cNvGrpSpPr>
          <p:nvPr/>
        </p:nvGrpSpPr>
        <p:grpSpPr bwMode="auto">
          <a:xfrm>
            <a:off x="7194178" y="2582416"/>
            <a:ext cx="1309687" cy="990600"/>
            <a:chOff x="1680" y="720"/>
            <a:chExt cx="825" cy="624"/>
          </a:xfrm>
        </p:grpSpPr>
        <p:sp>
          <p:nvSpPr>
            <p:cNvPr id="13333" name="Rectangle 7"/>
            <p:cNvSpPr>
              <a:spLocks noChangeArrowheads="1"/>
            </p:cNvSpPr>
            <p:nvPr/>
          </p:nvSpPr>
          <p:spPr bwMode="auto">
            <a:xfrm>
              <a:off x="1680"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34" name="Text Box 8"/>
            <p:cNvSpPr txBox="1">
              <a:spLocks noChangeArrowheads="1"/>
            </p:cNvSpPr>
            <p:nvPr/>
          </p:nvSpPr>
          <p:spPr bwMode="auto">
            <a:xfrm>
              <a:off x="1680" y="768"/>
              <a:ext cx="825"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Nonlinear</a:t>
              </a:r>
              <a:br>
                <a:rPr lang="en-US"/>
              </a:br>
              <a:r>
                <a:rPr lang="en-US"/>
                <a:t>Differential</a:t>
              </a:r>
              <a:br>
                <a:rPr lang="en-US"/>
              </a:br>
              <a:r>
                <a:rPr lang="en-US"/>
                <a:t>Equations</a:t>
              </a:r>
            </a:p>
          </p:txBody>
        </p:sp>
      </p:grpSp>
      <p:grpSp>
        <p:nvGrpSpPr>
          <p:cNvPr id="13324" name="Group 15"/>
          <p:cNvGrpSpPr>
            <a:grpSpLocks/>
          </p:cNvGrpSpPr>
          <p:nvPr/>
        </p:nvGrpSpPr>
        <p:grpSpPr bwMode="auto">
          <a:xfrm>
            <a:off x="7237040" y="541063"/>
            <a:ext cx="1295400" cy="990600"/>
            <a:chOff x="576" y="720"/>
            <a:chExt cx="816" cy="624"/>
          </a:xfrm>
        </p:grpSpPr>
        <p:sp>
          <p:nvSpPr>
            <p:cNvPr id="13331" name="Rectangle 13"/>
            <p:cNvSpPr>
              <a:spLocks noChangeArrowheads="1"/>
            </p:cNvSpPr>
            <p:nvPr/>
          </p:nvSpPr>
          <p:spPr bwMode="auto">
            <a:xfrm>
              <a:off x="576"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32" name="Text Box 14"/>
            <p:cNvSpPr txBox="1">
              <a:spLocks noChangeArrowheads="1"/>
            </p:cNvSpPr>
            <p:nvPr/>
          </p:nvSpPr>
          <p:spPr bwMode="auto">
            <a:xfrm>
              <a:off x="576" y="816"/>
              <a:ext cx="81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Physical</a:t>
              </a:r>
              <a:br>
                <a:rPr lang="en-US"/>
              </a:br>
              <a:r>
                <a:rPr lang="en-US"/>
                <a:t>System</a:t>
              </a:r>
            </a:p>
          </p:txBody>
        </p:sp>
      </p:grpSp>
      <p:sp>
        <p:nvSpPr>
          <p:cNvPr id="13325" name="Text Box 21"/>
          <p:cNvSpPr txBox="1">
            <a:spLocks noChangeArrowheads="1"/>
          </p:cNvSpPr>
          <p:nvPr/>
        </p:nvSpPr>
        <p:spPr bwMode="auto">
          <a:xfrm rot="5400000">
            <a:off x="7545809" y="1565454"/>
            <a:ext cx="7350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dirty="0">
                <a:sym typeface="Symbol" pitchFamily="18" charset="2"/>
              </a:rPr>
              <a:t></a:t>
            </a:r>
            <a:endParaRPr lang="en-US" sz="4400" dirty="0"/>
          </a:p>
        </p:txBody>
      </p:sp>
      <p:sp>
        <p:nvSpPr>
          <p:cNvPr id="13326" name="Text Box 21"/>
          <p:cNvSpPr txBox="1">
            <a:spLocks noChangeArrowheads="1"/>
          </p:cNvSpPr>
          <p:nvPr/>
        </p:nvSpPr>
        <p:spPr bwMode="auto">
          <a:xfrm rot="5400000">
            <a:off x="7517234" y="3832622"/>
            <a:ext cx="7350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dirty="0">
                <a:sym typeface="Symbol" pitchFamily="18" charset="2"/>
              </a:rPr>
              <a:t></a:t>
            </a:r>
            <a:endParaRPr lang="en-US" sz="4400" dirty="0"/>
          </a:p>
        </p:txBody>
      </p:sp>
      <p:graphicFrame>
        <p:nvGraphicFramePr>
          <p:cNvPr id="2" name="Object 1"/>
          <p:cNvGraphicFramePr>
            <a:graphicFrameLocks noChangeAspect="1"/>
          </p:cNvGraphicFramePr>
          <p:nvPr>
            <p:extLst>
              <p:ext uri="{D42A27DB-BD31-4B8C-83A1-F6EECF244321}">
                <p14:modId xmlns:p14="http://schemas.microsoft.com/office/powerpoint/2010/main" val="3113893793"/>
              </p:ext>
            </p:extLst>
          </p:nvPr>
        </p:nvGraphicFramePr>
        <p:xfrm>
          <a:off x="1117600" y="2848597"/>
          <a:ext cx="2998788" cy="776288"/>
        </p:xfrm>
        <a:graphic>
          <a:graphicData uri="http://schemas.openxmlformats.org/presentationml/2006/ole">
            <mc:AlternateContent xmlns:mc="http://schemas.openxmlformats.org/markup-compatibility/2006">
              <mc:Choice xmlns:v="urn:schemas-microsoft-com:vml" Requires="v">
                <p:oleObj spid="_x0000_s106056" name="Equation" r:id="rId4" imgW="1765080" imgH="457200" progId="Equation.3">
                  <p:embed/>
                </p:oleObj>
              </mc:Choice>
              <mc:Fallback>
                <p:oleObj name="Equation" r:id="rId4" imgW="1765080" imgH="457200" progId="Equation.3">
                  <p:embed/>
                  <p:pic>
                    <p:nvPicPr>
                      <p:cNvPr id="0" name=""/>
                      <p:cNvPicPr>
                        <a:picLocks noChangeAspect="1" noChangeArrowheads="1"/>
                      </p:cNvPicPr>
                      <p:nvPr/>
                    </p:nvPicPr>
                    <p:blipFill>
                      <a:blip r:embed="rId5"/>
                      <a:srcRect/>
                      <a:stretch>
                        <a:fillRect/>
                      </a:stretch>
                    </p:blipFill>
                    <p:spPr bwMode="auto">
                      <a:xfrm>
                        <a:off x="1117600" y="2848597"/>
                        <a:ext cx="2998788" cy="776288"/>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186207431"/>
              </p:ext>
            </p:extLst>
          </p:nvPr>
        </p:nvGraphicFramePr>
        <p:xfrm>
          <a:off x="3290888" y="1366838"/>
          <a:ext cx="3322637" cy="454025"/>
        </p:xfrm>
        <a:graphic>
          <a:graphicData uri="http://schemas.openxmlformats.org/presentationml/2006/ole">
            <mc:AlternateContent xmlns:mc="http://schemas.openxmlformats.org/markup-compatibility/2006">
              <mc:Choice xmlns:v="urn:schemas-microsoft-com:vml" Requires="v">
                <p:oleObj spid="_x0000_s106057" name="Equation" r:id="rId6" imgW="1955520" imgH="266400" progId="Equation.3">
                  <p:embed/>
                </p:oleObj>
              </mc:Choice>
              <mc:Fallback>
                <p:oleObj name="Equation" r:id="rId6" imgW="1955520" imgH="266400" progId="Equation.3">
                  <p:embed/>
                  <p:pic>
                    <p:nvPicPr>
                      <p:cNvPr id="0" name=""/>
                      <p:cNvPicPr>
                        <a:picLocks noChangeAspect="1" noChangeArrowheads="1"/>
                      </p:cNvPicPr>
                      <p:nvPr/>
                    </p:nvPicPr>
                    <p:blipFill>
                      <a:blip r:embed="rId7"/>
                      <a:srcRect/>
                      <a:stretch>
                        <a:fillRect/>
                      </a:stretch>
                    </p:blipFill>
                    <p:spPr bwMode="auto">
                      <a:xfrm>
                        <a:off x="3290888" y="1366838"/>
                        <a:ext cx="332263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 name="Group 13"/>
          <p:cNvGrpSpPr/>
          <p:nvPr/>
        </p:nvGrpSpPr>
        <p:grpSpPr>
          <a:xfrm>
            <a:off x="843682" y="754054"/>
            <a:ext cx="2216150" cy="1324474"/>
            <a:chOff x="843682" y="754054"/>
            <a:chExt cx="2216150" cy="1324474"/>
          </a:xfrm>
        </p:grpSpPr>
        <p:sp>
          <p:nvSpPr>
            <p:cNvPr id="13350" name="Arc 36"/>
            <p:cNvSpPr>
              <a:spLocks/>
            </p:cNvSpPr>
            <p:nvPr/>
          </p:nvSpPr>
          <p:spPr bwMode="auto">
            <a:xfrm flipV="1">
              <a:off x="1677990" y="754054"/>
              <a:ext cx="447675" cy="592973"/>
            </a:xfrm>
            <a:custGeom>
              <a:avLst/>
              <a:gdLst>
                <a:gd name="T0" fmla="*/ 4034633 w 15868"/>
                <a:gd name="T1" fmla="*/ 0 h 20997"/>
                <a:gd name="T2" fmla="*/ 12630004 w 15868"/>
                <a:gd name="T3" fmla="*/ 5043791 h 20997"/>
                <a:gd name="T4" fmla="*/ 0 w 15868"/>
                <a:gd name="T5" fmla="*/ 16698929 h 20997"/>
                <a:gd name="T6" fmla="*/ 0 60000 65536"/>
                <a:gd name="T7" fmla="*/ 0 60000 65536"/>
                <a:gd name="T8" fmla="*/ 0 60000 65536"/>
                <a:gd name="T9" fmla="*/ 0 w 15868"/>
                <a:gd name="T10" fmla="*/ 0 h 20997"/>
                <a:gd name="T11" fmla="*/ 15868 w 15868"/>
                <a:gd name="T12" fmla="*/ 20997 h 20997"/>
              </a:gdLst>
              <a:ahLst/>
              <a:cxnLst>
                <a:cxn ang="T6">
                  <a:pos x="T0" y="T1"/>
                </a:cxn>
                <a:cxn ang="T7">
                  <a:pos x="T2" y="T3"/>
                </a:cxn>
                <a:cxn ang="T8">
                  <a:pos x="T4" y="T5"/>
                </a:cxn>
              </a:cxnLst>
              <a:rect l="T9" t="T10" r="T11" b="T12"/>
              <a:pathLst>
                <a:path w="15868" h="20997" fill="none" extrusionOk="0">
                  <a:moveTo>
                    <a:pt x="5068" y="0"/>
                  </a:moveTo>
                  <a:cubicBezTo>
                    <a:pt x="9215" y="1001"/>
                    <a:pt x="12973" y="3208"/>
                    <a:pt x="15867" y="6342"/>
                  </a:cubicBezTo>
                </a:path>
                <a:path w="15868" h="20997" stroke="0" extrusionOk="0">
                  <a:moveTo>
                    <a:pt x="5068" y="0"/>
                  </a:moveTo>
                  <a:cubicBezTo>
                    <a:pt x="9215" y="1001"/>
                    <a:pt x="12973" y="3208"/>
                    <a:pt x="15867" y="6342"/>
                  </a:cubicBezTo>
                  <a:lnTo>
                    <a:pt x="0" y="20997"/>
                  </a:lnTo>
                  <a:lnTo>
                    <a:pt x="5068" y="0"/>
                  </a:lnTo>
                  <a:close/>
                </a:path>
              </a:pathLst>
            </a:custGeom>
            <a:noFill/>
            <a:ln w="19050">
              <a:solidFill>
                <a:schemeClr val="tx1"/>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36" name="Line 8"/>
            <p:cNvSpPr>
              <a:spLocks noChangeShapeType="1"/>
            </p:cNvSpPr>
            <p:nvPr/>
          </p:nvSpPr>
          <p:spPr bwMode="auto">
            <a:xfrm flipV="1">
              <a:off x="1621557" y="1015411"/>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7" name="Line 9"/>
            <p:cNvSpPr>
              <a:spLocks noChangeShapeType="1"/>
            </p:cNvSpPr>
            <p:nvPr/>
          </p:nvSpPr>
          <p:spPr bwMode="auto">
            <a:xfrm flipV="1">
              <a:off x="1697757" y="1015411"/>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9" name="Line 11"/>
            <p:cNvSpPr>
              <a:spLocks noChangeShapeType="1"/>
            </p:cNvSpPr>
            <p:nvPr/>
          </p:nvSpPr>
          <p:spPr bwMode="auto">
            <a:xfrm flipV="1">
              <a:off x="1926357" y="1015411"/>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0" name="Line 12"/>
            <p:cNvSpPr>
              <a:spLocks noChangeShapeType="1"/>
            </p:cNvSpPr>
            <p:nvPr/>
          </p:nvSpPr>
          <p:spPr bwMode="auto">
            <a:xfrm flipV="1">
              <a:off x="2002557" y="1015411"/>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1" name="Line 13"/>
            <p:cNvSpPr>
              <a:spLocks noChangeShapeType="1"/>
            </p:cNvSpPr>
            <p:nvPr/>
          </p:nvSpPr>
          <p:spPr bwMode="auto">
            <a:xfrm flipV="1">
              <a:off x="2078757" y="1015411"/>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2" name="Line 14"/>
            <p:cNvSpPr>
              <a:spLocks noChangeShapeType="1"/>
            </p:cNvSpPr>
            <p:nvPr/>
          </p:nvSpPr>
          <p:spPr bwMode="auto">
            <a:xfrm flipV="1">
              <a:off x="2154957" y="1015411"/>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3" name="Line 15"/>
            <p:cNvSpPr>
              <a:spLocks noChangeShapeType="1"/>
            </p:cNvSpPr>
            <p:nvPr/>
          </p:nvSpPr>
          <p:spPr bwMode="auto">
            <a:xfrm flipV="1">
              <a:off x="1850157" y="1015411"/>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8" name="Text Box 37"/>
            <p:cNvSpPr txBox="1">
              <a:spLocks noChangeArrowheads="1"/>
            </p:cNvSpPr>
            <p:nvPr/>
          </p:nvSpPr>
          <p:spPr bwMode="auto">
            <a:xfrm>
              <a:off x="2040657" y="984091"/>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i="1">
                  <a:latin typeface="Symbol" pitchFamily="18" charset="2"/>
                </a:rPr>
                <a:t>t</a:t>
              </a:r>
            </a:p>
          </p:txBody>
        </p:sp>
        <p:graphicFrame>
          <p:nvGraphicFramePr>
            <p:cNvPr id="5" name="Object 4"/>
            <p:cNvGraphicFramePr>
              <a:graphicFrameLocks noChangeAspect="1"/>
            </p:cNvGraphicFramePr>
            <p:nvPr>
              <p:extLst>
                <p:ext uri="{D42A27DB-BD31-4B8C-83A1-F6EECF244321}">
                  <p14:modId xmlns:p14="http://schemas.microsoft.com/office/powerpoint/2010/main" val="3968266285"/>
                </p:ext>
              </p:extLst>
            </p:nvPr>
          </p:nvGraphicFramePr>
          <p:xfrm>
            <a:off x="843682" y="1256438"/>
            <a:ext cx="798513" cy="323850"/>
          </p:xfrm>
          <a:graphic>
            <a:graphicData uri="http://schemas.openxmlformats.org/presentationml/2006/ole">
              <mc:AlternateContent xmlns:mc="http://schemas.openxmlformats.org/markup-compatibility/2006">
                <mc:Choice xmlns:v="urn:schemas-microsoft-com:vml" Requires="v">
                  <p:oleObj spid="_x0000_s106058" name="Equation" r:id="rId8" imgW="469800" imgH="190440" progId="Equation.3">
                    <p:embed/>
                  </p:oleObj>
                </mc:Choice>
                <mc:Fallback>
                  <p:oleObj name="Equation" r:id="rId8" imgW="469800" imgH="190440" progId="Equation.3">
                    <p:embed/>
                    <p:pic>
                      <p:nvPicPr>
                        <p:cNvPr id="0" name=""/>
                        <p:cNvPicPr>
                          <a:picLocks noChangeAspect="1" noChangeArrowheads="1"/>
                        </p:cNvPicPr>
                        <p:nvPr/>
                      </p:nvPicPr>
                      <p:blipFill>
                        <a:blip r:embed="rId9"/>
                        <a:srcRect/>
                        <a:stretch>
                          <a:fillRect/>
                        </a:stretch>
                      </p:blipFill>
                      <p:spPr bwMode="auto">
                        <a:xfrm>
                          <a:off x="843682" y="1256438"/>
                          <a:ext cx="7985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35" name="Line 7"/>
            <p:cNvSpPr>
              <a:spLocks noChangeShapeType="1"/>
            </p:cNvSpPr>
            <p:nvPr/>
          </p:nvSpPr>
          <p:spPr bwMode="auto">
            <a:xfrm>
              <a:off x="1621557" y="1086531"/>
              <a:ext cx="533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8" name="Line 10"/>
            <p:cNvSpPr>
              <a:spLocks noChangeShapeType="1"/>
            </p:cNvSpPr>
            <p:nvPr/>
          </p:nvSpPr>
          <p:spPr bwMode="auto">
            <a:xfrm flipV="1">
              <a:off x="1773957" y="1010224"/>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4" name="Line 26"/>
            <p:cNvSpPr>
              <a:spLocks noChangeShapeType="1"/>
            </p:cNvSpPr>
            <p:nvPr/>
          </p:nvSpPr>
          <p:spPr bwMode="auto">
            <a:xfrm flipH="1" flipV="1">
              <a:off x="1926357" y="1086531"/>
              <a:ext cx="457200" cy="68676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5" name="Oval 27"/>
            <p:cNvSpPr>
              <a:spLocks noChangeArrowheads="1"/>
            </p:cNvSpPr>
            <p:nvPr/>
          </p:nvSpPr>
          <p:spPr bwMode="auto">
            <a:xfrm>
              <a:off x="2307357" y="1696991"/>
              <a:ext cx="152400" cy="152615"/>
            </a:xfrm>
            <a:prstGeom prst="ellipse">
              <a:avLst/>
            </a:prstGeom>
            <a:solidFill>
              <a:schemeClr val="bg1"/>
            </a:solidFill>
            <a:ln w="19050">
              <a:solidFill>
                <a:schemeClr val="tx1"/>
              </a:solidFill>
              <a:round/>
              <a:headEnd/>
              <a:tailEnd/>
            </a:ln>
          </p:spPr>
          <p:txBody>
            <a:bodyPr wrap="none" anchor="ctr"/>
            <a:lstStyle/>
            <a:p>
              <a:endParaRPr lang="en-US"/>
            </a:p>
          </p:txBody>
        </p:sp>
        <p:sp>
          <p:nvSpPr>
            <p:cNvPr id="13346" name="Text Box 29"/>
            <p:cNvSpPr txBox="1">
              <a:spLocks noChangeArrowheads="1"/>
            </p:cNvSpPr>
            <p:nvPr/>
          </p:nvSpPr>
          <p:spPr bwMode="auto">
            <a:xfrm>
              <a:off x="2283545" y="1023566"/>
              <a:ext cx="304800" cy="2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dirty="0">
                  <a:latin typeface="Symbol" pitchFamily="18" charset="2"/>
                </a:rPr>
                <a:t>q</a:t>
              </a:r>
            </a:p>
          </p:txBody>
        </p:sp>
        <p:sp>
          <p:nvSpPr>
            <p:cNvPr id="13347" name="Text Box 30"/>
            <p:cNvSpPr txBox="1">
              <a:spLocks noChangeArrowheads="1"/>
            </p:cNvSpPr>
            <p:nvPr/>
          </p:nvSpPr>
          <p:spPr bwMode="auto">
            <a:xfrm>
              <a:off x="2459757" y="1620684"/>
              <a:ext cx="304800" cy="2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dirty="0">
                  <a:latin typeface="Times New Roman" pitchFamily="18" charset="0"/>
                </a:rPr>
                <a:t>M</a:t>
              </a:r>
            </a:p>
          </p:txBody>
        </p:sp>
        <p:sp>
          <p:nvSpPr>
            <p:cNvPr id="13348" name="Line 31"/>
            <p:cNvSpPr>
              <a:spLocks noChangeShapeType="1"/>
            </p:cNvSpPr>
            <p:nvPr/>
          </p:nvSpPr>
          <p:spPr bwMode="auto">
            <a:xfrm>
              <a:off x="1926357" y="1086531"/>
              <a:ext cx="0" cy="991997"/>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3349" name="Text Box 32"/>
            <p:cNvSpPr txBox="1">
              <a:spLocks noChangeArrowheads="1"/>
            </p:cNvSpPr>
            <p:nvPr/>
          </p:nvSpPr>
          <p:spPr bwMode="auto">
            <a:xfrm>
              <a:off x="2154957" y="1315454"/>
              <a:ext cx="304800" cy="2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a:latin typeface="Times New Roman" pitchFamily="18" charset="0"/>
                </a:rPr>
                <a:t>l</a:t>
              </a:r>
            </a:p>
          </p:txBody>
        </p:sp>
        <p:sp>
          <p:nvSpPr>
            <p:cNvPr id="40" name="Text Box 30"/>
            <p:cNvSpPr txBox="1">
              <a:spLocks noChangeArrowheads="1"/>
            </p:cNvSpPr>
            <p:nvPr/>
          </p:nvSpPr>
          <p:spPr bwMode="auto">
            <a:xfrm>
              <a:off x="2755032" y="1330556"/>
              <a:ext cx="304800" cy="2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dirty="0">
                  <a:latin typeface="Times New Roman" pitchFamily="18" charset="0"/>
                </a:rPr>
                <a:t>b</a:t>
              </a:r>
            </a:p>
          </p:txBody>
        </p:sp>
        <p:cxnSp>
          <p:nvCxnSpPr>
            <p:cNvPr id="51" name="Straight Arrow Connector 50"/>
            <p:cNvCxnSpPr/>
            <p:nvPr/>
          </p:nvCxnSpPr>
          <p:spPr bwMode="auto">
            <a:xfrm flipH="1">
              <a:off x="2497857" y="1563421"/>
              <a:ext cx="266700" cy="170831"/>
            </a:xfrm>
            <a:prstGeom prst="straightConnector1">
              <a:avLst/>
            </a:prstGeom>
            <a:noFill/>
            <a:ln w="19050" cap="flat" cmpd="sng" algn="ctr">
              <a:solidFill>
                <a:schemeClr val="tx1"/>
              </a:solidFill>
              <a:prstDash val="solid"/>
              <a:round/>
              <a:headEnd type="none" w="med" len="med"/>
              <a:tailEnd type="arrow"/>
            </a:ln>
            <a:effectLst/>
          </p:spPr>
        </p:cxnSp>
      </p:grpSp>
      <p:grpSp>
        <p:nvGrpSpPr>
          <p:cNvPr id="37" name="Group 17"/>
          <p:cNvGrpSpPr>
            <a:grpSpLocks/>
          </p:cNvGrpSpPr>
          <p:nvPr/>
        </p:nvGrpSpPr>
        <p:grpSpPr bwMode="auto">
          <a:xfrm>
            <a:off x="7294761" y="4958680"/>
            <a:ext cx="1309687" cy="990600"/>
            <a:chOff x="3024" y="720"/>
            <a:chExt cx="825" cy="624"/>
          </a:xfrm>
        </p:grpSpPr>
        <p:sp>
          <p:nvSpPr>
            <p:cNvPr id="38"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Text Box 10"/>
            <p:cNvSpPr txBox="1">
              <a:spLocks noChangeArrowheads="1"/>
            </p:cNvSpPr>
            <p:nvPr/>
          </p:nvSpPr>
          <p:spPr bwMode="auto">
            <a:xfrm>
              <a:off x="3024" y="768"/>
              <a:ext cx="825" cy="52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Linear</a:t>
              </a:r>
              <a:br>
                <a:rPr lang="en-US"/>
              </a:br>
              <a:r>
                <a:rPr lang="en-US"/>
                <a:t>Differential</a:t>
              </a:r>
              <a:br>
                <a:rPr lang="en-US"/>
              </a:br>
              <a:r>
                <a:rPr lang="en-US"/>
                <a:t>Equations</a:t>
              </a:r>
            </a:p>
          </p:txBody>
        </p:sp>
      </p:grpSp>
      <p:graphicFrame>
        <p:nvGraphicFramePr>
          <p:cNvPr id="3" name="Object 2"/>
          <p:cNvGraphicFramePr>
            <a:graphicFrameLocks noChangeAspect="1"/>
          </p:cNvGraphicFramePr>
          <p:nvPr>
            <p:extLst>
              <p:ext uri="{D42A27DB-BD31-4B8C-83A1-F6EECF244321}">
                <p14:modId xmlns:p14="http://schemas.microsoft.com/office/powerpoint/2010/main" val="1577912472"/>
              </p:ext>
            </p:extLst>
          </p:nvPr>
        </p:nvGraphicFramePr>
        <p:xfrm>
          <a:off x="877019" y="4534126"/>
          <a:ext cx="4365625" cy="1922463"/>
        </p:xfrm>
        <a:graphic>
          <a:graphicData uri="http://schemas.openxmlformats.org/presentationml/2006/ole">
            <mc:AlternateContent xmlns:mc="http://schemas.openxmlformats.org/markup-compatibility/2006">
              <mc:Choice xmlns:v="urn:schemas-microsoft-com:vml" Requires="v">
                <p:oleObj spid="_x0000_s106059" name="Equation" r:id="rId10" imgW="2628720" imgH="1155600" progId="Equation.3">
                  <p:embed/>
                </p:oleObj>
              </mc:Choice>
              <mc:Fallback>
                <p:oleObj name="Equation" r:id="rId10" imgW="2628720" imgH="1155600" progId="Equation.3">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7019" y="4534126"/>
                        <a:ext cx="4365625" cy="192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 name="Rectangle 38"/>
          <p:cNvSpPr>
            <a:spLocks noChangeArrowheads="1"/>
          </p:cNvSpPr>
          <p:nvPr/>
        </p:nvSpPr>
        <p:spPr bwMode="auto">
          <a:xfrm>
            <a:off x="248219" y="3841265"/>
            <a:ext cx="634985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dirty="0" smtClean="0"/>
              <a:t>The Linear Differential Equations at two natural stability points are:</a:t>
            </a:r>
            <a:endParaRPr lang="en-US" dirty="0">
              <a:latin typeface="Symbol" pitchFamily="18" charset="2"/>
            </a:endParaRPr>
          </a:p>
        </p:txBody>
      </p:sp>
    </p:spTree>
    <p:extLst>
      <p:ext uri="{BB962C8B-B14F-4D97-AF65-F5344CB8AC3E}">
        <p14:creationId xmlns:p14="http://schemas.microsoft.com/office/powerpoint/2010/main" val="29846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19"/>
                                        </p:tgtEl>
                                        <p:attrNameLst>
                                          <p:attrName>style.visibility</p:attrName>
                                        </p:attrNameLst>
                                      </p:cBhvr>
                                      <p:to>
                                        <p:strVal val="visible"/>
                                      </p:to>
                                    </p:set>
                                    <p:animEffect transition="in" filter="fade">
                                      <p:cBhvr>
                                        <p:cTn id="7" dur="500"/>
                                        <p:tgtEl>
                                          <p:spTgt spid="133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325"/>
                                        </p:tgtEl>
                                        <p:attrNameLst>
                                          <p:attrName>style.visibility</p:attrName>
                                        </p:attrNameLst>
                                      </p:cBhvr>
                                      <p:to>
                                        <p:strVal val="visible"/>
                                      </p:to>
                                    </p:set>
                                    <p:animEffect transition="in" filter="fade">
                                      <p:cBhvr>
                                        <p:cTn id="10" dur="500"/>
                                        <p:tgtEl>
                                          <p:spTgt spid="13325"/>
                                        </p:tgtEl>
                                      </p:cBhvr>
                                    </p:animEffect>
                                  </p:childTnLst>
                                </p:cTn>
                              </p:par>
                              <p:par>
                                <p:cTn id="11" presetID="10" presetClass="entr" presetSubtype="0" fill="hold" nodeType="withEffect">
                                  <p:stCondLst>
                                    <p:cond delay="0"/>
                                  </p:stCondLst>
                                  <p:childTnLst>
                                    <p:set>
                                      <p:cBhvr>
                                        <p:cTn id="12" dur="1" fill="hold">
                                          <p:stCondLst>
                                            <p:cond delay="0"/>
                                          </p:stCondLst>
                                        </p:cTn>
                                        <p:tgtEl>
                                          <p:spTgt spid="13323"/>
                                        </p:tgtEl>
                                        <p:attrNameLst>
                                          <p:attrName>style.visibility</p:attrName>
                                        </p:attrNameLst>
                                      </p:cBhvr>
                                      <p:to>
                                        <p:strVal val="visible"/>
                                      </p:to>
                                    </p:set>
                                    <p:animEffect transition="in" filter="fade">
                                      <p:cBhvr>
                                        <p:cTn id="13" dur="500"/>
                                        <p:tgtEl>
                                          <p:spTgt spid="133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326"/>
                                        </p:tgtEl>
                                        <p:attrNameLst>
                                          <p:attrName>style.visibility</p:attrName>
                                        </p:attrNameLst>
                                      </p:cBhvr>
                                      <p:to>
                                        <p:strVal val="visible"/>
                                      </p:to>
                                    </p:set>
                                    <p:animEffect transition="in" filter="fade">
                                      <p:cBhvr>
                                        <p:cTn id="16" dur="500"/>
                                        <p:tgtEl>
                                          <p:spTgt spid="133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p:bldP spid="13325" grpId="0"/>
      <p:bldP spid="13326" grpId="0"/>
      <p:bldP spid="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60000"/>
              <a:lumOff val="40000"/>
            </a:schemeClr>
          </a:solidFill>
        </p:spPr>
        <p:txBody>
          <a:bodyPr/>
          <a:lstStyle/>
          <a:p>
            <a:r>
              <a:rPr lang="en-US" dirty="0" smtClean="0"/>
              <a:t>Exercise #1</a:t>
            </a:r>
            <a:endParaRPr lang="en-US" dirty="0"/>
          </a:p>
        </p:txBody>
      </p:sp>
      <p:sp>
        <p:nvSpPr>
          <p:cNvPr id="3" name="Content Placeholder 2"/>
          <p:cNvSpPr>
            <a:spLocks noGrp="1"/>
          </p:cNvSpPr>
          <p:nvPr>
            <p:ph idx="1"/>
          </p:nvPr>
        </p:nvSpPr>
        <p:spPr>
          <a:solidFill>
            <a:schemeClr val="accent5">
              <a:lumMod val="40000"/>
              <a:lumOff val="60000"/>
            </a:schemeClr>
          </a:solidFill>
        </p:spPr>
        <p:txBody>
          <a:bodyPr/>
          <a:lstStyle/>
          <a:p>
            <a:r>
              <a:rPr lang="en-US" dirty="0" smtClean="0"/>
              <a:t>Open Matlab R2013A or later</a:t>
            </a:r>
          </a:p>
          <a:p>
            <a:r>
              <a:rPr lang="en-US" dirty="0" smtClean="0"/>
              <a:t>Enter the following at the command line:</a:t>
            </a:r>
          </a:p>
          <a:p>
            <a:pPr marL="400050" lvl="1" indent="0">
              <a:buNone/>
            </a:pPr>
            <a:r>
              <a:rPr lang="en-US" sz="800" dirty="0" smtClean="0">
                <a:latin typeface="Courier New" panose="02070309020205020404" pitchFamily="49" charset="0"/>
                <a:cs typeface="Courier New" panose="02070309020205020404" pitchFamily="49" charset="0"/>
              </a:rPr>
              <a:t>g = 32.2; 		% Gravity, </a:t>
            </a:r>
            <a:r>
              <a:rPr lang="en-US" sz="800" dirty="0" err="1" smtClean="0">
                <a:latin typeface="Courier New" panose="02070309020205020404" pitchFamily="49" charset="0"/>
                <a:cs typeface="Courier New" panose="02070309020205020404" pitchFamily="49" charset="0"/>
              </a:rPr>
              <a:t>ft</a:t>
            </a:r>
            <a:r>
              <a:rPr lang="en-US" sz="800" dirty="0" smtClean="0">
                <a:latin typeface="Courier New" panose="02070309020205020404" pitchFamily="49" charset="0"/>
                <a:cs typeface="Courier New" panose="02070309020205020404" pitchFamily="49" charset="0"/>
              </a:rPr>
              <a:t>/sec^2</a:t>
            </a:r>
          </a:p>
          <a:p>
            <a:pPr marL="400050" lvl="1" indent="0">
              <a:buNone/>
            </a:pPr>
            <a:r>
              <a:rPr lang="en-US" sz="800" dirty="0" smtClean="0">
                <a:latin typeface="Courier New" panose="02070309020205020404" pitchFamily="49" charset="0"/>
                <a:cs typeface="Courier New" panose="02070309020205020404" pitchFamily="49" charset="0"/>
              </a:rPr>
              <a:t>l = g*(1/(2*pi))^2;		% Pendulum length for 1 sec period, </a:t>
            </a:r>
            <a:r>
              <a:rPr lang="en-US" sz="800" dirty="0" err="1" smtClean="0">
                <a:latin typeface="Courier New" panose="02070309020205020404" pitchFamily="49" charset="0"/>
                <a:cs typeface="Courier New" panose="02070309020205020404" pitchFamily="49" charset="0"/>
              </a:rPr>
              <a:t>ft</a:t>
            </a:r>
            <a:endParaRPr lang="en-US" sz="800" dirty="0" smtClean="0">
              <a:latin typeface="Courier New" panose="02070309020205020404" pitchFamily="49" charset="0"/>
              <a:cs typeface="Courier New" panose="02070309020205020404" pitchFamily="49" charset="0"/>
            </a:endParaRPr>
          </a:p>
          <a:p>
            <a:pPr marL="400050" lvl="1" indent="0">
              <a:buNone/>
            </a:pPr>
            <a:r>
              <a:rPr lang="en-US" sz="800" dirty="0" smtClean="0">
                <a:latin typeface="Courier New" panose="02070309020205020404" pitchFamily="49" charset="0"/>
                <a:cs typeface="Courier New" panose="02070309020205020404" pitchFamily="49" charset="0"/>
              </a:rPr>
              <a:t>b = 0.01; 		% Damping, </a:t>
            </a:r>
            <a:r>
              <a:rPr lang="en-US" sz="800" dirty="0" err="1" smtClean="0">
                <a:latin typeface="Courier New" panose="02070309020205020404" pitchFamily="49" charset="0"/>
                <a:cs typeface="Courier New" panose="02070309020205020404" pitchFamily="49" charset="0"/>
              </a:rPr>
              <a:t>lbf</a:t>
            </a:r>
            <a:r>
              <a:rPr lang="en-US" sz="800" dirty="0" smtClean="0">
                <a:latin typeface="Courier New" panose="02070309020205020404" pitchFamily="49" charset="0"/>
                <a:cs typeface="Courier New" panose="02070309020205020404" pitchFamily="49" charset="0"/>
              </a:rPr>
              <a:t>/(</a:t>
            </a:r>
            <a:r>
              <a:rPr lang="en-US" sz="800" dirty="0" err="1" smtClean="0">
                <a:latin typeface="Courier New" panose="02070309020205020404" pitchFamily="49" charset="0"/>
                <a:cs typeface="Courier New" panose="02070309020205020404" pitchFamily="49" charset="0"/>
              </a:rPr>
              <a:t>ft</a:t>
            </a:r>
            <a:r>
              <a:rPr lang="en-US" sz="800" dirty="0" smtClean="0">
                <a:latin typeface="Courier New" panose="02070309020205020404" pitchFamily="49" charset="0"/>
                <a:cs typeface="Courier New" panose="02070309020205020404" pitchFamily="49" charset="0"/>
              </a:rPr>
              <a:t>/sec)</a:t>
            </a:r>
          </a:p>
          <a:p>
            <a:pPr marL="400050" lvl="1" indent="0">
              <a:buNone/>
            </a:pPr>
            <a:r>
              <a:rPr lang="en-US" sz="800" dirty="0" smtClean="0">
                <a:latin typeface="Courier New" panose="02070309020205020404" pitchFamily="49" charset="0"/>
                <a:cs typeface="Courier New" panose="02070309020205020404" pitchFamily="49" charset="0"/>
              </a:rPr>
              <a:t>d = 1; 			% Diameter steel pendulum sphere, in</a:t>
            </a:r>
          </a:p>
          <a:p>
            <a:pPr marL="400050" lvl="1" indent="0">
              <a:buNone/>
            </a:pPr>
            <a:r>
              <a:rPr lang="en-US" sz="800" dirty="0" smtClean="0">
                <a:latin typeface="Courier New" panose="02070309020205020404" pitchFamily="49" charset="0"/>
                <a:cs typeface="Courier New" panose="02070309020205020404" pitchFamily="49" charset="0"/>
              </a:rPr>
              <a:t>M = 4/3*pi*(d/2)^3*.3/g; 	% Mass of ball, slugs</a:t>
            </a:r>
          </a:p>
          <a:p>
            <a:pPr marL="400050" lvl="1" indent="0">
              <a:buNone/>
            </a:pPr>
            <a:r>
              <a:rPr lang="en-US" sz="800" dirty="0" err="1" smtClean="0">
                <a:latin typeface="Courier New" panose="02070309020205020404" pitchFamily="49" charset="0"/>
                <a:cs typeface="Courier New" panose="02070309020205020404" pitchFamily="49" charset="0"/>
              </a:rPr>
              <a:t>Tpulse</a:t>
            </a:r>
            <a:r>
              <a:rPr lang="en-US" sz="800" dirty="0" smtClean="0">
                <a:latin typeface="Courier New" panose="02070309020205020404" pitchFamily="49" charset="0"/>
                <a:cs typeface="Courier New" panose="02070309020205020404" pitchFamily="49" charset="0"/>
              </a:rPr>
              <a:t> 	= 1; 		% Pulse time, sec</a:t>
            </a:r>
          </a:p>
          <a:p>
            <a:pPr marL="400050" lvl="1" indent="0">
              <a:buNone/>
            </a:pPr>
            <a:r>
              <a:rPr lang="en-US" sz="800" dirty="0" err="1" smtClean="0">
                <a:latin typeface="Courier New" panose="02070309020205020404" pitchFamily="49" charset="0"/>
                <a:cs typeface="Courier New" panose="02070309020205020404" pitchFamily="49" charset="0"/>
              </a:rPr>
              <a:t>Hpulse</a:t>
            </a:r>
            <a:r>
              <a:rPr lang="en-US" sz="800" dirty="0" smtClean="0">
                <a:latin typeface="Courier New" panose="02070309020205020404" pitchFamily="49" charset="0"/>
                <a:cs typeface="Courier New" panose="02070309020205020404" pitchFamily="49" charset="0"/>
              </a:rPr>
              <a:t> 	= 10; 		% Pulse height, ft-lbf</a:t>
            </a:r>
          </a:p>
          <a:p>
            <a:pPr marL="400050" lvl="1" indent="0">
              <a:buNone/>
            </a:pPr>
            <a:r>
              <a:rPr lang="en-US" sz="800" dirty="0" err="1" smtClean="0">
                <a:latin typeface="Courier New" panose="02070309020205020404" pitchFamily="49" charset="0"/>
                <a:cs typeface="Courier New" panose="02070309020205020404" pitchFamily="49" charset="0"/>
              </a:rPr>
              <a:t>Dpulse</a:t>
            </a:r>
            <a:r>
              <a:rPr lang="en-US" sz="800" dirty="0" smtClean="0">
                <a:latin typeface="Courier New" panose="02070309020205020404" pitchFamily="49" charset="0"/>
                <a:cs typeface="Courier New" panose="02070309020205020404" pitchFamily="49" charset="0"/>
              </a:rPr>
              <a:t> 	= 0.1; 		% Pulse duration, sec</a:t>
            </a:r>
          </a:p>
          <a:p>
            <a:pPr marL="0" indent="0">
              <a:buNone/>
            </a:pPr>
            <a:endParaRPr lang="en-US" sz="1000" b="1" dirty="0" smtClean="0"/>
          </a:p>
          <a:p>
            <a:r>
              <a:rPr lang="en-US" dirty="0" smtClean="0"/>
              <a:t>Open a new Simulink diagram.  Save it as “</a:t>
            </a:r>
            <a:r>
              <a:rPr lang="en-US" dirty="0" err="1" smtClean="0"/>
              <a:t>myPendulum.slx</a:t>
            </a:r>
            <a:r>
              <a:rPr lang="en-US" dirty="0" smtClean="0"/>
              <a:t>”</a:t>
            </a:r>
          </a:p>
          <a:p>
            <a:r>
              <a:rPr lang="en-US" dirty="0" smtClean="0"/>
              <a:t>Open “</a:t>
            </a:r>
            <a:r>
              <a:rPr lang="en-US" dirty="0" err="1" smtClean="0"/>
              <a:t>ClassroomLibrary</a:t>
            </a:r>
            <a:r>
              <a:rPr lang="en-US" dirty="0" smtClean="0"/>
              <a:t>.”   If no icons appear, then make sure the “</a:t>
            </a:r>
            <a:r>
              <a:rPr lang="en-US" dirty="0" err="1" smtClean="0"/>
              <a:t>SimulinkLibrary</a:t>
            </a:r>
            <a:r>
              <a:rPr lang="en-US" dirty="0" smtClean="0"/>
              <a:t>” folder is present and try again.</a:t>
            </a:r>
          </a:p>
          <a:p>
            <a:r>
              <a:rPr lang="en-US" dirty="0" smtClean="0"/>
              <a:t>Draw the system using the blocks available in the Library</a:t>
            </a:r>
          </a:p>
          <a:p>
            <a:endParaRPr lang="en-US" dirty="0"/>
          </a:p>
          <a:p>
            <a:endParaRPr lang="en-US" dirty="0" smtClean="0"/>
          </a:p>
          <a:p>
            <a:r>
              <a:rPr lang="en-US" dirty="0" smtClean="0"/>
              <a:t>Connect the Impulse source and scope to the system.   Run it.  Save it.  Is the observed natural period 1 second?</a:t>
            </a:r>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24</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592925804"/>
              </p:ext>
            </p:extLst>
          </p:nvPr>
        </p:nvGraphicFramePr>
        <p:xfrm>
          <a:off x="1979712" y="4221087"/>
          <a:ext cx="2664296" cy="759031"/>
        </p:xfrm>
        <a:graphic>
          <a:graphicData uri="http://schemas.openxmlformats.org/presentationml/2006/ole">
            <mc:AlternateContent xmlns:mc="http://schemas.openxmlformats.org/markup-compatibility/2006">
              <mc:Choice xmlns:v="urn:schemas-microsoft-com:vml" Requires="v">
                <p:oleObj spid="_x0000_s120867" name="Equation" r:id="rId3" imgW="1574640" imgH="406080" progId="Equation.3">
                  <p:embed/>
                </p:oleObj>
              </mc:Choice>
              <mc:Fallback>
                <p:oleObj name="Equation" r:id="rId3" imgW="1574640" imgH="406080" progId="Equation.3">
                  <p:embed/>
                  <p:pic>
                    <p:nvPicPr>
                      <p:cNvPr id="0" name="Object 2"/>
                      <p:cNvPicPr>
                        <a:picLocks noChangeAspect="1" noChangeArrowheads="1"/>
                      </p:cNvPicPr>
                      <p:nvPr/>
                    </p:nvPicPr>
                    <p:blipFill>
                      <a:blip r:embed="rId4"/>
                      <a:srcRect/>
                      <a:stretch>
                        <a:fillRect/>
                      </a:stretch>
                    </p:blipFill>
                    <p:spPr bwMode="auto">
                      <a:xfrm>
                        <a:off x="1979712" y="4221087"/>
                        <a:ext cx="2664296" cy="75903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7268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3568" y="1772816"/>
            <a:ext cx="7772400" cy="2232248"/>
          </a:xfrm>
        </p:spPr>
        <p:txBody>
          <a:bodyPr/>
          <a:lstStyle/>
          <a:p>
            <a:r>
              <a:rPr lang="en-US" sz="4800" b="1" dirty="0" smtClean="0"/>
              <a:t>Transfer Functions</a:t>
            </a:r>
            <a:endParaRPr lang="en-US" sz="4800" b="1"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25</a:t>
            </a:fld>
            <a:endParaRPr lang="en-US"/>
          </a:p>
        </p:txBody>
      </p:sp>
    </p:spTree>
    <p:extLst>
      <p:ext uri="{BB962C8B-B14F-4D97-AF65-F5344CB8AC3E}">
        <p14:creationId xmlns:p14="http://schemas.microsoft.com/office/powerpoint/2010/main" val="34599178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2D5CB384-D227-4AC1-8B98-EA7811FA5941}" type="slidenum">
              <a:rPr lang="en-US" sz="1400" smtClean="0"/>
              <a:pPr eaLnBrk="1" hangingPunct="1"/>
              <a:t>26</a:t>
            </a:fld>
            <a:endParaRPr lang="en-US" sz="1400" smtClean="0"/>
          </a:p>
        </p:txBody>
      </p:sp>
      <p:sp>
        <p:nvSpPr>
          <p:cNvPr id="18437" name="Rectangle 2"/>
          <p:cNvSpPr>
            <a:spLocks noGrp="1" noChangeArrowheads="1"/>
          </p:cNvSpPr>
          <p:nvPr>
            <p:ph type="title"/>
          </p:nvPr>
        </p:nvSpPr>
        <p:spPr/>
        <p:txBody>
          <a:bodyPr/>
          <a:lstStyle/>
          <a:p>
            <a:pPr eaLnBrk="1" hangingPunct="1"/>
            <a:r>
              <a:rPr lang="en-US" dirty="0" smtClean="0"/>
              <a:t>Progress – Model to Linear D.E.</a:t>
            </a:r>
          </a:p>
        </p:txBody>
      </p:sp>
      <p:grpSp>
        <p:nvGrpSpPr>
          <p:cNvPr id="18438" name="Group 16"/>
          <p:cNvGrpSpPr>
            <a:grpSpLocks/>
          </p:cNvGrpSpPr>
          <p:nvPr/>
        </p:nvGrpSpPr>
        <p:grpSpPr bwMode="auto">
          <a:xfrm>
            <a:off x="2835275" y="1524000"/>
            <a:ext cx="1309688" cy="990600"/>
            <a:chOff x="1680" y="720"/>
            <a:chExt cx="825" cy="624"/>
          </a:xfrm>
        </p:grpSpPr>
        <p:sp>
          <p:nvSpPr>
            <p:cNvPr id="18470" name="Rectangle 7"/>
            <p:cNvSpPr>
              <a:spLocks noChangeArrowheads="1"/>
            </p:cNvSpPr>
            <p:nvPr/>
          </p:nvSpPr>
          <p:spPr bwMode="auto">
            <a:xfrm>
              <a:off x="1680"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71" name="Text Box 8"/>
            <p:cNvSpPr txBox="1">
              <a:spLocks noChangeArrowheads="1"/>
            </p:cNvSpPr>
            <p:nvPr/>
          </p:nvSpPr>
          <p:spPr bwMode="auto">
            <a:xfrm>
              <a:off x="1680" y="768"/>
              <a:ext cx="825"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Nonlinear</a:t>
              </a:r>
              <a:br>
                <a:rPr lang="en-US"/>
              </a:br>
              <a:r>
                <a:rPr lang="en-US"/>
                <a:t>Differential</a:t>
              </a:r>
              <a:br>
                <a:rPr lang="en-US"/>
              </a:br>
              <a:r>
                <a:rPr lang="en-US"/>
                <a:t>Equations</a:t>
              </a:r>
            </a:p>
          </p:txBody>
        </p:sp>
      </p:grpSp>
      <p:grpSp>
        <p:nvGrpSpPr>
          <p:cNvPr id="18439" name="Group 17"/>
          <p:cNvGrpSpPr>
            <a:grpSpLocks/>
          </p:cNvGrpSpPr>
          <p:nvPr/>
        </p:nvGrpSpPr>
        <p:grpSpPr bwMode="auto">
          <a:xfrm>
            <a:off x="4999038" y="1524000"/>
            <a:ext cx="1309687" cy="990600"/>
            <a:chOff x="3024" y="720"/>
            <a:chExt cx="825" cy="624"/>
          </a:xfrm>
        </p:grpSpPr>
        <p:sp>
          <p:nvSpPr>
            <p:cNvPr id="18468"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69" name="Text Box 10"/>
            <p:cNvSpPr txBox="1">
              <a:spLocks noChangeArrowheads="1"/>
            </p:cNvSpPr>
            <p:nvPr/>
          </p:nvSpPr>
          <p:spPr bwMode="auto">
            <a:xfrm>
              <a:off x="3024" y="768"/>
              <a:ext cx="825"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Linear</a:t>
              </a:r>
              <a:br>
                <a:rPr lang="en-US"/>
              </a:br>
              <a:r>
                <a:rPr lang="en-US"/>
                <a:t>Differential</a:t>
              </a:r>
              <a:br>
                <a:rPr lang="en-US"/>
              </a:br>
              <a:r>
                <a:rPr lang="en-US"/>
                <a:t>Equations</a:t>
              </a:r>
            </a:p>
          </p:txBody>
        </p:sp>
      </p:grpSp>
      <p:grpSp>
        <p:nvGrpSpPr>
          <p:cNvPr id="18440" name="Group 18"/>
          <p:cNvGrpSpPr>
            <a:grpSpLocks/>
          </p:cNvGrpSpPr>
          <p:nvPr/>
        </p:nvGrpSpPr>
        <p:grpSpPr bwMode="auto">
          <a:xfrm>
            <a:off x="7162800" y="1524000"/>
            <a:ext cx="1295400" cy="990600"/>
            <a:chOff x="4128" y="720"/>
            <a:chExt cx="816" cy="624"/>
          </a:xfrm>
        </p:grpSpPr>
        <p:sp>
          <p:nvSpPr>
            <p:cNvPr id="18466" name="Rectangle 11"/>
            <p:cNvSpPr>
              <a:spLocks noChangeArrowheads="1"/>
            </p:cNvSpPr>
            <p:nvPr/>
          </p:nvSpPr>
          <p:spPr bwMode="auto">
            <a:xfrm>
              <a:off x="4128" y="720"/>
              <a:ext cx="816" cy="624"/>
            </a:xfrm>
            <a:prstGeom prst="rect">
              <a:avLst/>
            </a:prstGeom>
            <a:noFill/>
            <a:ln w="19050">
              <a:solidFill>
                <a:schemeClr val="accent3">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67" name="Text Box 12"/>
            <p:cNvSpPr txBox="1">
              <a:spLocks noChangeArrowheads="1"/>
            </p:cNvSpPr>
            <p:nvPr/>
          </p:nvSpPr>
          <p:spPr bwMode="auto">
            <a:xfrm>
              <a:off x="4128" y="816"/>
              <a:ext cx="816" cy="366"/>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dirty="0">
                  <a:solidFill>
                    <a:schemeClr val="bg1">
                      <a:lumMod val="65000"/>
                    </a:schemeClr>
                  </a:solidFill>
                </a:rPr>
                <a:t>Transfer</a:t>
              </a:r>
              <a:br>
                <a:rPr lang="en-US" dirty="0">
                  <a:solidFill>
                    <a:schemeClr val="bg1">
                      <a:lumMod val="65000"/>
                    </a:schemeClr>
                  </a:solidFill>
                </a:rPr>
              </a:br>
              <a:r>
                <a:rPr lang="en-US" dirty="0">
                  <a:solidFill>
                    <a:schemeClr val="bg1">
                      <a:lumMod val="65000"/>
                    </a:schemeClr>
                  </a:solidFill>
                </a:rPr>
                <a:t>Function</a:t>
              </a:r>
            </a:p>
          </p:txBody>
        </p:sp>
      </p:grpSp>
      <p:grpSp>
        <p:nvGrpSpPr>
          <p:cNvPr id="18441" name="Group 15"/>
          <p:cNvGrpSpPr>
            <a:grpSpLocks/>
          </p:cNvGrpSpPr>
          <p:nvPr/>
        </p:nvGrpSpPr>
        <p:grpSpPr bwMode="auto">
          <a:xfrm>
            <a:off x="685800" y="1524000"/>
            <a:ext cx="1295400" cy="990600"/>
            <a:chOff x="576" y="720"/>
            <a:chExt cx="816" cy="624"/>
          </a:xfrm>
        </p:grpSpPr>
        <p:sp>
          <p:nvSpPr>
            <p:cNvPr id="18464" name="Rectangle 13"/>
            <p:cNvSpPr>
              <a:spLocks noChangeArrowheads="1"/>
            </p:cNvSpPr>
            <p:nvPr/>
          </p:nvSpPr>
          <p:spPr bwMode="auto">
            <a:xfrm>
              <a:off x="576"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65" name="Text Box 14"/>
            <p:cNvSpPr txBox="1">
              <a:spLocks noChangeArrowheads="1"/>
            </p:cNvSpPr>
            <p:nvPr/>
          </p:nvSpPr>
          <p:spPr bwMode="auto">
            <a:xfrm>
              <a:off x="576" y="816"/>
              <a:ext cx="81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Physical</a:t>
              </a:r>
              <a:br>
                <a:rPr lang="en-US"/>
              </a:br>
              <a:r>
                <a:rPr lang="en-US"/>
                <a:t>System</a:t>
              </a:r>
            </a:p>
          </p:txBody>
        </p:sp>
      </p:grpSp>
      <p:sp>
        <p:nvSpPr>
          <p:cNvPr id="18442" name="Text Box 19"/>
          <p:cNvSpPr txBox="1">
            <a:spLocks noChangeArrowheads="1"/>
          </p:cNvSpPr>
          <p:nvPr/>
        </p:nvSpPr>
        <p:spPr bwMode="auto">
          <a:xfrm>
            <a:off x="2498725" y="264795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endParaRPr lang="en-US"/>
          </a:p>
        </p:txBody>
      </p:sp>
      <p:sp>
        <p:nvSpPr>
          <p:cNvPr id="18443" name="Text Box 21"/>
          <p:cNvSpPr txBox="1">
            <a:spLocks noChangeArrowheads="1"/>
          </p:cNvSpPr>
          <p:nvPr/>
        </p:nvSpPr>
        <p:spPr bwMode="auto">
          <a:xfrm>
            <a:off x="2057400" y="1600200"/>
            <a:ext cx="7350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a:sym typeface="Symbol" pitchFamily="18" charset="2"/>
              </a:rPr>
              <a:t></a:t>
            </a:r>
            <a:endParaRPr lang="en-US" sz="4400"/>
          </a:p>
        </p:txBody>
      </p:sp>
      <p:sp>
        <p:nvSpPr>
          <p:cNvPr id="18444" name="Text Box 22"/>
          <p:cNvSpPr txBox="1">
            <a:spLocks noChangeArrowheads="1"/>
          </p:cNvSpPr>
          <p:nvPr/>
        </p:nvSpPr>
        <p:spPr bwMode="auto">
          <a:xfrm>
            <a:off x="4191000" y="1600200"/>
            <a:ext cx="7350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a:sym typeface="Symbol" pitchFamily="18" charset="2"/>
              </a:rPr>
              <a:t></a:t>
            </a:r>
            <a:endParaRPr lang="en-US" sz="4400"/>
          </a:p>
        </p:txBody>
      </p:sp>
      <p:sp>
        <p:nvSpPr>
          <p:cNvPr id="18445" name="Text Box 23"/>
          <p:cNvSpPr txBox="1">
            <a:spLocks noChangeArrowheads="1"/>
          </p:cNvSpPr>
          <p:nvPr/>
        </p:nvSpPr>
        <p:spPr bwMode="auto">
          <a:xfrm>
            <a:off x="6400800" y="1600200"/>
            <a:ext cx="7350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dirty="0">
                <a:solidFill>
                  <a:schemeClr val="bg1">
                    <a:lumMod val="65000"/>
                  </a:schemeClr>
                </a:solidFill>
                <a:sym typeface="Symbol" pitchFamily="18" charset="2"/>
              </a:rPr>
              <a:t></a:t>
            </a:r>
            <a:endParaRPr lang="en-US" sz="4400" dirty="0">
              <a:solidFill>
                <a:schemeClr val="bg1">
                  <a:lumMod val="65000"/>
                </a:schemeClr>
              </a:solidFill>
            </a:endParaRPr>
          </a:p>
        </p:txBody>
      </p:sp>
      <p:grpSp>
        <p:nvGrpSpPr>
          <p:cNvPr id="18446" name="Group 24"/>
          <p:cNvGrpSpPr>
            <a:grpSpLocks/>
          </p:cNvGrpSpPr>
          <p:nvPr/>
        </p:nvGrpSpPr>
        <p:grpSpPr bwMode="auto">
          <a:xfrm>
            <a:off x="685800" y="2684463"/>
            <a:ext cx="1143000" cy="1125537"/>
            <a:chOff x="4114800" y="1524000"/>
            <a:chExt cx="1143000" cy="1125538"/>
          </a:xfrm>
        </p:grpSpPr>
        <p:sp>
          <p:nvSpPr>
            <p:cNvPr id="18448" name="Line 7"/>
            <p:cNvSpPr>
              <a:spLocks noChangeShapeType="1"/>
            </p:cNvSpPr>
            <p:nvPr/>
          </p:nvSpPr>
          <p:spPr bwMode="auto">
            <a:xfrm>
              <a:off x="4114800" y="1600200"/>
              <a:ext cx="533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49" name="Line 8"/>
            <p:cNvSpPr>
              <a:spLocks noChangeShapeType="1"/>
            </p:cNvSpPr>
            <p:nvPr/>
          </p:nvSpPr>
          <p:spPr bwMode="auto">
            <a:xfrm flipV="1">
              <a:off x="4114800" y="1524000"/>
              <a:ext cx="7620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50" name="Line 9"/>
            <p:cNvSpPr>
              <a:spLocks noChangeShapeType="1"/>
            </p:cNvSpPr>
            <p:nvPr/>
          </p:nvSpPr>
          <p:spPr bwMode="auto">
            <a:xfrm flipV="1">
              <a:off x="4191000" y="1524000"/>
              <a:ext cx="7620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51" name="Line 10"/>
            <p:cNvSpPr>
              <a:spLocks noChangeShapeType="1"/>
            </p:cNvSpPr>
            <p:nvPr/>
          </p:nvSpPr>
          <p:spPr bwMode="auto">
            <a:xfrm flipV="1">
              <a:off x="4267200" y="1524000"/>
              <a:ext cx="7620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52" name="Line 11"/>
            <p:cNvSpPr>
              <a:spLocks noChangeShapeType="1"/>
            </p:cNvSpPr>
            <p:nvPr/>
          </p:nvSpPr>
          <p:spPr bwMode="auto">
            <a:xfrm flipV="1">
              <a:off x="4419600" y="1524000"/>
              <a:ext cx="7620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53" name="Line 12"/>
            <p:cNvSpPr>
              <a:spLocks noChangeShapeType="1"/>
            </p:cNvSpPr>
            <p:nvPr/>
          </p:nvSpPr>
          <p:spPr bwMode="auto">
            <a:xfrm flipV="1">
              <a:off x="4495800" y="1524000"/>
              <a:ext cx="7620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54" name="Line 13"/>
            <p:cNvSpPr>
              <a:spLocks noChangeShapeType="1"/>
            </p:cNvSpPr>
            <p:nvPr/>
          </p:nvSpPr>
          <p:spPr bwMode="auto">
            <a:xfrm flipV="1">
              <a:off x="4572000" y="1524000"/>
              <a:ext cx="7620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55" name="Line 14"/>
            <p:cNvSpPr>
              <a:spLocks noChangeShapeType="1"/>
            </p:cNvSpPr>
            <p:nvPr/>
          </p:nvSpPr>
          <p:spPr bwMode="auto">
            <a:xfrm flipV="1">
              <a:off x="4648200" y="1524000"/>
              <a:ext cx="7620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56" name="Line 15"/>
            <p:cNvSpPr>
              <a:spLocks noChangeShapeType="1"/>
            </p:cNvSpPr>
            <p:nvPr/>
          </p:nvSpPr>
          <p:spPr bwMode="auto">
            <a:xfrm flipV="1">
              <a:off x="4343400" y="1524000"/>
              <a:ext cx="7620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57" name="Line 26"/>
            <p:cNvSpPr>
              <a:spLocks noChangeShapeType="1"/>
            </p:cNvSpPr>
            <p:nvPr/>
          </p:nvSpPr>
          <p:spPr bwMode="auto">
            <a:xfrm flipH="1" flipV="1">
              <a:off x="4419600" y="1600200"/>
              <a:ext cx="457200" cy="685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58" name="Oval 27"/>
            <p:cNvSpPr>
              <a:spLocks noChangeArrowheads="1"/>
            </p:cNvSpPr>
            <p:nvPr/>
          </p:nvSpPr>
          <p:spPr bwMode="auto">
            <a:xfrm>
              <a:off x="4800600" y="2209800"/>
              <a:ext cx="152400" cy="152400"/>
            </a:xfrm>
            <a:prstGeom prst="ellipse">
              <a:avLst/>
            </a:prstGeom>
            <a:solidFill>
              <a:schemeClr val="bg1"/>
            </a:solidFill>
            <a:ln w="19050">
              <a:solidFill>
                <a:schemeClr val="tx1"/>
              </a:solidFill>
              <a:round/>
              <a:headEnd/>
              <a:tailEnd/>
            </a:ln>
          </p:spPr>
          <p:txBody>
            <a:bodyPr wrap="none" anchor="ctr"/>
            <a:lstStyle/>
            <a:p>
              <a:endParaRPr lang="en-US"/>
            </a:p>
          </p:txBody>
        </p:sp>
        <p:sp>
          <p:nvSpPr>
            <p:cNvPr id="18459" name="Text Box 29"/>
            <p:cNvSpPr txBox="1">
              <a:spLocks noChangeArrowheads="1"/>
            </p:cNvSpPr>
            <p:nvPr/>
          </p:nvSpPr>
          <p:spPr bwMode="auto">
            <a:xfrm>
              <a:off x="4419600" y="1981200"/>
              <a:ext cx="30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a:latin typeface="Symbol" pitchFamily="18" charset="2"/>
                </a:rPr>
                <a:t>q</a:t>
              </a:r>
            </a:p>
          </p:txBody>
        </p:sp>
        <p:sp>
          <p:nvSpPr>
            <p:cNvPr id="18460" name="Text Box 30"/>
            <p:cNvSpPr txBox="1">
              <a:spLocks noChangeArrowheads="1"/>
            </p:cNvSpPr>
            <p:nvPr/>
          </p:nvSpPr>
          <p:spPr bwMode="auto">
            <a:xfrm>
              <a:off x="4953000" y="2133600"/>
              <a:ext cx="30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a:latin typeface="Times New Roman" pitchFamily="18" charset="0"/>
                </a:rPr>
                <a:t>M</a:t>
              </a:r>
            </a:p>
          </p:txBody>
        </p:sp>
        <p:sp>
          <p:nvSpPr>
            <p:cNvPr id="18461" name="Line 31"/>
            <p:cNvSpPr>
              <a:spLocks noChangeShapeType="1"/>
            </p:cNvSpPr>
            <p:nvPr/>
          </p:nvSpPr>
          <p:spPr bwMode="auto">
            <a:xfrm>
              <a:off x="4419600" y="1600200"/>
              <a:ext cx="0" cy="9906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8462" name="Text Box 32"/>
            <p:cNvSpPr txBox="1">
              <a:spLocks noChangeArrowheads="1"/>
            </p:cNvSpPr>
            <p:nvPr/>
          </p:nvSpPr>
          <p:spPr bwMode="auto">
            <a:xfrm>
              <a:off x="4648200" y="1828800"/>
              <a:ext cx="304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a:latin typeface="Times New Roman" pitchFamily="18" charset="0"/>
                </a:rPr>
                <a:t>l</a:t>
              </a:r>
            </a:p>
          </p:txBody>
        </p:sp>
        <p:sp>
          <p:nvSpPr>
            <p:cNvPr id="18463" name="Arc 36"/>
            <p:cNvSpPr>
              <a:spLocks/>
            </p:cNvSpPr>
            <p:nvPr/>
          </p:nvSpPr>
          <p:spPr bwMode="auto">
            <a:xfrm flipV="1">
              <a:off x="4495800" y="2057400"/>
              <a:ext cx="447675" cy="592138"/>
            </a:xfrm>
            <a:custGeom>
              <a:avLst/>
              <a:gdLst>
                <a:gd name="T0" fmla="*/ 4034633 w 15868"/>
                <a:gd name="T1" fmla="*/ 0 h 20997"/>
                <a:gd name="T2" fmla="*/ 12630004 w 15868"/>
                <a:gd name="T3" fmla="*/ 5043791 h 20997"/>
                <a:gd name="T4" fmla="*/ 0 w 15868"/>
                <a:gd name="T5" fmla="*/ 16698929 h 20997"/>
                <a:gd name="T6" fmla="*/ 0 60000 65536"/>
                <a:gd name="T7" fmla="*/ 0 60000 65536"/>
                <a:gd name="T8" fmla="*/ 0 60000 65536"/>
                <a:gd name="T9" fmla="*/ 0 w 15868"/>
                <a:gd name="T10" fmla="*/ 0 h 20997"/>
                <a:gd name="T11" fmla="*/ 15868 w 15868"/>
                <a:gd name="T12" fmla="*/ 20997 h 20997"/>
              </a:gdLst>
              <a:ahLst/>
              <a:cxnLst>
                <a:cxn ang="T6">
                  <a:pos x="T0" y="T1"/>
                </a:cxn>
                <a:cxn ang="T7">
                  <a:pos x="T2" y="T3"/>
                </a:cxn>
                <a:cxn ang="T8">
                  <a:pos x="T4" y="T5"/>
                </a:cxn>
              </a:cxnLst>
              <a:rect l="T9" t="T10" r="T11" b="T12"/>
              <a:pathLst>
                <a:path w="15868" h="20997" fill="none" extrusionOk="0">
                  <a:moveTo>
                    <a:pt x="5068" y="0"/>
                  </a:moveTo>
                  <a:cubicBezTo>
                    <a:pt x="9215" y="1001"/>
                    <a:pt x="12973" y="3208"/>
                    <a:pt x="15867" y="6342"/>
                  </a:cubicBezTo>
                </a:path>
                <a:path w="15868" h="20997" stroke="0" extrusionOk="0">
                  <a:moveTo>
                    <a:pt x="5068" y="0"/>
                  </a:moveTo>
                  <a:cubicBezTo>
                    <a:pt x="9215" y="1001"/>
                    <a:pt x="12973" y="3208"/>
                    <a:pt x="15867" y="6342"/>
                  </a:cubicBezTo>
                  <a:lnTo>
                    <a:pt x="0" y="20997"/>
                  </a:lnTo>
                  <a:lnTo>
                    <a:pt x="5068" y="0"/>
                  </a:lnTo>
                  <a:close/>
                </a:path>
              </a:pathLst>
            </a:custGeom>
            <a:noFill/>
            <a:ln w="19050">
              <a:solidFill>
                <a:schemeClr val="tx1"/>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aphicFrame>
        <p:nvGraphicFramePr>
          <p:cNvPr id="4" name="Object 3"/>
          <p:cNvGraphicFramePr>
            <a:graphicFrameLocks noChangeAspect="1"/>
          </p:cNvGraphicFramePr>
          <p:nvPr>
            <p:extLst>
              <p:ext uri="{D42A27DB-BD31-4B8C-83A1-F6EECF244321}">
                <p14:modId xmlns:p14="http://schemas.microsoft.com/office/powerpoint/2010/main" val="3088476394"/>
              </p:ext>
            </p:extLst>
          </p:nvPr>
        </p:nvGraphicFramePr>
        <p:xfrm>
          <a:off x="4519510" y="2998123"/>
          <a:ext cx="3173413" cy="1397456"/>
        </p:xfrm>
        <a:graphic>
          <a:graphicData uri="http://schemas.openxmlformats.org/presentationml/2006/ole">
            <mc:AlternateContent xmlns:mc="http://schemas.openxmlformats.org/markup-compatibility/2006">
              <mc:Choice xmlns:v="urn:schemas-microsoft-com:vml" Requires="v">
                <p:oleObj spid="_x0000_s104753" name="Equation" r:id="rId4" imgW="2628720" imgH="1155600" progId="Equation.3">
                  <p:embed/>
                </p:oleObj>
              </mc:Choice>
              <mc:Fallback>
                <p:oleObj name="Equation" r:id="rId4" imgW="2628720" imgH="1155600" progId="Equation.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9510" y="2998123"/>
                        <a:ext cx="3173413" cy="1397456"/>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881551291"/>
              </p:ext>
            </p:extLst>
          </p:nvPr>
        </p:nvGraphicFramePr>
        <p:xfrm>
          <a:off x="2064907" y="2674547"/>
          <a:ext cx="2384425" cy="631825"/>
        </p:xfrm>
        <a:graphic>
          <a:graphicData uri="http://schemas.openxmlformats.org/presentationml/2006/ole">
            <mc:AlternateContent xmlns:mc="http://schemas.openxmlformats.org/markup-compatibility/2006">
              <mc:Choice xmlns:v="urn:schemas-microsoft-com:vml" Requires="v">
                <p:oleObj spid="_x0000_s104754" name="Equation" r:id="rId6" imgW="1726920" imgH="457200" progId="Equation.3">
                  <p:embed/>
                </p:oleObj>
              </mc:Choice>
              <mc:Fallback>
                <p:oleObj name="Equation" r:id="rId6" imgW="1726920" imgH="457200" progId="Equation.3">
                  <p:embed/>
                  <p:pic>
                    <p:nvPicPr>
                      <p:cNvPr id="0" name="Object 2"/>
                      <p:cNvPicPr>
                        <a:picLocks noChangeAspect="1" noChangeArrowheads="1"/>
                      </p:cNvPicPr>
                      <p:nvPr/>
                    </p:nvPicPr>
                    <p:blipFill>
                      <a:blip r:embed="rId7"/>
                      <a:srcRect/>
                      <a:stretch>
                        <a:fillRect/>
                      </a:stretch>
                    </p:blipFill>
                    <p:spPr bwMode="auto">
                      <a:xfrm>
                        <a:off x="2064907" y="2674547"/>
                        <a:ext cx="23844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Aside:  State Space</a:t>
            </a:r>
            <a:endParaRPr lang="en-US" dirty="0"/>
          </a:p>
        </p:txBody>
      </p:sp>
      <p:sp>
        <p:nvSpPr>
          <p:cNvPr id="3" name="Content Placeholder 2"/>
          <p:cNvSpPr>
            <a:spLocks noGrp="1"/>
          </p:cNvSpPr>
          <p:nvPr>
            <p:ph idx="1"/>
          </p:nvPr>
        </p:nvSpPr>
        <p:spPr>
          <a:xfrm>
            <a:off x="683568" y="764704"/>
            <a:ext cx="7772400" cy="432048"/>
          </a:xfrm>
        </p:spPr>
        <p:txBody>
          <a:bodyPr/>
          <a:lstStyle/>
          <a:p>
            <a:pPr marL="0" indent="0">
              <a:buNone/>
            </a:pPr>
            <a:r>
              <a:rPr lang="en-US" dirty="0" smtClean="0"/>
              <a:t>Recall Taylor Series Expansion of Partial Differential Equation</a:t>
            </a:r>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27</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99709968"/>
              </p:ext>
            </p:extLst>
          </p:nvPr>
        </p:nvGraphicFramePr>
        <p:xfrm>
          <a:off x="1187624" y="1196752"/>
          <a:ext cx="3241675" cy="938213"/>
        </p:xfrm>
        <a:graphic>
          <a:graphicData uri="http://schemas.openxmlformats.org/presentationml/2006/ole">
            <mc:AlternateContent xmlns:mc="http://schemas.openxmlformats.org/markup-compatibility/2006">
              <mc:Choice xmlns:v="urn:schemas-microsoft-com:vml" Requires="v">
                <p:oleObj spid="_x0000_s82519" name="Equation" r:id="rId4" imgW="1625400" imgH="469800" progId="Equation.3">
                  <p:embed/>
                </p:oleObj>
              </mc:Choice>
              <mc:Fallback>
                <p:oleObj name="Equation" r:id="rId4" imgW="1625400" imgH="4698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1196752"/>
                        <a:ext cx="324167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Content Placeholder 2"/>
          <p:cNvSpPr txBox="1">
            <a:spLocks/>
          </p:cNvSpPr>
          <p:nvPr/>
        </p:nvSpPr>
        <p:spPr bwMode="auto">
          <a:xfrm>
            <a:off x="835968" y="2132856"/>
            <a:ext cx="7772400"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eaLnBrk="0" hangingPunct="0">
              <a:spcBef>
                <a:spcPct val="20000"/>
              </a:spcBef>
              <a:buNone/>
              <a:defRPr>
                <a:latin typeface="+mn-lt"/>
              </a:defRPr>
            </a:lvl1pPr>
            <a:lvl2pPr marL="742950" indent="-285750" eaLnBrk="0" hangingPunct="0">
              <a:spcBef>
                <a:spcPct val="20000"/>
              </a:spcBef>
              <a:buChar char="–"/>
              <a:defRPr>
                <a:latin typeface="+mn-lt"/>
              </a:defRPr>
            </a:lvl2pPr>
            <a:lvl3pPr marL="1143000" indent="-228600" eaLnBrk="0" hangingPunct="0">
              <a:spcBef>
                <a:spcPct val="20000"/>
              </a:spcBef>
              <a:buChar char="•"/>
              <a:defRPr sz="1400">
                <a:latin typeface="+mn-lt"/>
              </a:defRPr>
            </a:lvl3pPr>
            <a:lvl4pPr marL="1600200" indent="-228600" eaLnBrk="0" hangingPunct="0">
              <a:spcBef>
                <a:spcPct val="20000"/>
              </a:spcBef>
              <a:buChar char="–"/>
              <a:defRPr sz="1200">
                <a:latin typeface="+mn-lt"/>
              </a:defRPr>
            </a:lvl4pPr>
            <a:lvl5pPr marL="2057400" indent="-228600" eaLnBrk="0" hangingPunct="0">
              <a:spcBef>
                <a:spcPct val="20000"/>
              </a:spcBef>
              <a:buChar char="»"/>
              <a:defRPr sz="1200">
                <a:latin typeface="+mn-lt"/>
              </a:defRPr>
            </a:lvl5pPr>
            <a:lvl6pPr marL="2514600" indent="-228600" fontAlgn="base">
              <a:spcBef>
                <a:spcPct val="20000"/>
              </a:spcBef>
              <a:spcAft>
                <a:spcPct val="0"/>
              </a:spcAft>
              <a:buChar char="»"/>
              <a:defRPr sz="1200">
                <a:latin typeface="+mn-lt"/>
              </a:defRPr>
            </a:lvl6pPr>
            <a:lvl7pPr marL="2971800" indent="-228600" fontAlgn="base">
              <a:spcBef>
                <a:spcPct val="20000"/>
              </a:spcBef>
              <a:spcAft>
                <a:spcPct val="0"/>
              </a:spcAft>
              <a:buChar char="»"/>
              <a:defRPr sz="1200">
                <a:latin typeface="+mn-lt"/>
              </a:defRPr>
            </a:lvl7pPr>
            <a:lvl8pPr marL="3429000" indent="-228600" fontAlgn="base">
              <a:spcBef>
                <a:spcPct val="20000"/>
              </a:spcBef>
              <a:spcAft>
                <a:spcPct val="0"/>
              </a:spcAft>
              <a:buChar char="»"/>
              <a:defRPr sz="1200">
                <a:latin typeface="+mn-lt"/>
              </a:defRPr>
            </a:lvl8pPr>
            <a:lvl9pPr marL="3886200" indent="-228600" fontAlgn="base">
              <a:spcBef>
                <a:spcPct val="20000"/>
              </a:spcBef>
              <a:spcAft>
                <a:spcPct val="0"/>
              </a:spcAft>
              <a:buChar char="»"/>
              <a:defRPr sz="1200">
                <a:latin typeface="+mn-lt"/>
              </a:defRPr>
            </a:lvl9pPr>
          </a:lstStyle>
          <a:p>
            <a:r>
              <a:rPr lang="en-US" sz="1800" dirty="0"/>
              <a:t>It is common to separate internal and external influences.   This allows Eigenvalue </a:t>
            </a:r>
            <a:r>
              <a:rPr lang="en-US" sz="1800" dirty="0" smtClean="0"/>
              <a:t>analysis (states) </a:t>
            </a:r>
            <a:r>
              <a:rPr lang="en-US" sz="1800" dirty="0"/>
              <a:t>separate from Boundary Value solutions.</a:t>
            </a:r>
          </a:p>
        </p:txBody>
      </p:sp>
      <p:graphicFrame>
        <p:nvGraphicFramePr>
          <p:cNvPr id="9" name="Object 8"/>
          <p:cNvGraphicFramePr>
            <a:graphicFrameLocks noChangeAspect="1"/>
          </p:cNvGraphicFramePr>
          <p:nvPr>
            <p:extLst>
              <p:ext uri="{D42A27DB-BD31-4B8C-83A1-F6EECF244321}">
                <p14:modId xmlns:p14="http://schemas.microsoft.com/office/powerpoint/2010/main" val="1262065927"/>
              </p:ext>
            </p:extLst>
          </p:nvPr>
        </p:nvGraphicFramePr>
        <p:xfrm>
          <a:off x="854075" y="3068638"/>
          <a:ext cx="5621338" cy="938212"/>
        </p:xfrm>
        <a:graphic>
          <a:graphicData uri="http://schemas.openxmlformats.org/presentationml/2006/ole">
            <mc:AlternateContent xmlns:mc="http://schemas.openxmlformats.org/markup-compatibility/2006">
              <mc:Choice xmlns:v="urn:schemas-microsoft-com:vml" Requires="v">
                <p:oleObj spid="_x0000_s82520" name="Equation" r:id="rId6" imgW="2819160" imgH="469800" progId="Equation.3">
                  <p:embed/>
                </p:oleObj>
              </mc:Choice>
              <mc:Fallback>
                <p:oleObj name="Equation" r:id="rId6" imgW="2819160" imgH="469800" progId="Equation.3">
                  <p:embed/>
                  <p:pic>
                    <p:nvPicPr>
                      <p:cNvPr id="0" name="Object 4"/>
                      <p:cNvPicPr>
                        <a:picLocks noChangeAspect="1" noChangeArrowheads="1"/>
                      </p:cNvPicPr>
                      <p:nvPr/>
                    </p:nvPicPr>
                    <p:blipFill>
                      <a:blip r:embed="rId7"/>
                      <a:srcRect/>
                      <a:stretch>
                        <a:fillRect/>
                      </a:stretch>
                    </p:blipFill>
                    <p:spPr bwMode="auto">
                      <a:xfrm>
                        <a:off x="854075" y="3068638"/>
                        <a:ext cx="5621338"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Content Placeholder 2"/>
          <p:cNvSpPr txBox="1">
            <a:spLocks/>
          </p:cNvSpPr>
          <p:nvPr/>
        </p:nvSpPr>
        <p:spPr bwMode="auto">
          <a:xfrm>
            <a:off x="952972" y="4219550"/>
            <a:ext cx="7772400"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a:solidFill>
                  <a:schemeClr val="tx1"/>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FontTx/>
              <a:buNone/>
            </a:pPr>
            <a:r>
              <a:rPr lang="en-US" dirty="0" smtClean="0"/>
              <a:t>Abbreviate</a:t>
            </a:r>
            <a:endParaRPr lang="en-US" dirty="0"/>
          </a:p>
        </p:txBody>
      </p:sp>
      <p:graphicFrame>
        <p:nvGraphicFramePr>
          <p:cNvPr id="13" name="Object 12"/>
          <p:cNvGraphicFramePr>
            <a:graphicFrameLocks noChangeAspect="1"/>
          </p:cNvGraphicFramePr>
          <p:nvPr>
            <p:extLst>
              <p:ext uri="{D42A27DB-BD31-4B8C-83A1-F6EECF244321}">
                <p14:modId xmlns:p14="http://schemas.microsoft.com/office/powerpoint/2010/main" val="1017424123"/>
              </p:ext>
            </p:extLst>
          </p:nvPr>
        </p:nvGraphicFramePr>
        <p:xfrm>
          <a:off x="1115616" y="4705672"/>
          <a:ext cx="2203450" cy="887413"/>
        </p:xfrm>
        <a:graphic>
          <a:graphicData uri="http://schemas.openxmlformats.org/presentationml/2006/ole">
            <mc:AlternateContent xmlns:mc="http://schemas.openxmlformats.org/markup-compatibility/2006">
              <mc:Choice xmlns:v="urn:schemas-microsoft-com:vml" Requires="v">
                <p:oleObj spid="_x0000_s82521" name="Equation" r:id="rId8" imgW="1104840" imgH="444240" progId="Equation.3">
                  <p:embed/>
                </p:oleObj>
              </mc:Choice>
              <mc:Fallback>
                <p:oleObj name="Equation" r:id="rId8" imgW="1104840" imgH="444240" progId="Equation.3">
                  <p:embed/>
                  <p:pic>
                    <p:nvPicPr>
                      <p:cNvPr id="0" name="Object 8"/>
                      <p:cNvPicPr>
                        <a:picLocks noChangeAspect="1" noChangeArrowheads="1"/>
                      </p:cNvPicPr>
                      <p:nvPr/>
                    </p:nvPicPr>
                    <p:blipFill>
                      <a:blip r:embed="rId9"/>
                      <a:srcRect/>
                      <a:stretch>
                        <a:fillRect/>
                      </a:stretch>
                    </p:blipFill>
                    <p:spPr bwMode="auto">
                      <a:xfrm>
                        <a:off x="1115616" y="4705672"/>
                        <a:ext cx="2203450"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855106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Space Continued</a:t>
            </a:r>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28</a:t>
            </a:fld>
            <a:endParaRPr lang="en-US"/>
          </a:p>
        </p:txBody>
      </p:sp>
      <p:sp>
        <p:nvSpPr>
          <p:cNvPr id="5" name="Content Placeholder 2"/>
          <p:cNvSpPr txBox="1">
            <a:spLocks/>
          </p:cNvSpPr>
          <p:nvPr/>
        </p:nvSpPr>
        <p:spPr bwMode="auto">
          <a:xfrm>
            <a:off x="666850" y="3356992"/>
            <a:ext cx="7772400"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eaLnBrk="0" hangingPunct="0">
              <a:spcBef>
                <a:spcPct val="20000"/>
              </a:spcBef>
              <a:buNone/>
              <a:defRPr>
                <a:latin typeface="+mn-lt"/>
              </a:defRPr>
            </a:lvl1pPr>
            <a:lvl2pPr marL="742950" indent="-285750" eaLnBrk="0" hangingPunct="0">
              <a:spcBef>
                <a:spcPct val="20000"/>
              </a:spcBef>
              <a:buChar char="–"/>
              <a:defRPr>
                <a:latin typeface="+mn-lt"/>
              </a:defRPr>
            </a:lvl2pPr>
            <a:lvl3pPr marL="1143000" indent="-228600" eaLnBrk="0" hangingPunct="0">
              <a:spcBef>
                <a:spcPct val="20000"/>
              </a:spcBef>
              <a:buChar char="•"/>
              <a:defRPr sz="1400">
                <a:latin typeface="+mn-lt"/>
              </a:defRPr>
            </a:lvl3pPr>
            <a:lvl4pPr marL="1600200" indent="-228600" eaLnBrk="0" hangingPunct="0">
              <a:spcBef>
                <a:spcPct val="20000"/>
              </a:spcBef>
              <a:buChar char="–"/>
              <a:defRPr sz="1200">
                <a:latin typeface="+mn-lt"/>
              </a:defRPr>
            </a:lvl4pPr>
            <a:lvl5pPr marL="2057400" indent="-228600" eaLnBrk="0" hangingPunct="0">
              <a:spcBef>
                <a:spcPct val="20000"/>
              </a:spcBef>
              <a:buChar char="»"/>
              <a:defRPr sz="1200">
                <a:latin typeface="+mn-lt"/>
              </a:defRPr>
            </a:lvl5pPr>
            <a:lvl6pPr marL="2514600" indent="-228600" fontAlgn="base">
              <a:spcBef>
                <a:spcPct val="20000"/>
              </a:spcBef>
              <a:spcAft>
                <a:spcPct val="0"/>
              </a:spcAft>
              <a:buChar char="»"/>
              <a:defRPr sz="1200">
                <a:latin typeface="+mn-lt"/>
              </a:defRPr>
            </a:lvl6pPr>
            <a:lvl7pPr marL="2971800" indent="-228600" fontAlgn="base">
              <a:spcBef>
                <a:spcPct val="20000"/>
              </a:spcBef>
              <a:spcAft>
                <a:spcPct val="0"/>
              </a:spcAft>
              <a:buChar char="»"/>
              <a:defRPr sz="1200">
                <a:latin typeface="+mn-lt"/>
              </a:defRPr>
            </a:lvl7pPr>
            <a:lvl8pPr marL="3429000" indent="-228600" fontAlgn="base">
              <a:spcBef>
                <a:spcPct val="20000"/>
              </a:spcBef>
              <a:spcAft>
                <a:spcPct val="0"/>
              </a:spcAft>
              <a:buChar char="»"/>
              <a:defRPr sz="1200">
                <a:latin typeface="+mn-lt"/>
              </a:defRPr>
            </a:lvl8pPr>
            <a:lvl9pPr marL="3886200" indent="-228600" fontAlgn="base">
              <a:spcBef>
                <a:spcPct val="20000"/>
              </a:spcBef>
              <a:spcAft>
                <a:spcPct val="0"/>
              </a:spcAft>
              <a:buChar char="»"/>
              <a:defRPr sz="1200">
                <a:latin typeface="+mn-lt"/>
              </a:defRPr>
            </a:lvl9pPr>
          </a:lstStyle>
          <a:p>
            <a:r>
              <a:rPr lang="en-US" sz="1800" dirty="0" smtClean="0"/>
              <a:t>Further generalize the internal states, x.   Note that ANY state has a value and a derivative.    The second derivative is the derivative of the state representing the first derivative, and so on:</a:t>
            </a:r>
            <a:endParaRPr lang="en-US" sz="1800" dirty="0"/>
          </a:p>
        </p:txBody>
      </p:sp>
      <p:graphicFrame>
        <p:nvGraphicFramePr>
          <p:cNvPr id="7" name="Object 6"/>
          <p:cNvGraphicFramePr>
            <a:graphicFrameLocks noChangeAspect="1"/>
          </p:cNvGraphicFramePr>
          <p:nvPr>
            <p:extLst>
              <p:ext uri="{D42A27DB-BD31-4B8C-83A1-F6EECF244321}">
                <p14:modId xmlns:p14="http://schemas.microsoft.com/office/powerpoint/2010/main" val="934821028"/>
              </p:ext>
            </p:extLst>
          </p:nvPr>
        </p:nvGraphicFramePr>
        <p:xfrm>
          <a:off x="827584" y="5013176"/>
          <a:ext cx="2203450" cy="887413"/>
        </p:xfrm>
        <a:graphic>
          <a:graphicData uri="http://schemas.openxmlformats.org/presentationml/2006/ole">
            <mc:AlternateContent xmlns:mc="http://schemas.openxmlformats.org/markup-compatibility/2006">
              <mc:Choice xmlns:v="urn:schemas-microsoft-com:vml" Requires="v">
                <p:oleObj spid="_x0000_s83527" name="Equation" r:id="rId3" imgW="1104840" imgH="444240" progId="Equation.3">
                  <p:embed/>
                </p:oleObj>
              </mc:Choice>
              <mc:Fallback>
                <p:oleObj name="Equation" r:id="rId3" imgW="1104840" imgH="444240" progId="Equation.3">
                  <p:embed/>
                  <p:pic>
                    <p:nvPicPr>
                      <p:cNvPr id="0" name="Object 12"/>
                      <p:cNvPicPr>
                        <a:picLocks noChangeAspect="1" noChangeArrowheads="1"/>
                      </p:cNvPicPr>
                      <p:nvPr/>
                    </p:nvPicPr>
                    <p:blipFill>
                      <a:blip r:embed="rId4"/>
                      <a:srcRect/>
                      <a:stretch>
                        <a:fillRect/>
                      </a:stretch>
                    </p:blipFill>
                    <p:spPr bwMode="auto">
                      <a:xfrm>
                        <a:off x="827584" y="5013176"/>
                        <a:ext cx="2203450"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Content Placeholder 2"/>
          <p:cNvSpPr txBox="1">
            <a:spLocks/>
          </p:cNvSpPr>
          <p:nvPr/>
        </p:nvSpPr>
        <p:spPr bwMode="auto">
          <a:xfrm>
            <a:off x="666800" y="836712"/>
            <a:ext cx="7772400"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eaLnBrk="0" hangingPunct="0">
              <a:spcBef>
                <a:spcPct val="20000"/>
              </a:spcBef>
              <a:buNone/>
              <a:defRPr>
                <a:latin typeface="+mn-lt"/>
              </a:defRPr>
            </a:lvl1pPr>
            <a:lvl2pPr marL="742950" indent="-285750" eaLnBrk="0" hangingPunct="0">
              <a:spcBef>
                <a:spcPct val="20000"/>
              </a:spcBef>
              <a:buChar char="–"/>
              <a:defRPr>
                <a:latin typeface="+mn-lt"/>
              </a:defRPr>
            </a:lvl2pPr>
            <a:lvl3pPr marL="1143000" indent="-228600" eaLnBrk="0" hangingPunct="0">
              <a:spcBef>
                <a:spcPct val="20000"/>
              </a:spcBef>
              <a:buChar char="•"/>
              <a:defRPr sz="1400">
                <a:latin typeface="+mn-lt"/>
              </a:defRPr>
            </a:lvl3pPr>
            <a:lvl4pPr marL="1600200" indent="-228600" eaLnBrk="0" hangingPunct="0">
              <a:spcBef>
                <a:spcPct val="20000"/>
              </a:spcBef>
              <a:buChar char="–"/>
              <a:defRPr sz="1200">
                <a:latin typeface="+mn-lt"/>
              </a:defRPr>
            </a:lvl4pPr>
            <a:lvl5pPr marL="2057400" indent="-228600" eaLnBrk="0" hangingPunct="0">
              <a:spcBef>
                <a:spcPct val="20000"/>
              </a:spcBef>
              <a:buChar char="»"/>
              <a:defRPr sz="1200">
                <a:latin typeface="+mn-lt"/>
              </a:defRPr>
            </a:lvl5pPr>
            <a:lvl6pPr marL="2514600" indent="-228600" fontAlgn="base">
              <a:spcBef>
                <a:spcPct val="20000"/>
              </a:spcBef>
              <a:spcAft>
                <a:spcPct val="0"/>
              </a:spcAft>
              <a:buChar char="»"/>
              <a:defRPr sz="1200">
                <a:latin typeface="+mn-lt"/>
              </a:defRPr>
            </a:lvl6pPr>
            <a:lvl7pPr marL="2971800" indent="-228600" fontAlgn="base">
              <a:spcBef>
                <a:spcPct val="20000"/>
              </a:spcBef>
              <a:spcAft>
                <a:spcPct val="0"/>
              </a:spcAft>
              <a:buChar char="»"/>
              <a:defRPr sz="1200">
                <a:latin typeface="+mn-lt"/>
              </a:defRPr>
            </a:lvl7pPr>
            <a:lvl8pPr marL="3429000" indent="-228600" fontAlgn="base">
              <a:spcBef>
                <a:spcPct val="20000"/>
              </a:spcBef>
              <a:spcAft>
                <a:spcPct val="0"/>
              </a:spcAft>
              <a:buChar char="»"/>
              <a:defRPr sz="1200">
                <a:latin typeface="+mn-lt"/>
              </a:defRPr>
            </a:lvl8pPr>
            <a:lvl9pPr marL="3886200" indent="-228600" fontAlgn="base">
              <a:spcBef>
                <a:spcPct val="20000"/>
              </a:spcBef>
              <a:spcAft>
                <a:spcPct val="0"/>
              </a:spcAft>
              <a:buChar char="»"/>
              <a:defRPr sz="1200">
                <a:latin typeface="+mn-lt"/>
              </a:defRPr>
            </a:lvl9pPr>
          </a:lstStyle>
          <a:p>
            <a:r>
              <a:rPr lang="en-US" sz="1800" dirty="0" smtClean="0"/>
              <a:t>Accompanying any dynamical system will be a set of O.D.E.s describing the equations of motion:</a:t>
            </a:r>
            <a:endParaRPr lang="en-US" sz="1800" dirty="0"/>
          </a:p>
        </p:txBody>
      </p:sp>
      <p:graphicFrame>
        <p:nvGraphicFramePr>
          <p:cNvPr id="9" name="Object 8"/>
          <p:cNvGraphicFramePr>
            <a:graphicFrameLocks noChangeAspect="1"/>
          </p:cNvGraphicFramePr>
          <p:nvPr>
            <p:extLst>
              <p:ext uri="{D42A27DB-BD31-4B8C-83A1-F6EECF244321}">
                <p14:modId xmlns:p14="http://schemas.microsoft.com/office/powerpoint/2010/main" val="4055189621"/>
              </p:ext>
            </p:extLst>
          </p:nvPr>
        </p:nvGraphicFramePr>
        <p:xfrm>
          <a:off x="827584" y="1772816"/>
          <a:ext cx="1392237" cy="406400"/>
        </p:xfrm>
        <a:graphic>
          <a:graphicData uri="http://schemas.openxmlformats.org/presentationml/2006/ole">
            <mc:AlternateContent xmlns:mc="http://schemas.openxmlformats.org/markup-compatibility/2006">
              <mc:Choice xmlns:v="urn:schemas-microsoft-com:vml" Requires="v">
                <p:oleObj spid="_x0000_s83528" name="Equation" r:id="rId5" imgW="698400" imgH="203040" progId="Equation.3">
                  <p:embed/>
                </p:oleObj>
              </mc:Choice>
              <mc:Fallback>
                <p:oleObj name="Equation" r:id="rId5" imgW="698400" imgH="203040" progId="Equation.3">
                  <p:embed/>
                  <p:pic>
                    <p:nvPicPr>
                      <p:cNvPr id="0" name="Object 5"/>
                      <p:cNvPicPr>
                        <a:picLocks noChangeAspect="1" noChangeArrowheads="1"/>
                      </p:cNvPicPr>
                      <p:nvPr/>
                    </p:nvPicPr>
                    <p:blipFill>
                      <a:blip r:embed="rId6"/>
                      <a:srcRect/>
                      <a:stretch>
                        <a:fillRect/>
                      </a:stretch>
                    </p:blipFill>
                    <p:spPr bwMode="auto">
                      <a:xfrm>
                        <a:off x="827584" y="1772816"/>
                        <a:ext cx="1392237"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422675993"/>
              </p:ext>
            </p:extLst>
          </p:nvPr>
        </p:nvGraphicFramePr>
        <p:xfrm>
          <a:off x="666850" y="2204864"/>
          <a:ext cx="5597525" cy="938213"/>
        </p:xfrm>
        <a:graphic>
          <a:graphicData uri="http://schemas.openxmlformats.org/presentationml/2006/ole">
            <mc:AlternateContent xmlns:mc="http://schemas.openxmlformats.org/markup-compatibility/2006">
              <mc:Choice xmlns:v="urn:schemas-microsoft-com:vml" Requires="v">
                <p:oleObj spid="_x0000_s83529" name="Equation" r:id="rId7" imgW="2806560" imgH="469800" progId="Equation.3">
                  <p:embed/>
                </p:oleObj>
              </mc:Choice>
              <mc:Fallback>
                <p:oleObj name="Equation" r:id="rId7" imgW="2806560" imgH="469800" progId="Equation.3">
                  <p:embed/>
                  <p:pic>
                    <p:nvPicPr>
                      <p:cNvPr id="0" name="Object 8"/>
                      <p:cNvPicPr>
                        <a:picLocks noChangeAspect="1" noChangeArrowheads="1"/>
                      </p:cNvPicPr>
                      <p:nvPr/>
                    </p:nvPicPr>
                    <p:blipFill>
                      <a:blip r:embed="rId8"/>
                      <a:srcRect/>
                      <a:stretch>
                        <a:fillRect/>
                      </a:stretch>
                    </p:blipFill>
                    <p:spPr bwMode="auto">
                      <a:xfrm>
                        <a:off x="666850" y="2204864"/>
                        <a:ext cx="55975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237031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Space Continued</a:t>
            </a:r>
            <a:endParaRPr lang="en-US" dirty="0"/>
          </a:p>
        </p:txBody>
      </p:sp>
      <p:sp>
        <p:nvSpPr>
          <p:cNvPr id="3" name="Content Placeholder 2"/>
          <p:cNvSpPr>
            <a:spLocks noGrp="1"/>
          </p:cNvSpPr>
          <p:nvPr>
            <p:ph idx="1"/>
          </p:nvPr>
        </p:nvSpPr>
        <p:spPr>
          <a:xfrm>
            <a:off x="611560" y="548680"/>
            <a:ext cx="7772400" cy="720080"/>
          </a:xfrm>
        </p:spPr>
        <p:txBody>
          <a:bodyPr/>
          <a:lstStyle/>
          <a:p>
            <a:pPr marL="0" indent="0">
              <a:buNone/>
            </a:pPr>
            <a:r>
              <a:rPr lang="en-US" dirty="0" smtClean="0"/>
              <a:t>Now a general single-input, single-output (SISO) dynamical system will have a system of equations as it’s general representation.</a:t>
            </a:r>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29</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157832078"/>
              </p:ext>
            </p:extLst>
          </p:nvPr>
        </p:nvGraphicFramePr>
        <p:xfrm>
          <a:off x="1619672" y="1556792"/>
          <a:ext cx="2203450" cy="1774825"/>
        </p:xfrm>
        <a:graphic>
          <a:graphicData uri="http://schemas.openxmlformats.org/presentationml/2006/ole">
            <mc:AlternateContent xmlns:mc="http://schemas.openxmlformats.org/markup-compatibility/2006">
              <mc:Choice xmlns:v="urn:schemas-microsoft-com:vml" Requires="v">
                <p:oleObj spid="_x0000_s84740" name="Equation" r:id="rId3" imgW="1104840" imgH="888840" progId="Equation.3">
                  <p:embed/>
                </p:oleObj>
              </mc:Choice>
              <mc:Fallback>
                <p:oleObj name="Equation" r:id="rId3" imgW="1104840" imgH="888840" progId="Equation.3">
                  <p:embed/>
                  <p:pic>
                    <p:nvPicPr>
                      <p:cNvPr id="0" name="Object 6"/>
                      <p:cNvPicPr>
                        <a:picLocks noChangeAspect="1" noChangeArrowheads="1"/>
                      </p:cNvPicPr>
                      <p:nvPr/>
                    </p:nvPicPr>
                    <p:blipFill>
                      <a:blip r:embed="rId4"/>
                      <a:srcRect/>
                      <a:stretch>
                        <a:fillRect/>
                      </a:stretch>
                    </p:blipFill>
                    <p:spPr bwMode="auto">
                      <a:xfrm>
                        <a:off x="1619672" y="1556792"/>
                        <a:ext cx="220345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26713983"/>
              </p:ext>
            </p:extLst>
          </p:nvPr>
        </p:nvGraphicFramePr>
        <p:xfrm>
          <a:off x="874812" y="3721224"/>
          <a:ext cx="2178050" cy="1774825"/>
        </p:xfrm>
        <a:graphic>
          <a:graphicData uri="http://schemas.openxmlformats.org/presentationml/2006/ole">
            <mc:AlternateContent xmlns:mc="http://schemas.openxmlformats.org/markup-compatibility/2006">
              <mc:Choice xmlns:v="urn:schemas-microsoft-com:vml" Requires="v">
                <p:oleObj spid="_x0000_s84741" name="Equation" r:id="rId5" imgW="1091880" imgH="888840" progId="Equation.3">
                  <p:embed/>
                </p:oleObj>
              </mc:Choice>
              <mc:Fallback>
                <p:oleObj name="Equation" r:id="rId5" imgW="1091880" imgH="888840" progId="Equation.3">
                  <p:embed/>
                  <p:pic>
                    <p:nvPicPr>
                      <p:cNvPr id="0" name="Object 5"/>
                      <p:cNvPicPr>
                        <a:picLocks noChangeAspect="1" noChangeArrowheads="1"/>
                      </p:cNvPicPr>
                      <p:nvPr/>
                    </p:nvPicPr>
                    <p:blipFill>
                      <a:blip r:embed="rId6"/>
                      <a:srcRect/>
                      <a:stretch>
                        <a:fillRect/>
                      </a:stretch>
                    </p:blipFill>
                    <p:spPr bwMode="auto">
                      <a:xfrm>
                        <a:off x="874812" y="3721224"/>
                        <a:ext cx="217805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Content Placeholder 2"/>
          <p:cNvSpPr txBox="1">
            <a:spLocks/>
          </p:cNvSpPr>
          <p:nvPr/>
        </p:nvSpPr>
        <p:spPr bwMode="auto">
          <a:xfrm>
            <a:off x="874812" y="3361184"/>
            <a:ext cx="777240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a:solidFill>
                  <a:schemeClr val="tx1"/>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FontTx/>
              <a:buNone/>
            </a:pPr>
            <a:r>
              <a:rPr lang="en-US" sz="1800" dirty="0" smtClean="0"/>
              <a:t>Define some small letters to clean up the nomenclature:</a:t>
            </a:r>
            <a:endParaRPr lang="en-US" sz="1800" dirty="0"/>
          </a:p>
        </p:txBody>
      </p:sp>
      <p:graphicFrame>
        <p:nvGraphicFramePr>
          <p:cNvPr id="10" name="Object 9"/>
          <p:cNvGraphicFramePr>
            <a:graphicFrameLocks noChangeAspect="1"/>
          </p:cNvGraphicFramePr>
          <p:nvPr>
            <p:extLst>
              <p:ext uri="{D42A27DB-BD31-4B8C-83A1-F6EECF244321}">
                <p14:modId xmlns:p14="http://schemas.microsoft.com/office/powerpoint/2010/main" val="2451737704"/>
              </p:ext>
            </p:extLst>
          </p:nvPr>
        </p:nvGraphicFramePr>
        <p:xfrm>
          <a:off x="4761012" y="3752462"/>
          <a:ext cx="2716535" cy="1606372"/>
        </p:xfrm>
        <a:graphic>
          <a:graphicData uri="http://schemas.openxmlformats.org/presentationml/2006/ole">
            <mc:AlternateContent xmlns:mc="http://schemas.openxmlformats.org/markup-compatibility/2006">
              <mc:Choice xmlns:v="urn:schemas-microsoft-com:vml" Requires="v">
                <p:oleObj spid="_x0000_s84742" name="Equation" r:id="rId7" imgW="838080" imgH="495000" progId="Equation.3">
                  <p:embed/>
                </p:oleObj>
              </mc:Choice>
              <mc:Fallback>
                <p:oleObj name="Equation" r:id="rId7" imgW="838080" imgH="495000" progId="Equation.3">
                  <p:embed/>
                  <p:pic>
                    <p:nvPicPr>
                      <p:cNvPr id="0" name="Object 5"/>
                      <p:cNvPicPr>
                        <a:picLocks noChangeAspect="1" noChangeArrowheads="1"/>
                      </p:cNvPicPr>
                      <p:nvPr/>
                    </p:nvPicPr>
                    <p:blipFill>
                      <a:blip r:embed="rId8"/>
                      <a:srcRect/>
                      <a:stretch>
                        <a:fillRect/>
                      </a:stretch>
                    </p:blipFill>
                    <p:spPr bwMode="auto">
                      <a:xfrm>
                        <a:off x="4761012" y="3752462"/>
                        <a:ext cx="2716535" cy="1606372"/>
                      </a:xfrm>
                      <a:prstGeom prst="rect">
                        <a:avLst/>
                      </a:prstGeom>
                      <a:noFill/>
                      <a:ln>
                        <a:solidFill>
                          <a:schemeClr val="tx1"/>
                        </a:solidFill>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800777701"/>
              </p:ext>
            </p:extLst>
          </p:nvPr>
        </p:nvGraphicFramePr>
        <p:xfrm>
          <a:off x="3947789" y="4221088"/>
          <a:ext cx="793750" cy="606425"/>
        </p:xfrm>
        <a:graphic>
          <a:graphicData uri="http://schemas.openxmlformats.org/presentationml/2006/ole">
            <mc:AlternateContent xmlns:mc="http://schemas.openxmlformats.org/markup-compatibility/2006">
              <mc:Choice xmlns:v="urn:schemas-microsoft-com:vml" Requires="v">
                <p:oleObj spid="_x0000_s84743" name="Equation" r:id="rId9" imgW="215640" imgH="164880" progId="Equation.3">
                  <p:embed/>
                </p:oleObj>
              </mc:Choice>
              <mc:Fallback>
                <p:oleObj name="Equation" r:id="rId9" imgW="215640" imgH="164880" progId="Equation.3">
                  <p:embed/>
                  <p:pic>
                    <p:nvPicPr>
                      <p:cNvPr id="0" name="Object 9"/>
                      <p:cNvPicPr>
                        <a:picLocks noChangeAspect="1" noChangeArrowheads="1"/>
                      </p:cNvPicPr>
                      <p:nvPr/>
                    </p:nvPicPr>
                    <p:blipFill>
                      <a:blip r:embed="rId10"/>
                      <a:srcRect/>
                      <a:stretch>
                        <a:fillRect/>
                      </a:stretch>
                    </p:blipFill>
                    <p:spPr bwMode="auto">
                      <a:xfrm>
                        <a:off x="3947789" y="4221088"/>
                        <a:ext cx="793750" cy="606425"/>
                      </a:xfrm>
                      <a:prstGeom prst="rect">
                        <a:avLst/>
                      </a:prstGeom>
                      <a:noFill/>
                      <a:ln w="9525">
                        <a:noFill/>
                        <a:miter lim="800000"/>
                        <a:headEnd/>
                        <a:tailEnd/>
                      </a:ln>
                    </p:spPr>
                  </p:pic>
                </p:oleObj>
              </mc:Fallback>
            </mc:AlternateContent>
          </a:graphicData>
        </a:graphic>
      </p:graphicFrame>
    </p:spTree>
    <p:extLst>
      <p:ext uri="{BB962C8B-B14F-4D97-AF65-F5344CB8AC3E}">
        <p14:creationId xmlns:p14="http://schemas.microsoft.com/office/powerpoint/2010/main" val="196178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3568" y="1772816"/>
            <a:ext cx="7772400" cy="2232248"/>
          </a:xfrm>
        </p:spPr>
        <p:txBody>
          <a:bodyPr/>
          <a:lstStyle/>
          <a:p>
            <a:r>
              <a:rPr lang="en-US" sz="4800" b="1" dirty="0" smtClean="0"/>
              <a:t>Description of Project</a:t>
            </a:r>
            <a:endParaRPr lang="en-US" sz="4800" b="1"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3</a:t>
            </a:fld>
            <a:endParaRPr lang="en-US"/>
          </a:p>
        </p:txBody>
      </p:sp>
    </p:spTree>
    <p:extLst>
      <p:ext uri="{BB962C8B-B14F-4D97-AF65-F5344CB8AC3E}">
        <p14:creationId xmlns:p14="http://schemas.microsoft.com/office/powerpoint/2010/main" val="24901996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Space Concluded</a:t>
            </a:r>
            <a:endParaRPr lang="en-US" dirty="0"/>
          </a:p>
        </p:txBody>
      </p:sp>
      <p:sp>
        <p:nvSpPr>
          <p:cNvPr id="3" name="Content Placeholder 2"/>
          <p:cNvSpPr>
            <a:spLocks noGrp="1"/>
          </p:cNvSpPr>
          <p:nvPr>
            <p:ph idx="1"/>
          </p:nvPr>
        </p:nvSpPr>
        <p:spPr>
          <a:xfrm>
            <a:off x="611560" y="1052736"/>
            <a:ext cx="7772400" cy="570384"/>
          </a:xfrm>
        </p:spPr>
        <p:txBody>
          <a:bodyPr/>
          <a:lstStyle/>
          <a:p>
            <a:pPr marL="0" indent="0">
              <a:buNone/>
            </a:pPr>
            <a:r>
              <a:rPr lang="en-US" dirty="0" smtClean="0"/>
              <a:t>In general, all the parameters are vectors or arrays with all sorts of real-world cross-coupling and will be multi-input, multi-output (MIMO).</a:t>
            </a:r>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30</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50764542"/>
              </p:ext>
            </p:extLst>
          </p:nvPr>
        </p:nvGraphicFramePr>
        <p:xfrm>
          <a:off x="2267744" y="1988840"/>
          <a:ext cx="2897304" cy="1584176"/>
        </p:xfrm>
        <a:graphic>
          <a:graphicData uri="http://schemas.openxmlformats.org/presentationml/2006/ole">
            <mc:AlternateContent xmlns:mc="http://schemas.openxmlformats.org/markup-compatibility/2006">
              <mc:Choice xmlns:v="urn:schemas-microsoft-com:vml" Requires="v">
                <p:oleObj spid="_x0000_s85190" name="Equation" r:id="rId3" imgW="952200" imgH="520560" progId="Equation.3">
                  <p:embed/>
                </p:oleObj>
              </mc:Choice>
              <mc:Fallback>
                <p:oleObj name="Equation" r:id="rId3" imgW="952200" imgH="520560" progId="Equation.3">
                  <p:embed/>
                  <p:pic>
                    <p:nvPicPr>
                      <p:cNvPr id="0" name="Object 9"/>
                      <p:cNvPicPr>
                        <a:picLocks noChangeAspect="1" noChangeArrowheads="1"/>
                      </p:cNvPicPr>
                      <p:nvPr/>
                    </p:nvPicPr>
                    <p:blipFill>
                      <a:blip r:embed="rId4"/>
                      <a:srcRect/>
                      <a:stretch>
                        <a:fillRect/>
                      </a:stretch>
                    </p:blipFill>
                    <p:spPr bwMode="auto">
                      <a:xfrm>
                        <a:off x="2267744" y="1988840"/>
                        <a:ext cx="2897304" cy="1584176"/>
                      </a:xfrm>
                      <a:prstGeom prst="rect">
                        <a:avLst/>
                      </a:prstGeom>
                      <a:noFill/>
                      <a:ln w="9525">
                        <a:solidFill>
                          <a:schemeClr val="tx1"/>
                        </a:solidFill>
                        <a:miter lim="800000"/>
                        <a:headEnd/>
                        <a:tailEnd/>
                      </a:ln>
                      <a:extLst/>
                    </p:spPr>
                  </p:pic>
                </p:oleObj>
              </mc:Fallback>
            </mc:AlternateContent>
          </a:graphicData>
        </a:graphic>
      </p:graphicFrame>
    </p:spTree>
    <p:extLst>
      <p:ext uri="{BB962C8B-B14F-4D97-AF65-F5344CB8AC3E}">
        <p14:creationId xmlns:p14="http://schemas.microsoft.com/office/powerpoint/2010/main" val="30868507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548680"/>
            <a:ext cx="7772400" cy="533400"/>
          </a:xfrm>
        </p:spPr>
        <p:txBody>
          <a:bodyPr/>
          <a:lstStyle/>
          <a:p>
            <a:r>
              <a:rPr lang="en-US" dirty="0" smtClean="0"/>
              <a:t>This “State” Concept Can Be Leveraged to Create a Nice Block Diagram Connection.  If this all seems a mish-mash it is.  These are different symbols for representing the same concept.   In fact, a Bode plot is another symbol.</a:t>
            </a:r>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31</a:t>
            </a:fld>
            <a:endParaRPr lang="en-US"/>
          </a:p>
        </p:txBody>
      </p:sp>
      <p:grpSp>
        <p:nvGrpSpPr>
          <p:cNvPr id="3" name="Group 2"/>
          <p:cNvGrpSpPr/>
          <p:nvPr/>
        </p:nvGrpSpPr>
        <p:grpSpPr>
          <a:xfrm>
            <a:off x="1321073" y="2060848"/>
            <a:ext cx="6128630" cy="2859063"/>
            <a:chOff x="569913" y="1628800"/>
            <a:chExt cx="7404100" cy="3757588"/>
          </a:xfrm>
        </p:grpSpPr>
        <p:graphicFrame>
          <p:nvGraphicFramePr>
            <p:cNvPr id="5" name="Object 4"/>
            <p:cNvGraphicFramePr>
              <a:graphicFrameLocks noChangeAspect="1"/>
            </p:cNvGraphicFramePr>
            <p:nvPr>
              <p:extLst>
                <p:ext uri="{D42A27DB-BD31-4B8C-83A1-F6EECF244321}">
                  <p14:modId xmlns:p14="http://schemas.microsoft.com/office/powerpoint/2010/main" val="3624440960"/>
                </p:ext>
              </p:extLst>
            </p:nvPr>
          </p:nvGraphicFramePr>
          <p:xfrm>
            <a:off x="2843808" y="1628800"/>
            <a:ext cx="3028950" cy="1771650"/>
          </p:xfrm>
          <a:graphic>
            <a:graphicData uri="http://schemas.openxmlformats.org/presentationml/2006/ole">
              <mc:AlternateContent xmlns:mc="http://schemas.openxmlformats.org/markup-compatibility/2006">
                <mc:Choice xmlns:v="urn:schemas-microsoft-com:vml" Requires="v">
                  <p:oleObj spid="_x0000_s86785" name="Equation" r:id="rId3" imgW="825500" imgH="482600" progId="Equation.3">
                    <p:embed/>
                  </p:oleObj>
                </mc:Choice>
                <mc:Fallback>
                  <p:oleObj name="Equation" r:id="rId3" imgW="825500" imgH="482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1628800"/>
                          <a:ext cx="3028950" cy="1771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828361540"/>
                </p:ext>
              </p:extLst>
            </p:nvPr>
          </p:nvGraphicFramePr>
          <p:xfrm>
            <a:off x="569913" y="1936750"/>
            <a:ext cx="912812" cy="1155700"/>
          </p:xfrm>
          <a:graphic>
            <a:graphicData uri="http://schemas.openxmlformats.org/presentationml/2006/ole">
              <mc:AlternateContent xmlns:mc="http://schemas.openxmlformats.org/markup-compatibility/2006">
                <mc:Choice xmlns:v="urn:schemas-microsoft-com:vml" Requires="v">
                  <p:oleObj spid="_x0000_s86786" name="Equation" r:id="rId5" imgW="139680" imgH="177480" progId="Equation.3">
                    <p:embed/>
                  </p:oleObj>
                </mc:Choice>
                <mc:Fallback>
                  <p:oleObj name="Equation" r:id="rId5" imgW="139680" imgH="177480" progId="Equation.3">
                    <p:embed/>
                    <p:pic>
                      <p:nvPicPr>
                        <p:cNvPr id="0" name="Object 12"/>
                        <p:cNvPicPr>
                          <a:picLocks noChangeAspect="1" noChangeArrowheads="1"/>
                        </p:cNvPicPr>
                        <p:nvPr/>
                      </p:nvPicPr>
                      <p:blipFill>
                        <a:blip r:embed="rId6"/>
                        <a:srcRect/>
                        <a:stretch>
                          <a:fillRect/>
                        </a:stretch>
                      </p:blipFill>
                      <p:spPr bwMode="auto">
                        <a:xfrm>
                          <a:off x="569913" y="1936750"/>
                          <a:ext cx="912812" cy="1155700"/>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902563033"/>
                </p:ext>
              </p:extLst>
            </p:nvPr>
          </p:nvGraphicFramePr>
          <p:xfrm>
            <a:off x="3879850" y="4119563"/>
            <a:ext cx="990600" cy="1266825"/>
          </p:xfrm>
          <a:graphic>
            <a:graphicData uri="http://schemas.openxmlformats.org/presentationml/2006/ole">
              <mc:AlternateContent xmlns:mc="http://schemas.openxmlformats.org/markup-compatibility/2006">
                <mc:Choice xmlns:v="urn:schemas-microsoft-com:vml" Requires="v">
                  <p:oleObj spid="_x0000_s86787" name="Equation" r:id="rId7" imgW="139680" imgH="177480" progId="Equation.3">
                    <p:embed/>
                  </p:oleObj>
                </mc:Choice>
                <mc:Fallback>
                  <p:oleObj name="Equation" r:id="rId7" imgW="139680" imgH="177480" progId="Equation.3">
                    <p:embed/>
                    <p:pic>
                      <p:nvPicPr>
                        <p:cNvPr id="0" name="Object 5"/>
                        <p:cNvPicPr>
                          <a:picLocks noChangeAspect="1" noChangeArrowheads="1"/>
                        </p:cNvPicPr>
                        <p:nvPr/>
                      </p:nvPicPr>
                      <p:blipFill>
                        <a:blip r:embed="rId8"/>
                        <a:srcRect/>
                        <a:stretch>
                          <a:fillRect/>
                        </a:stretch>
                      </p:blipFill>
                      <p:spPr bwMode="auto">
                        <a:xfrm>
                          <a:off x="3879850" y="4119563"/>
                          <a:ext cx="990600" cy="1266825"/>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57583908"/>
                </p:ext>
              </p:extLst>
            </p:nvPr>
          </p:nvGraphicFramePr>
          <p:xfrm>
            <a:off x="7308850" y="2051050"/>
            <a:ext cx="665163" cy="963613"/>
          </p:xfrm>
          <a:graphic>
            <a:graphicData uri="http://schemas.openxmlformats.org/presentationml/2006/ole">
              <mc:AlternateContent xmlns:mc="http://schemas.openxmlformats.org/markup-compatibility/2006">
                <mc:Choice xmlns:v="urn:schemas-microsoft-com:vml" Requires="v">
                  <p:oleObj spid="_x0000_s86788" name="Equation" r:id="rId9" imgW="139680" imgH="203040" progId="Equation.3">
                    <p:embed/>
                  </p:oleObj>
                </mc:Choice>
                <mc:Fallback>
                  <p:oleObj name="Equation" r:id="rId9" imgW="139680" imgH="203040" progId="Equation.3">
                    <p:embed/>
                    <p:pic>
                      <p:nvPicPr>
                        <p:cNvPr id="0" name="Object 6"/>
                        <p:cNvPicPr>
                          <a:picLocks noChangeAspect="1" noChangeArrowheads="1"/>
                        </p:cNvPicPr>
                        <p:nvPr/>
                      </p:nvPicPr>
                      <p:blipFill>
                        <a:blip r:embed="rId10"/>
                        <a:srcRect/>
                        <a:stretch>
                          <a:fillRect/>
                        </a:stretch>
                      </p:blipFill>
                      <p:spPr bwMode="auto">
                        <a:xfrm>
                          <a:off x="7308850" y="2051050"/>
                          <a:ext cx="665163" cy="963613"/>
                        </a:xfrm>
                        <a:prstGeom prst="rect">
                          <a:avLst/>
                        </a:prstGeom>
                        <a:noFill/>
                        <a:ln>
                          <a:noFill/>
                        </a:ln>
                      </p:spPr>
                    </p:pic>
                  </p:oleObj>
                </mc:Fallback>
              </mc:AlternateContent>
            </a:graphicData>
          </a:graphic>
        </p:graphicFrame>
        <p:cxnSp>
          <p:nvCxnSpPr>
            <p:cNvPr id="10" name="Elbow Connector 9"/>
            <p:cNvCxnSpPr>
              <a:stCxn id="6" idx="3"/>
              <a:endCxn id="5" idx="1"/>
            </p:cNvCxnSpPr>
            <p:nvPr/>
          </p:nvCxnSpPr>
          <p:spPr bwMode="auto">
            <a:xfrm flipV="1">
              <a:off x="1441624" y="2514625"/>
              <a:ext cx="1402184" cy="163"/>
            </a:xfrm>
            <a:prstGeom prst="bentConnector3">
              <a:avLst/>
            </a:prstGeom>
            <a:noFill/>
            <a:ln w="63500" cap="flat" cmpd="dbl" algn="ctr">
              <a:solidFill>
                <a:schemeClr val="tx1"/>
              </a:solidFill>
              <a:prstDash val="solid"/>
              <a:round/>
              <a:headEnd type="none" w="med" len="med"/>
              <a:tailEnd type="arrow"/>
            </a:ln>
            <a:effectLst/>
          </p:spPr>
        </p:cxnSp>
        <p:cxnSp>
          <p:nvCxnSpPr>
            <p:cNvPr id="14" name="Straight Arrow Connector 13"/>
            <p:cNvCxnSpPr>
              <a:stCxn id="5" idx="2"/>
              <a:endCxn id="7" idx="0"/>
            </p:cNvCxnSpPr>
            <p:nvPr/>
          </p:nvCxnSpPr>
          <p:spPr bwMode="auto">
            <a:xfrm>
              <a:off x="4358283" y="3400450"/>
              <a:ext cx="15887" cy="853405"/>
            </a:xfrm>
            <a:prstGeom prst="straightConnector1">
              <a:avLst/>
            </a:prstGeom>
            <a:noFill/>
            <a:ln w="63500" cap="flat" cmpd="dbl" algn="ctr">
              <a:solidFill>
                <a:schemeClr val="tx1"/>
              </a:solidFill>
              <a:prstDash val="solid"/>
              <a:round/>
              <a:headEnd type="arrow"/>
              <a:tailEnd type="arrow"/>
            </a:ln>
            <a:effectLst/>
          </p:spPr>
        </p:cxnSp>
        <p:cxnSp>
          <p:nvCxnSpPr>
            <p:cNvPr id="20" name="Elbow Connector 19"/>
            <p:cNvCxnSpPr>
              <a:stCxn id="5" idx="3"/>
            </p:cNvCxnSpPr>
            <p:nvPr/>
          </p:nvCxnSpPr>
          <p:spPr bwMode="auto">
            <a:xfrm>
              <a:off x="5872758" y="2514625"/>
              <a:ext cx="1651570" cy="12700"/>
            </a:xfrm>
            <a:prstGeom prst="bentConnector3">
              <a:avLst>
                <a:gd name="adj1" fmla="val 50000"/>
              </a:avLst>
            </a:prstGeom>
            <a:noFill/>
            <a:ln w="63500" cap="flat" cmpd="dbl" algn="ctr">
              <a:solidFill>
                <a:schemeClr val="tx1"/>
              </a:solidFill>
              <a:prstDash val="solid"/>
              <a:round/>
              <a:headEnd type="none" w="med" len="med"/>
              <a:tailEnd type="arrow"/>
            </a:ln>
            <a:effectLst/>
          </p:spPr>
        </p:cxnSp>
      </p:grpSp>
    </p:spTree>
    <p:extLst>
      <p:ext uri="{BB962C8B-B14F-4D97-AF65-F5344CB8AC3E}">
        <p14:creationId xmlns:p14="http://schemas.microsoft.com/office/powerpoint/2010/main" val="7307250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4624"/>
            <a:ext cx="7772400" cy="533400"/>
          </a:xfrm>
        </p:spPr>
        <p:txBody>
          <a:bodyPr/>
          <a:lstStyle/>
          <a:p>
            <a:r>
              <a:rPr lang="en-US" b="1" dirty="0" smtClean="0"/>
              <a:t>How it All Connects – these are all mathematically equivalent</a:t>
            </a:r>
            <a:endParaRPr lang="en-US" b="1"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32</a:t>
            </a:fld>
            <a:endParaRPr lang="en-US"/>
          </a:p>
        </p:txBody>
      </p:sp>
      <p:grpSp>
        <p:nvGrpSpPr>
          <p:cNvPr id="16" name="Group 15"/>
          <p:cNvGrpSpPr/>
          <p:nvPr/>
        </p:nvGrpSpPr>
        <p:grpSpPr>
          <a:xfrm>
            <a:off x="35496" y="980728"/>
            <a:ext cx="2232248" cy="720080"/>
            <a:chOff x="755576" y="1484784"/>
            <a:chExt cx="3568774" cy="926942"/>
          </a:xfrm>
        </p:grpSpPr>
        <p:graphicFrame>
          <p:nvGraphicFramePr>
            <p:cNvPr id="5" name="Object 4"/>
            <p:cNvGraphicFramePr>
              <a:graphicFrameLocks noChangeAspect="1"/>
            </p:cNvGraphicFramePr>
            <p:nvPr>
              <p:extLst>
                <p:ext uri="{D42A27DB-BD31-4B8C-83A1-F6EECF244321}">
                  <p14:modId xmlns:p14="http://schemas.microsoft.com/office/powerpoint/2010/main" val="2382281097"/>
                </p:ext>
              </p:extLst>
            </p:nvPr>
          </p:nvGraphicFramePr>
          <p:xfrm>
            <a:off x="1763688" y="1484784"/>
            <a:ext cx="1584771" cy="926942"/>
          </p:xfrm>
          <a:graphic>
            <a:graphicData uri="http://schemas.openxmlformats.org/presentationml/2006/ole">
              <mc:AlternateContent xmlns:mc="http://schemas.openxmlformats.org/markup-compatibility/2006">
                <mc:Choice xmlns:v="urn:schemas-microsoft-com:vml" Requires="v">
                  <p:oleObj spid="_x0000_s122003" name="Equation" r:id="rId3" imgW="825500" imgH="482600" progId="Equation.3">
                    <p:embed/>
                  </p:oleObj>
                </mc:Choice>
                <mc:Fallback>
                  <p:oleObj name="Equation" r:id="rId3" imgW="825500" imgH="482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484784"/>
                          <a:ext cx="1584771" cy="926942"/>
                        </a:xfrm>
                        <a:prstGeom prst="rect">
                          <a:avLst/>
                        </a:prstGeom>
                        <a:noFill/>
                        <a:ln w="9525">
                          <a:solidFill>
                            <a:schemeClr val="tx1"/>
                          </a:solidFill>
                          <a:miter lim="800000"/>
                          <a:headEnd/>
                          <a:tailEnd/>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41775953"/>
                </p:ext>
              </p:extLst>
            </p:nvPr>
          </p:nvGraphicFramePr>
          <p:xfrm>
            <a:off x="755576" y="1628800"/>
            <a:ext cx="473695" cy="599739"/>
          </p:xfrm>
          <a:graphic>
            <a:graphicData uri="http://schemas.openxmlformats.org/presentationml/2006/ole">
              <mc:AlternateContent xmlns:mc="http://schemas.openxmlformats.org/markup-compatibility/2006">
                <mc:Choice xmlns:v="urn:schemas-microsoft-com:vml" Requires="v">
                  <p:oleObj spid="_x0000_s122004" name="Equation" r:id="rId5" imgW="139680" imgH="177480" progId="Equation.3">
                    <p:embed/>
                  </p:oleObj>
                </mc:Choice>
                <mc:Fallback>
                  <p:oleObj name="Equation" r:id="rId5" imgW="139680" imgH="177480" progId="Equation.3">
                    <p:embed/>
                    <p:pic>
                      <p:nvPicPr>
                        <p:cNvPr id="0" name=""/>
                        <p:cNvPicPr>
                          <a:picLocks noChangeAspect="1" noChangeArrowheads="1"/>
                        </p:cNvPicPr>
                        <p:nvPr/>
                      </p:nvPicPr>
                      <p:blipFill>
                        <a:blip r:embed="rId6"/>
                        <a:srcRect/>
                        <a:stretch>
                          <a:fillRect/>
                        </a:stretch>
                      </p:blipFill>
                      <p:spPr bwMode="auto">
                        <a:xfrm>
                          <a:off x="755576" y="1628800"/>
                          <a:ext cx="473695" cy="599739"/>
                        </a:xfrm>
                        <a:prstGeom prst="rect">
                          <a:avLst/>
                        </a:prstGeom>
                        <a:noFill/>
                        <a:ln>
                          <a:noFill/>
                        </a:ln>
                      </p:spPr>
                    </p:pic>
                  </p:oleObj>
                </mc:Fallback>
              </mc:AlternateContent>
            </a:graphicData>
          </a:graphic>
        </p:graphicFrame>
        <p:cxnSp>
          <p:nvCxnSpPr>
            <p:cNvPr id="7" name="Elbow Connector 6"/>
            <p:cNvCxnSpPr>
              <a:stCxn id="6" idx="3"/>
              <a:endCxn id="5" idx="1"/>
            </p:cNvCxnSpPr>
            <p:nvPr/>
          </p:nvCxnSpPr>
          <p:spPr bwMode="auto">
            <a:xfrm>
              <a:off x="1229271" y="1928669"/>
              <a:ext cx="534417" cy="19586"/>
            </a:xfrm>
            <a:prstGeom prst="bentConnector3">
              <a:avLst/>
            </a:prstGeom>
            <a:noFill/>
            <a:ln w="63500" cap="flat" cmpd="dbl" algn="ctr">
              <a:solidFill>
                <a:schemeClr val="tx1"/>
              </a:solidFill>
              <a:prstDash val="solid"/>
              <a:round/>
              <a:headEnd type="none" w="med" len="med"/>
              <a:tailEnd type="arrow"/>
            </a:ln>
            <a:effectLst/>
          </p:spPr>
        </p:cxnSp>
        <p:graphicFrame>
          <p:nvGraphicFramePr>
            <p:cNvPr id="12" name="Object 11"/>
            <p:cNvGraphicFramePr>
              <a:graphicFrameLocks noChangeAspect="1"/>
            </p:cNvGraphicFramePr>
            <p:nvPr>
              <p:extLst>
                <p:ext uri="{D42A27DB-BD31-4B8C-83A1-F6EECF244321}">
                  <p14:modId xmlns:p14="http://schemas.microsoft.com/office/powerpoint/2010/main" val="2381828143"/>
                </p:ext>
              </p:extLst>
            </p:nvPr>
          </p:nvGraphicFramePr>
          <p:xfrm>
            <a:off x="3851275" y="1585913"/>
            <a:ext cx="473075" cy="685800"/>
          </p:xfrm>
          <a:graphic>
            <a:graphicData uri="http://schemas.openxmlformats.org/presentationml/2006/ole">
              <mc:AlternateContent xmlns:mc="http://schemas.openxmlformats.org/markup-compatibility/2006">
                <mc:Choice xmlns:v="urn:schemas-microsoft-com:vml" Requires="v">
                  <p:oleObj spid="_x0000_s122005" name="Equation" r:id="rId7" imgW="139680" imgH="203040" progId="Equation.3">
                    <p:embed/>
                  </p:oleObj>
                </mc:Choice>
                <mc:Fallback>
                  <p:oleObj name="Equation" r:id="rId7" imgW="139680" imgH="203040" progId="Equation.3">
                    <p:embed/>
                    <p:pic>
                      <p:nvPicPr>
                        <p:cNvPr id="0" name="Object 5"/>
                        <p:cNvPicPr>
                          <a:picLocks noChangeAspect="1" noChangeArrowheads="1"/>
                        </p:cNvPicPr>
                        <p:nvPr/>
                      </p:nvPicPr>
                      <p:blipFill>
                        <a:blip r:embed="rId8"/>
                        <a:srcRect/>
                        <a:stretch>
                          <a:fillRect/>
                        </a:stretch>
                      </p:blipFill>
                      <p:spPr bwMode="auto">
                        <a:xfrm>
                          <a:off x="3851275" y="1585913"/>
                          <a:ext cx="4730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3" name="Elbow Connector 12"/>
            <p:cNvCxnSpPr>
              <a:stCxn id="5" idx="3"/>
            </p:cNvCxnSpPr>
            <p:nvPr/>
          </p:nvCxnSpPr>
          <p:spPr bwMode="auto">
            <a:xfrm>
              <a:off x="3348459" y="1948255"/>
              <a:ext cx="647477" cy="12700"/>
            </a:xfrm>
            <a:prstGeom prst="bentConnector3">
              <a:avLst>
                <a:gd name="adj1" fmla="val 50000"/>
              </a:avLst>
            </a:prstGeom>
            <a:noFill/>
            <a:ln w="63500" cap="flat" cmpd="dbl" algn="ctr">
              <a:solidFill>
                <a:schemeClr val="tx1"/>
              </a:solidFill>
              <a:prstDash val="solid"/>
              <a:round/>
              <a:headEnd type="none" w="med" len="med"/>
              <a:tailEnd type="arrow"/>
            </a:ln>
            <a:effectLst/>
          </p:spPr>
        </p:cxnSp>
      </p:grpSp>
      <p:grpSp>
        <p:nvGrpSpPr>
          <p:cNvPr id="30" name="Group 29"/>
          <p:cNvGrpSpPr/>
          <p:nvPr/>
        </p:nvGrpSpPr>
        <p:grpSpPr>
          <a:xfrm>
            <a:off x="5711825" y="933450"/>
            <a:ext cx="3180655" cy="1044575"/>
            <a:chOff x="5999857" y="1149474"/>
            <a:chExt cx="3180655" cy="1044575"/>
          </a:xfrm>
        </p:grpSpPr>
        <p:graphicFrame>
          <p:nvGraphicFramePr>
            <p:cNvPr id="20" name="Object 19"/>
            <p:cNvGraphicFramePr>
              <a:graphicFrameLocks noChangeAspect="1"/>
            </p:cNvGraphicFramePr>
            <p:nvPr>
              <p:extLst>
                <p:ext uri="{D42A27DB-BD31-4B8C-83A1-F6EECF244321}">
                  <p14:modId xmlns:p14="http://schemas.microsoft.com/office/powerpoint/2010/main" val="606814904"/>
                </p:ext>
              </p:extLst>
            </p:nvPr>
          </p:nvGraphicFramePr>
          <p:xfrm>
            <a:off x="6584057" y="1149474"/>
            <a:ext cx="1806575" cy="1044575"/>
          </p:xfrm>
          <a:graphic>
            <a:graphicData uri="http://schemas.openxmlformats.org/presentationml/2006/ole">
              <mc:AlternateContent xmlns:mc="http://schemas.openxmlformats.org/markup-compatibility/2006">
                <mc:Choice xmlns:v="urn:schemas-microsoft-com:vml" Requires="v">
                  <p:oleObj spid="_x0000_s122006" name="Equation" r:id="rId9" imgW="1803240" imgH="838080" progId="Equation.3">
                    <p:embed/>
                  </p:oleObj>
                </mc:Choice>
                <mc:Fallback>
                  <p:oleObj name="Equation" r:id="rId9" imgW="1803240" imgH="838080" progId="Equation.3">
                    <p:embed/>
                    <p:pic>
                      <p:nvPicPr>
                        <p:cNvPr id="0" name=""/>
                        <p:cNvPicPr>
                          <a:picLocks noChangeAspect="1" noChangeArrowheads="1"/>
                        </p:cNvPicPr>
                        <p:nvPr/>
                      </p:nvPicPr>
                      <p:blipFill>
                        <a:blip r:embed="rId10"/>
                        <a:srcRect/>
                        <a:stretch>
                          <a:fillRect/>
                        </a:stretch>
                      </p:blipFill>
                      <p:spPr bwMode="auto">
                        <a:xfrm>
                          <a:off x="6584057" y="1149474"/>
                          <a:ext cx="1806575" cy="1044575"/>
                        </a:xfrm>
                        <a:prstGeom prst="rect">
                          <a:avLst/>
                        </a:prstGeom>
                        <a:noFill/>
                        <a:ln w="9525">
                          <a:solidFill>
                            <a:schemeClr val="tx1"/>
                          </a:solidFill>
                          <a:miter lim="800000"/>
                          <a:headEnd/>
                          <a:tailEnd/>
                        </a:ln>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310794012"/>
                </p:ext>
              </p:extLst>
            </p:nvPr>
          </p:nvGraphicFramePr>
          <p:xfrm>
            <a:off x="5999857" y="1435224"/>
            <a:ext cx="322263" cy="498475"/>
          </p:xfrm>
          <a:graphic>
            <a:graphicData uri="http://schemas.openxmlformats.org/presentationml/2006/ole">
              <mc:AlternateContent xmlns:mc="http://schemas.openxmlformats.org/markup-compatibility/2006">
                <mc:Choice xmlns:v="urn:schemas-microsoft-com:vml" Requires="v">
                  <p:oleObj spid="_x0000_s122007" name="Equation" r:id="rId11" imgW="152280" imgH="190440" progId="Equation.3">
                    <p:embed/>
                  </p:oleObj>
                </mc:Choice>
                <mc:Fallback>
                  <p:oleObj name="Equation" r:id="rId11" imgW="152280" imgH="190440" progId="Equation.3">
                    <p:embed/>
                    <p:pic>
                      <p:nvPicPr>
                        <p:cNvPr id="0" name=""/>
                        <p:cNvPicPr>
                          <a:picLocks noChangeAspect="1" noChangeArrowheads="1"/>
                        </p:cNvPicPr>
                        <p:nvPr/>
                      </p:nvPicPr>
                      <p:blipFill>
                        <a:blip r:embed="rId12"/>
                        <a:srcRect/>
                        <a:stretch>
                          <a:fillRect/>
                        </a:stretch>
                      </p:blipFill>
                      <p:spPr bwMode="auto">
                        <a:xfrm>
                          <a:off x="5999857" y="1435224"/>
                          <a:ext cx="322263" cy="498475"/>
                        </a:xfrm>
                        <a:prstGeom prst="rect">
                          <a:avLst/>
                        </a:prstGeom>
                        <a:noFill/>
                        <a:ln>
                          <a:noFill/>
                        </a:ln>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4133337639"/>
                </p:ext>
              </p:extLst>
            </p:nvPr>
          </p:nvGraphicFramePr>
          <p:xfrm>
            <a:off x="8884606" y="1384079"/>
            <a:ext cx="295906" cy="532753"/>
          </p:xfrm>
          <a:graphic>
            <a:graphicData uri="http://schemas.openxmlformats.org/presentationml/2006/ole">
              <mc:AlternateContent xmlns:mc="http://schemas.openxmlformats.org/markup-compatibility/2006">
                <mc:Choice xmlns:v="urn:schemas-microsoft-com:vml" Requires="v">
                  <p:oleObj spid="_x0000_s122008" name="Equation" r:id="rId13" imgW="139680" imgH="203040" progId="Equation.3">
                    <p:embed/>
                  </p:oleObj>
                </mc:Choice>
                <mc:Fallback>
                  <p:oleObj name="Equation" r:id="rId13" imgW="139680" imgH="203040" progId="Equation.3">
                    <p:embed/>
                    <p:pic>
                      <p:nvPicPr>
                        <p:cNvPr id="0" name=""/>
                        <p:cNvPicPr>
                          <a:picLocks noChangeAspect="1" noChangeArrowheads="1"/>
                        </p:cNvPicPr>
                        <p:nvPr/>
                      </p:nvPicPr>
                      <p:blipFill>
                        <a:blip r:embed="rId14"/>
                        <a:srcRect/>
                        <a:stretch>
                          <a:fillRect/>
                        </a:stretch>
                      </p:blipFill>
                      <p:spPr bwMode="auto">
                        <a:xfrm>
                          <a:off x="8884606" y="1384079"/>
                          <a:ext cx="295906" cy="53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5" name="Elbow Connector 24"/>
            <p:cNvCxnSpPr>
              <a:stCxn id="21" idx="3"/>
              <a:endCxn id="20" idx="1"/>
            </p:cNvCxnSpPr>
            <p:nvPr/>
          </p:nvCxnSpPr>
          <p:spPr bwMode="auto">
            <a:xfrm flipV="1">
              <a:off x="6308454" y="1671807"/>
              <a:ext cx="351778" cy="12076"/>
            </a:xfrm>
            <a:prstGeom prst="bentConnector3">
              <a:avLst>
                <a:gd name="adj1" fmla="val 50000"/>
              </a:avLst>
            </a:prstGeom>
            <a:noFill/>
            <a:ln w="63500" cap="flat" cmpd="dbl" algn="ctr">
              <a:solidFill>
                <a:schemeClr val="tx1"/>
              </a:solidFill>
              <a:prstDash val="solid"/>
              <a:round/>
              <a:headEnd type="none" w="med" len="med"/>
              <a:tailEnd type="arrow"/>
            </a:ln>
            <a:effectLst/>
          </p:spPr>
        </p:cxnSp>
        <p:cxnSp>
          <p:nvCxnSpPr>
            <p:cNvPr id="26" name="Elbow Connector 25"/>
            <p:cNvCxnSpPr>
              <a:stCxn id="20" idx="3"/>
              <a:endCxn id="23" idx="1"/>
            </p:cNvCxnSpPr>
            <p:nvPr/>
          </p:nvCxnSpPr>
          <p:spPr bwMode="auto">
            <a:xfrm flipV="1">
              <a:off x="8313981" y="1650455"/>
              <a:ext cx="570625" cy="21352"/>
            </a:xfrm>
            <a:prstGeom prst="bentConnector3">
              <a:avLst>
                <a:gd name="adj1" fmla="val 50000"/>
              </a:avLst>
            </a:prstGeom>
            <a:noFill/>
            <a:ln w="63500" cap="flat" cmpd="dbl" algn="ctr">
              <a:solidFill>
                <a:schemeClr val="tx1"/>
              </a:solidFill>
              <a:prstDash val="solid"/>
              <a:round/>
              <a:headEnd type="none" w="med" len="med"/>
              <a:tailEnd type="arrow"/>
            </a:ln>
            <a:effectLst/>
          </p:spPr>
        </p:cxnSp>
      </p:grpSp>
      <p:sp>
        <p:nvSpPr>
          <p:cNvPr id="32" name="TextBox 31"/>
          <p:cNvSpPr txBox="1"/>
          <p:nvPr/>
        </p:nvSpPr>
        <p:spPr>
          <a:xfrm>
            <a:off x="312720" y="2139801"/>
            <a:ext cx="2286973" cy="830997"/>
          </a:xfrm>
          <a:prstGeom prst="rect">
            <a:avLst/>
          </a:prstGeom>
          <a:noFill/>
        </p:spPr>
        <p:txBody>
          <a:bodyPr wrap="none" rtlCol="0">
            <a:spAutoFit/>
          </a:bodyPr>
          <a:lstStyle/>
          <a:p>
            <a:r>
              <a:rPr lang="en-US" dirty="0" smtClean="0"/>
              <a:t>ODE</a:t>
            </a:r>
          </a:p>
          <a:p>
            <a:r>
              <a:rPr lang="en-US" dirty="0" smtClean="0"/>
              <a:t>Complex derivations</a:t>
            </a:r>
          </a:p>
          <a:p>
            <a:r>
              <a:rPr lang="en-US" dirty="0" smtClean="0"/>
              <a:t>Math ‘engine’</a:t>
            </a:r>
          </a:p>
        </p:txBody>
      </p:sp>
      <p:sp>
        <p:nvSpPr>
          <p:cNvPr id="33" name="TextBox 32"/>
          <p:cNvSpPr txBox="1"/>
          <p:nvPr/>
        </p:nvSpPr>
        <p:spPr>
          <a:xfrm>
            <a:off x="2956849" y="2567806"/>
            <a:ext cx="2088457" cy="1077218"/>
          </a:xfrm>
          <a:prstGeom prst="rect">
            <a:avLst/>
          </a:prstGeom>
          <a:noFill/>
        </p:spPr>
        <p:txBody>
          <a:bodyPr wrap="none" rtlCol="0">
            <a:spAutoFit/>
          </a:bodyPr>
          <a:lstStyle/>
          <a:p>
            <a:endParaRPr lang="en-US" dirty="0" smtClean="0"/>
          </a:p>
          <a:p>
            <a:r>
              <a:rPr lang="en-US" dirty="0" smtClean="0"/>
              <a:t>Physically intuitive</a:t>
            </a:r>
          </a:p>
          <a:p>
            <a:r>
              <a:rPr lang="en-US" dirty="0" smtClean="0"/>
              <a:t>MIMO shorthand</a:t>
            </a:r>
          </a:p>
          <a:p>
            <a:r>
              <a:rPr lang="en-US" dirty="0" smtClean="0"/>
              <a:t>GUI Application</a:t>
            </a:r>
          </a:p>
        </p:txBody>
      </p:sp>
      <p:sp>
        <p:nvSpPr>
          <p:cNvPr id="34" name="TextBox 33"/>
          <p:cNvSpPr txBox="1"/>
          <p:nvPr/>
        </p:nvSpPr>
        <p:spPr>
          <a:xfrm>
            <a:off x="5796136" y="2621230"/>
            <a:ext cx="3361626" cy="1815882"/>
          </a:xfrm>
          <a:prstGeom prst="rect">
            <a:avLst/>
          </a:prstGeom>
          <a:noFill/>
        </p:spPr>
        <p:txBody>
          <a:bodyPr wrap="none" rtlCol="0">
            <a:spAutoFit/>
          </a:bodyPr>
          <a:lstStyle/>
          <a:p>
            <a:endParaRPr lang="en-US" dirty="0" smtClean="0"/>
          </a:p>
          <a:p>
            <a:endParaRPr lang="en-US" dirty="0"/>
          </a:p>
          <a:p>
            <a:r>
              <a:rPr lang="en-US" dirty="0" smtClean="0"/>
              <a:t>MIMO shorthand</a:t>
            </a:r>
          </a:p>
          <a:p>
            <a:r>
              <a:rPr lang="en-US" dirty="0" smtClean="0"/>
              <a:t>GUI Application</a:t>
            </a:r>
          </a:p>
          <a:p>
            <a:r>
              <a:rPr lang="en-US" dirty="0" smtClean="0"/>
              <a:t>Control Intuitive</a:t>
            </a:r>
            <a:r>
              <a:rPr lang="en-US" dirty="0"/>
              <a:t> </a:t>
            </a:r>
            <a:r>
              <a:rPr lang="en-US" dirty="0" smtClean="0"/>
              <a:t>(Bode bridge)</a:t>
            </a:r>
          </a:p>
          <a:p>
            <a:r>
              <a:rPr lang="en-US" dirty="0" smtClean="0"/>
              <a:t>DSP connection by Fourier</a:t>
            </a:r>
          </a:p>
          <a:p>
            <a:endParaRPr lang="en-US" dirty="0" smtClean="0"/>
          </a:p>
        </p:txBody>
      </p:sp>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21168" y="792890"/>
            <a:ext cx="3075806" cy="1349937"/>
          </a:xfrm>
          <a:prstGeom prst="rect">
            <a:avLst/>
          </a:prstGeom>
        </p:spPr>
      </p:pic>
    </p:spTree>
    <p:extLst>
      <p:ext uri="{BB962C8B-B14F-4D97-AF65-F5344CB8AC3E}">
        <p14:creationId xmlns:p14="http://schemas.microsoft.com/office/powerpoint/2010/main" val="21204509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404664"/>
            <a:ext cx="3184811" cy="6192688"/>
          </a:xfrm>
          <a:prstGeom prst="rect">
            <a:avLst/>
          </a:prstGeom>
        </p:spPr>
      </p:pic>
      <p:sp>
        <p:nvSpPr>
          <p:cNvPr id="2" name="Title 1"/>
          <p:cNvSpPr>
            <a:spLocks noGrp="1"/>
          </p:cNvSpPr>
          <p:nvPr>
            <p:ph type="title"/>
          </p:nvPr>
        </p:nvSpPr>
        <p:spPr>
          <a:xfrm>
            <a:off x="251520" y="15280"/>
            <a:ext cx="8360095" cy="533400"/>
          </a:xfrm>
        </p:spPr>
        <p:txBody>
          <a:bodyPr/>
          <a:lstStyle/>
          <a:p>
            <a:r>
              <a:rPr lang="en-US" dirty="0" smtClean="0"/>
              <a:t>Example:  Derivation of Transfer Function from Block Diagram</a:t>
            </a:r>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33</a:t>
            </a:fld>
            <a:endParaRPr lang="en-US"/>
          </a:p>
        </p:txBody>
      </p:sp>
      <p:sp>
        <p:nvSpPr>
          <p:cNvPr id="10" name="TextBox 9"/>
          <p:cNvSpPr txBox="1"/>
          <p:nvPr/>
        </p:nvSpPr>
        <p:spPr>
          <a:xfrm>
            <a:off x="5364088" y="3082995"/>
            <a:ext cx="3674383" cy="1077218"/>
          </a:xfrm>
          <a:prstGeom prst="rect">
            <a:avLst/>
          </a:prstGeom>
          <a:noFill/>
        </p:spPr>
        <p:txBody>
          <a:bodyPr wrap="square" rtlCol="0">
            <a:spAutoFit/>
          </a:bodyPr>
          <a:lstStyle/>
          <a:p>
            <a:r>
              <a:rPr lang="en-US" i="1" dirty="0" smtClean="0"/>
              <a:t>These are all the clues you need to know.</a:t>
            </a:r>
          </a:p>
          <a:p>
            <a:r>
              <a:rPr lang="en-US" i="1" dirty="0" smtClean="0"/>
              <a:t>Block diagrams are drawings of algebraic equations.</a:t>
            </a:r>
            <a:endParaRPr lang="en-US" i="1" dirty="0"/>
          </a:p>
        </p:txBody>
      </p:sp>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499992" y="692696"/>
            <a:ext cx="4255639" cy="2240926"/>
          </a:xfrm>
          <a:prstGeom prst="rect">
            <a:avLst/>
          </a:prstGeom>
          <a:ln>
            <a:solidFill>
              <a:srgbClr val="FF0000"/>
            </a:solidFill>
          </a:ln>
        </p:spPr>
      </p:pic>
    </p:spTree>
    <p:extLst>
      <p:ext uri="{BB962C8B-B14F-4D97-AF65-F5344CB8AC3E}">
        <p14:creationId xmlns:p14="http://schemas.microsoft.com/office/powerpoint/2010/main" val="28511350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D5B45551-A721-4C9B-9C2C-8AA62F38AD88}" type="slidenum">
              <a:rPr lang="en-US" sz="1400" smtClean="0"/>
              <a:pPr eaLnBrk="1" hangingPunct="1"/>
              <a:t>34</a:t>
            </a:fld>
            <a:endParaRPr lang="en-US" sz="1400" smtClean="0"/>
          </a:p>
        </p:txBody>
      </p:sp>
      <p:sp>
        <p:nvSpPr>
          <p:cNvPr id="16387" name="Rectangle 2"/>
          <p:cNvSpPr>
            <a:spLocks noGrp="1" noChangeArrowheads="1"/>
          </p:cNvSpPr>
          <p:nvPr>
            <p:ph type="title"/>
          </p:nvPr>
        </p:nvSpPr>
        <p:spPr>
          <a:xfrm>
            <a:off x="457200" y="22225"/>
            <a:ext cx="7772400" cy="533400"/>
          </a:xfrm>
        </p:spPr>
        <p:txBody>
          <a:bodyPr/>
          <a:lstStyle/>
          <a:p>
            <a:pPr eaLnBrk="1" hangingPunct="1"/>
            <a:r>
              <a:rPr lang="en-US" dirty="0" smtClean="0"/>
              <a:t>Example Cont’d - Transfer Function</a:t>
            </a:r>
          </a:p>
        </p:txBody>
      </p:sp>
      <p:sp>
        <p:nvSpPr>
          <p:cNvPr id="16388" name="Rectangle 3"/>
          <p:cNvSpPr>
            <a:spLocks noGrp="1" noChangeArrowheads="1"/>
          </p:cNvSpPr>
          <p:nvPr>
            <p:ph type="body" idx="1"/>
          </p:nvPr>
        </p:nvSpPr>
        <p:spPr>
          <a:xfrm>
            <a:off x="35496" y="549275"/>
            <a:ext cx="7772400" cy="609600"/>
          </a:xfrm>
        </p:spPr>
        <p:txBody>
          <a:bodyPr/>
          <a:lstStyle/>
          <a:p>
            <a:pPr marL="0" indent="0" eaLnBrk="1" hangingPunct="1">
              <a:buFontTx/>
              <a:buNone/>
            </a:pPr>
            <a:r>
              <a:rPr lang="en-US" dirty="0" smtClean="0"/>
              <a:t>Consider a simple pendulum with applied torque </a:t>
            </a:r>
            <a:r>
              <a:rPr lang="en-US" sz="2400" i="1" dirty="0" smtClean="0">
                <a:latin typeface="Symbol" pitchFamily="18" charset="2"/>
              </a:rPr>
              <a:t>t</a:t>
            </a:r>
            <a:r>
              <a:rPr lang="en-US" sz="2000" i="1" dirty="0" smtClean="0">
                <a:latin typeface="Symbol" pitchFamily="18" charset="2"/>
              </a:rPr>
              <a:t> </a:t>
            </a:r>
            <a:r>
              <a:rPr lang="en-US" sz="1600" dirty="0" smtClean="0">
                <a:latin typeface="Symbol" pitchFamily="18" charset="2"/>
              </a:rPr>
              <a:t>:</a:t>
            </a:r>
          </a:p>
        </p:txBody>
      </p:sp>
      <p:sp>
        <p:nvSpPr>
          <p:cNvPr id="16391" name="Rectangle 38"/>
          <p:cNvSpPr>
            <a:spLocks noChangeArrowheads="1"/>
          </p:cNvSpPr>
          <p:nvPr/>
        </p:nvSpPr>
        <p:spPr bwMode="auto">
          <a:xfrm>
            <a:off x="255588" y="2308225"/>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dirty="0"/>
              <a:t>The equation of motion is:</a:t>
            </a:r>
            <a:endParaRPr lang="en-US" dirty="0">
              <a:latin typeface="Symbol" pitchFamily="18" charset="2"/>
            </a:endParaRPr>
          </a:p>
        </p:txBody>
      </p:sp>
      <p:grpSp>
        <p:nvGrpSpPr>
          <p:cNvPr id="16395" name="Group 16"/>
          <p:cNvGrpSpPr>
            <a:grpSpLocks/>
          </p:cNvGrpSpPr>
          <p:nvPr/>
        </p:nvGrpSpPr>
        <p:grpSpPr bwMode="auto">
          <a:xfrm>
            <a:off x="7380288" y="2706688"/>
            <a:ext cx="1309687" cy="990600"/>
            <a:chOff x="1680" y="720"/>
            <a:chExt cx="825" cy="624"/>
          </a:xfrm>
        </p:grpSpPr>
        <p:sp>
          <p:nvSpPr>
            <p:cNvPr id="16410" name="Rectangle 7"/>
            <p:cNvSpPr>
              <a:spLocks noChangeArrowheads="1"/>
            </p:cNvSpPr>
            <p:nvPr/>
          </p:nvSpPr>
          <p:spPr bwMode="auto">
            <a:xfrm>
              <a:off x="1680"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11" name="Text Box 8"/>
            <p:cNvSpPr txBox="1">
              <a:spLocks noChangeArrowheads="1"/>
            </p:cNvSpPr>
            <p:nvPr/>
          </p:nvSpPr>
          <p:spPr bwMode="auto">
            <a:xfrm>
              <a:off x="1680" y="768"/>
              <a:ext cx="825"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Nonlinear</a:t>
              </a:r>
              <a:br>
                <a:rPr lang="en-US"/>
              </a:br>
              <a:r>
                <a:rPr lang="en-US"/>
                <a:t>Differential</a:t>
              </a:r>
              <a:br>
                <a:rPr lang="en-US"/>
              </a:br>
              <a:r>
                <a:rPr lang="en-US"/>
                <a:t>Equations</a:t>
              </a:r>
            </a:p>
          </p:txBody>
        </p:sp>
      </p:grpSp>
      <p:grpSp>
        <p:nvGrpSpPr>
          <p:cNvPr id="16396" name="Group 15"/>
          <p:cNvGrpSpPr>
            <a:grpSpLocks/>
          </p:cNvGrpSpPr>
          <p:nvPr/>
        </p:nvGrpSpPr>
        <p:grpSpPr bwMode="auto">
          <a:xfrm>
            <a:off x="7423150" y="992188"/>
            <a:ext cx="1295400" cy="990600"/>
            <a:chOff x="576" y="720"/>
            <a:chExt cx="816" cy="624"/>
          </a:xfrm>
        </p:grpSpPr>
        <p:sp>
          <p:nvSpPr>
            <p:cNvPr id="16408" name="Rectangle 13"/>
            <p:cNvSpPr>
              <a:spLocks noChangeArrowheads="1"/>
            </p:cNvSpPr>
            <p:nvPr/>
          </p:nvSpPr>
          <p:spPr bwMode="auto">
            <a:xfrm>
              <a:off x="576"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09" name="Text Box 14"/>
            <p:cNvSpPr txBox="1">
              <a:spLocks noChangeArrowheads="1"/>
            </p:cNvSpPr>
            <p:nvPr/>
          </p:nvSpPr>
          <p:spPr bwMode="auto">
            <a:xfrm>
              <a:off x="576" y="816"/>
              <a:ext cx="81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Physical</a:t>
              </a:r>
              <a:br>
                <a:rPr lang="en-US"/>
              </a:br>
              <a:r>
                <a:rPr lang="en-US"/>
                <a:t>System</a:t>
              </a:r>
            </a:p>
          </p:txBody>
        </p:sp>
      </p:grpSp>
      <p:sp>
        <p:nvSpPr>
          <p:cNvPr id="16397" name="Text Box 21"/>
          <p:cNvSpPr txBox="1">
            <a:spLocks noChangeArrowheads="1"/>
          </p:cNvSpPr>
          <p:nvPr/>
        </p:nvSpPr>
        <p:spPr bwMode="auto">
          <a:xfrm rot="5400000">
            <a:off x="7731919" y="2102644"/>
            <a:ext cx="7350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a:sym typeface="Symbol" pitchFamily="18" charset="2"/>
              </a:rPr>
              <a:t></a:t>
            </a:r>
            <a:endParaRPr lang="en-US" sz="4400"/>
          </a:p>
        </p:txBody>
      </p:sp>
      <p:sp>
        <p:nvSpPr>
          <p:cNvPr id="16398" name="Text Box 21"/>
          <p:cNvSpPr txBox="1">
            <a:spLocks noChangeArrowheads="1"/>
          </p:cNvSpPr>
          <p:nvPr/>
        </p:nvSpPr>
        <p:spPr bwMode="auto">
          <a:xfrm rot="5400000">
            <a:off x="7703344" y="3499644"/>
            <a:ext cx="7350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dirty="0">
                <a:sym typeface="Symbol" pitchFamily="18" charset="2"/>
              </a:rPr>
              <a:t></a:t>
            </a:r>
            <a:endParaRPr lang="en-US" sz="4400" dirty="0"/>
          </a:p>
        </p:txBody>
      </p:sp>
      <p:sp>
        <p:nvSpPr>
          <p:cNvPr id="16399" name="Text Box 21"/>
          <p:cNvSpPr txBox="1">
            <a:spLocks noChangeArrowheads="1"/>
          </p:cNvSpPr>
          <p:nvPr/>
        </p:nvSpPr>
        <p:spPr bwMode="auto">
          <a:xfrm rot="5400000">
            <a:off x="7762082" y="4890294"/>
            <a:ext cx="7350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a:sym typeface="Symbol" pitchFamily="18" charset="2"/>
              </a:rPr>
              <a:t></a:t>
            </a:r>
            <a:endParaRPr lang="en-US" sz="4400"/>
          </a:p>
        </p:txBody>
      </p:sp>
      <p:grpSp>
        <p:nvGrpSpPr>
          <p:cNvPr id="16400" name="Group 17"/>
          <p:cNvGrpSpPr>
            <a:grpSpLocks/>
          </p:cNvGrpSpPr>
          <p:nvPr/>
        </p:nvGrpSpPr>
        <p:grpSpPr bwMode="auto">
          <a:xfrm>
            <a:off x="7366000" y="4162425"/>
            <a:ext cx="1309688" cy="990600"/>
            <a:chOff x="3024" y="720"/>
            <a:chExt cx="825" cy="624"/>
          </a:xfrm>
        </p:grpSpPr>
        <p:sp>
          <p:nvSpPr>
            <p:cNvPr id="16406"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07" name="Text Box 10"/>
            <p:cNvSpPr txBox="1">
              <a:spLocks noChangeArrowheads="1"/>
            </p:cNvSpPr>
            <p:nvPr/>
          </p:nvSpPr>
          <p:spPr bwMode="auto">
            <a:xfrm>
              <a:off x="3024" y="768"/>
              <a:ext cx="825"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Linear</a:t>
              </a:r>
              <a:br>
                <a:rPr lang="en-US"/>
              </a:br>
              <a:r>
                <a:rPr lang="en-US"/>
                <a:t>Differential</a:t>
              </a:r>
              <a:br>
                <a:rPr lang="en-US"/>
              </a:br>
              <a:r>
                <a:rPr lang="en-US"/>
                <a:t>Equations</a:t>
              </a:r>
            </a:p>
          </p:txBody>
        </p:sp>
      </p:grpSp>
      <p:sp>
        <p:nvSpPr>
          <p:cNvPr id="16401" name="Rectangle 4"/>
          <p:cNvSpPr>
            <a:spLocks noChangeArrowheads="1"/>
          </p:cNvSpPr>
          <p:nvPr/>
        </p:nvSpPr>
        <p:spPr bwMode="auto">
          <a:xfrm>
            <a:off x="176330" y="5055471"/>
            <a:ext cx="7772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dirty="0"/>
              <a:t>A transfer function can now be derived:</a:t>
            </a:r>
            <a:endParaRPr lang="en-US" sz="1800" baseline="30000" dirty="0"/>
          </a:p>
        </p:txBody>
      </p:sp>
      <p:grpSp>
        <p:nvGrpSpPr>
          <p:cNvPr id="16403" name="Group 18"/>
          <p:cNvGrpSpPr>
            <a:grpSpLocks/>
          </p:cNvGrpSpPr>
          <p:nvPr/>
        </p:nvGrpSpPr>
        <p:grpSpPr bwMode="auto">
          <a:xfrm>
            <a:off x="7380288" y="5659438"/>
            <a:ext cx="1295400" cy="990600"/>
            <a:chOff x="4128" y="720"/>
            <a:chExt cx="816" cy="624"/>
          </a:xfrm>
        </p:grpSpPr>
        <p:sp>
          <p:nvSpPr>
            <p:cNvPr id="16404" name="Rectangle 11"/>
            <p:cNvSpPr>
              <a:spLocks noChangeArrowheads="1"/>
            </p:cNvSpPr>
            <p:nvPr/>
          </p:nvSpPr>
          <p:spPr bwMode="auto">
            <a:xfrm>
              <a:off x="4128"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405" name="Text Box 12"/>
            <p:cNvSpPr txBox="1">
              <a:spLocks noChangeArrowheads="1"/>
            </p:cNvSpPr>
            <p:nvPr/>
          </p:nvSpPr>
          <p:spPr bwMode="auto">
            <a:xfrm>
              <a:off x="4128" y="816"/>
              <a:ext cx="81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Transfer</a:t>
              </a:r>
              <a:br>
                <a:rPr lang="en-US"/>
              </a:br>
              <a:r>
                <a:rPr lang="en-US"/>
                <a:t>Function</a:t>
              </a:r>
            </a:p>
          </p:txBody>
        </p:sp>
      </p:grpSp>
      <p:graphicFrame>
        <p:nvGraphicFramePr>
          <p:cNvPr id="5" name="Object 4"/>
          <p:cNvGraphicFramePr>
            <a:graphicFrameLocks noChangeAspect="1"/>
          </p:cNvGraphicFramePr>
          <p:nvPr>
            <p:extLst>
              <p:ext uri="{D42A27DB-BD31-4B8C-83A1-F6EECF244321}">
                <p14:modId xmlns:p14="http://schemas.microsoft.com/office/powerpoint/2010/main" val="3497775641"/>
              </p:ext>
            </p:extLst>
          </p:nvPr>
        </p:nvGraphicFramePr>
        <p:xfrm>
          <a:off x="1043608" y="2697163"/>
          <a:ext cx="3444875" cy="911225"/>
        </p:xfrm>
        <a:graphic>
          <a:graphicData uri="http://schemas.openxmlformats.org/presentationml/2006/ole">
            <mc:AlternateContent xmlns:mc="http://schemas.openxmlformats.org/markup-compatibility/2006">
              <mc:Choice xmlns:v="urn:schemas-microsoft-com:vml" Requires="v">
                <p:oleObj spid="_x0000_s92918" name="Equation" r:id="rId4" imgW="1726920" imgH="457200" progId="Equation.3">
                  <p:embed/>
                </p:oleObj>
              </mc:Choice>
              <mc:Fallback>
                <p:oleObj name="Equation" r:id="rId4" imgW="1726920" imgH="457200" progId="Equation.3">
                  <p:embed/>
                  <p:pic>
                    <p:nvPicPr>
                      <p:cNvPr id="0" name=""/>
                      <p:cNvPicPr>
                        <a:picLocks noChangeAspect="1" noChangeArrowheads="1"/>
                      </p:cNvPicPr>
                      <p:nvPr/>
                    </p:nvPicPr>
                    <p:blipFill>
                      <a:blip r:embed="rId5"/>
                      <a:srcRect/>
                      <a:stretch>
                        <a:fillRect/>
                      </a:stretch>
                    </p:blipFill>
                    <p:spPr bwMode="auto">
                      <a:xfrm>
                        <a:off x="1043608" y="2697163"/>
                        <a:ext cx="344487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596155443"/>
              </p:ext>
            </p:extLst>
          </p:nvPr>
        </p:nvGraphicFramePr>
        <p:xfrm>
          <a:off x="2433753" y="5216525"/>
          <a:ext cx="4191000" cy="1444625"/>
        </p:xfrm>
        <a:graphic>
          <a:graphicData uri="http://schemas.openxmlformats.org/presentationml/2006/ole">
            <mc:AlternateContent xmlns:mc="http://schemas.openxmlformats.org/markup-compatibility/2006">
              <mc:Choice xmlns:v="urn:schemas-microsoft-com:vml" Requires="v">
                <p:oleObj spid="_x0000_s92919" name="Equation" r:id="rId6" imgW="1714320" imgH="876240" progId="Equation.3">
                  <p:embed/>
                </p:oleObj>
              </mc:Choice>
              <mc:Fallback>
                <p:oleObj name="Equation" r:id="rId6" imgW="1714320" imgH="876240" progId="Equation.3">
                  <p:embed/>
                  <p:pic>
                    <p:nvPicPr>
                      <p:cNvPr id="0" name=""/>
                      <p:cNvPicPr>
                        <a:picLocks noChangeAspect="1" noChangeArrowheads="1"/>
                      </p:cNvPicPr>
                      <p:nvPr/>
                    </p:nvPicPr>
                    <p:blipFill>
                      <a:blip r:embed="rId7"/>
                      <a:srcRect/>
                      <a:stretch>
                        <a:fillRect/>
                      </a:stretch>
                    </p:blipFill>
                    <p:spPr bwMode="auto">
                      <a:xfrm>
                        <a:off x="2433753" y="5216525"/>
                        <a:ext cx="4191000"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9" name="Group 58"/>
          <p:cNvGrpSpPr/>
          <p:nvPr/>
        </p:nvGrpSpPr>
        <p:grpSpPr>
          <a:xfrm>
            <a:off x="411634" y="692696"/>
            <a:ext cx="2216150" cy="1324474"/>
            <a:chOff x="843682" y="754054"/>
            <a:chExt cx="2216150" cy="1324474"/>
          </a:xfrm>
        </p:grpSpPr>
        <p:sp>
          <p:nvSpPr>
            <p:cNvPr id="60" name="Arc 36"/>
            <p:cNvSpPr>
              <a:spLocks/>
            </p:cNvSpPr>
            <p:nvPr/>
          </p:nvSpPr>
          <p:spPr bwMode="auto">
            <a:xfrm flipV="1">
              <a:off x="1677990" y="754054"/>
              <a:ext cx="447675" cy="592973"/>
            </a:xfrm>
            <a:custGeom>
              <a:avLst/>
              <a:gdLst>
                <a:gd name="T0" fmla="*/ 4034633 w 15868"/>
                <a:gd name="T1" fmla="*/ 0 h 20997"/>
                <a:gd name="T2" fmla="*/ 12630004 w 15868"/>
                <a:gd name="T3" fmla="*/ 5043791 h 20997"/>
                <a:gd name="T4" fmla="*/ 0 w 15868"/>
                <a:gd name="T5" fmla="*/ 16698929 h 20997"/>
                <a:gd name="T6" fmla="*/ 0 60000 65536"/>
                <a:gd name="T7" fmla="*/ 0 60000 65536"/>
                <a:gd name="T8" fmla="*/ 0 60000 65536"/>
                <a:gd name="T9" fmla="*/ 0 w 15868"/>
                <a:gd name="T10" fmla="*/ 0 h 20997"/>
                <a:gd name="T11" fmla="*/ 15868 w 15868"/>
                <a:gd name="T12" fmla="*/ 20997 h 20997"/>
              </a:gdLst>
              <a:ahLst/>
              <a:cxnLst>
                <a:cxn ang="T6">
                  <a:pos x="T0" y="T1"/>
                </a:cxn>
                <a:cxn ang="T7">
                  <a:pos x="T2" y="T3"/>
                </a:cxn>
                <a:cxn ang="T8">
                  <a:pos x="T4" y="T5"/>
                </a:cxn>
              </a:cxnLst>
              <a:rect l="T9" t="T10" r="T11" b="T12"/>
              <a:pathLst>
                <a:path w="15868" h="20997" fill="none" extrusionOk="0">
                  <a:moveTo>
                    <a:pt x="5068" y="0"/>
                  </a:moveTo>
                  <a:cubicBezTo>
                    <a:pt x="9215" y="1001"/>
                    <a:pt x="12973" y="3208"/>
                    <a:pt x="15867" y="6342"/>
                  </a:cubicBezTo>
                </a:path>
                <a:path w="15868" h="20997" stroke="0" extrusionOk="0">
                  <a:moveTo>
                    <a:pt x="5068" y="0"/>
                  </a:moveTo>
                  <a:cubicBezTo>
                    <a:pt x="9215" y="1001"/>
                    <a:pt x="12973" y="3208"/>
                    <a:pt x="15867" y="6342"/>
                  </a:cubicBezTo>
                  <a:lnTo>
                    <a:pt x="0" y="20997"/>
                  </a:lnTo>
                  <a:lnTo>
                    <a:pt x="5068" y="0"/>
                  </a:lnTo>
                  <a:close/>
                </a:path>
              </a:pathLst>
            </a:custGeom>
            <a:noFill/>
            <a:ln w="19050">
              <a:solidFill>
                <a:schemeClr val="tx1"/>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 name="Line 8"/>
            <p:cNvSpPr>
              <a:spLocks noChangeShapeType="1"/>
            </p:cNvSpPr>
            <p:nvPr/>
          </p:nvSpPr>
          <p:spPr bwMode="auto">
            <a:xfrm flipV="1">
              <a:off x="1621557" y="1015411"/>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9"/>
            <p:cNvSpPr>
              <a:spLocks noChangeShapeType="1"/>
            </p:cNvSpPr>
            <p:nvPr/>
          </p:nvSpPr>
          <p:spPr bwMode="auto">
            <a:xfrm flipV="1">
              <a:off x="1697757" y="1015411"/>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11"/>
            <p:cNvSpPr>
              <a:spLocks noChangeShapeType="1"/>
            </p:cNvSpPr>
            <p:nvPr/>
          </p:nvSpPr>
          <p:spPr bwMode="auto">
            <a:xfrm flipV="1">
              <a:off x="1926357" y="1015411"/>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12"/>
            <p:cNvSpPr>
              <a:spLocks noChangeShapeType="1"/>
            </p:cNvSpPr>
            <p:nvPr/>
          </p:nvSpPr>
          <p:spPr bwMode="auto">
            <a:xfrm flipV="1">
              <a:off x="2002557" y="1015411"/>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13"/>
            <p:cNvSpPr>
              <a:spLocks noChangeShapeType="1"/>
            </p:cNvSpPr>
            <p:nvPr/>
          </p:nvSpPr>
          <p:spPr bwMode="auto">
            <a:xfrm flipV="1">
              <a:off x="2078757" y="1015411"/>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14"/>
            <p:cNvSpPr>
              <a:spLocks noChangeShapeType="1"/>
            </p:cNvSpPr>
            <p:nvPr/>
          </p:nvSpPr>
          <p:spPr bwMode="auto">
            <a:xfrm flipV="1">
              <a:off x="2154957" y="1015411"/>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5"/>
            <p:cNvSpPr>
              <a:spLocks noChangeShapeType="1"/>
            </p:cNvSpPr>
            <p:nvPr/>
          </p:nvSpPr>
          <p:spPr bwMode="auto">
            <a:xfrm flipV="1">
              <a:off x="1850157" y="1015411"/>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Text Box 37"/>
            <p:cNvSpPr txBox="1">
              <a:spLocks noChangeArrowheads="1"/>
            </p:cNvSpPr>
            <p:nvPr/>
          </p:nvSpPr>
          <p:spPr bwMode="auto">
            <a:xfrm>
              <a:off x="2040657" y="984091"/>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i="1">
                  <a:latin typeface="Symbol" pitchFamily="18" charset="2"/>
                </a:rPr>
                <a:t>t</a:t>
              </a:r>
            </a:p>
          </p:txBody>
        </p:sp>
        <p:graphicFrame>
          <p:nvGraphicFramePr>
            <p:cNvPr id="69" name="Object 68"/>
            <p:cNvGraphicFramePr>
              <a:graphicFrameLocks noChangeAspect="1"/>
            </p:cNvGraphicFramePr>
            <p:nvPr>
              <p:extLst>
                <p:ext uri="{D42A27DB-BD31-4B8C-83A1-F6EECF244321}">
                  <p14:modId xmlns:p14="http://schemas.microsoft.com/office/powerpoint/2010/main" val="2508024995"/>
                </p:ext>
              </p:extLst>
            </p:nvPr>
          </p:nvGraphicFramePr>
          <p:xfrm>
            <a:off x="843682" y="1256438"/>
            <a:ext cx="798513" cy="323850"/>
          </p:xfrm>
          <a:graphic>
            <a:graphicData uri="http://schemas.openxmlformats.org/presentationml/2006/ole">
              <mc:AlternateContent xmlns:mc="http://schemas.openxmlformats.org/markup-compatibility/2006">
                <mc:Choice xmlns:v="urn:schemas-microsoft-com:vml" Requires="v">
                  <p:oleObj spid="_x0000_s92920" name="Equation" r:id="rId8" imgW="469800" imgH="190440" progId="Equation.3">
                    <p:embed/>
                  </p:oleObj>
                </mc:Choice>
                <mc:Fallback>
                  <p:oleObj name="Equation" r:id="rId8" imgW="469800" imgH="190440" progId="Equation.3">
                    <p:embed/>
                    <p:pic>
                      <p:nvPicPr>
                        <p:cNvPr id="0" name=""/>
                        <p:cNvPicPr>
                          <a:picLocks noChangeAspect="1" noChangeArrowheads="1"/>
                        </p:cNvPicPr>
                        <p:nvPr/>
                      </p:nvPicPr>
                      <p:blipFill>
                        <a:blip r:embed="rId9"/>
                        <a:srcRect/>
                        <a:stretch>
                          <a:fillRect/>
                        </a:stretch>
                      </p:blipFill>
                      <p:spPr bwMode="auto">
                        <a:xfrm>
                          <a:off x="843682" y="1256438"/>
                          <a:ext cx="7985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 name="Line 7"/>
            <p:cNvSpPr>
              <a:spLocks noChangeShapeType="1"/>
            </p:cNvSpPr>
            <p:nvPr/>
          </p:nvSpPr>
          <p:spPr bwMode="auto">
            <a:xfrm>
              <a:off x="1621557" y="1086531"/>
              <a:ext cx="533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0"/>
            <p:cNvSpPr>
              <a:spLocks noChangeShapeType="1"/>
            </p:cNvSpPr>
            <p:nvPr/>
          </p:nvSpPr>
          <p:spPr bwMode="auto">
            <a:xfrm flipV="1">
              <a:off x="1773957" y="1010224"/>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6"/>
            <p:cNvSpPr>
              <a:spLocks noChangeShapeType="1"/>
            </p:cNvSpPr>
            <p:nvPr/>
          </p:nvSpPr>
          <p:spPr bwMode="auto">
            <a:xfrm flipH="1" flipV="1">
              <a:off x="1926357" y="1086531"/>
              <a:ext cx="457200" cy="68676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Oval 27"/>
            <p:cNvSpPr>
              <a:spLocks noChangeArrowheads="1"/>
            </p:cNvSpPr>
            <p:nvPr/>
          </p:nvSpPr>
          <p:spPr bwMode="auto">
            <a:xfrm>
              <a:off x="2307357" y="1696991"/>
              <a:ext cx="152400" cy="152615"/>
            </a:xfrm>
            <a:prstGeom prst="ellipse">
              <a:avLst/>
            </a:prstGeom>
            <a:solidFill>
              <a:schemeClr val="bg1"/>
            </a:solidFill>
            <a:ln w="19050">
              <a:solidFill>
                <a:schemeClr val="tx1"/>
              </a:solidFill>
              <a:round/>
              <a:headEnd/>
              <a:tailEnd/>
            </a:ln>
          </p:spPr>
          <p:txBody>
            <a:bodyPr wrap="none" anchor="ctr"/>
            <a:lstStyle/>
            <a:p>
              <a:endParaRPr lang="en-US"/>
            </a:p>
          </p:txBody>
        </p:sp>
        <p:sp>
          <p:nvSpPr>
            <p:cNvPr id="74" name="Text Box 29"/>
            <p:cNvSpPr txBox="1">
              <a:spLocks noChangeArrowheads="1"/>
            </p:cNvSpPr>
            <p:nvPr/>
          </p:nvSpPr>
          <p:spPr bwMode="auto">
            <a:xfrm>
              <a:off x="2283545" y="1023566"/>
              <a:ext cx="304800" cy="2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dirty="0">
                  <a:latin typeface="Symbol" pitchFamily="18" charset="2"/>
                </a:rPr>
                <a:t>q</a:t>
              </a:r>
            </a:p>
          </p:txBody>
        </p:sp>
        <p:sp>
          <p:nvSpPr>
            <p:cNvPr id="75" name="Text Box 30"/>
            <p:cNvSpPr txBox="1">
              <a:spLocks noChangeArrowheads="1"/>
            </p:cNvSpPr>
            <p:nvPr/>
          </p:nvSpPr>
          <p:spPr bwMode="auto">
            <a:xfrm>
              <a:off x="2459757" y="1620684"/>
              <a:ext cx="304800" cy="2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dirty="0">
                  <a:latin typeface="Times New Roman" pitchFamily="18" charset="0"/>
                </a:rPr>
                <a:t>M</a:t>
              </a:r>
            </a:p>
          </p:txBody>
        </p:sp>
        <p:sp>
          <p:nvSpPr>
            <p:cNvPr id="76" name="Line 31"/>
            <p:cNvSpPr>
              <a:spLocks noChangeShapeType="1"/>
            </p:cNvSpPr>
            <p:nvPr/>
          </p:nvSpPr>
          <p:spPr bwMode="auto">
            <a:xfrm>
              <a:off x="1926357" y="1086531"/>
              <a:ext cx="0" cy="991997"/>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Text Box 32"/>
            <p:cNvSpPr txBox="1">
              <a:spLocks noChangeArrowheads="1"/>
            </p:cNvSpPr>
            <p:nvPr/>
          </p:nvSpPr>
          <p:spPr bwMode="auto">
            <a:xfrm>
              <a:off x="2154957" y="1315454"/>
              <a:ext cx="304800" cy="2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a:latin typeface="Times New Roman" pitchFamily="18" charset="0"/>
                </a:rPr>
                <a:t>l</a:t>
              </a:r>
            </a:p>
          </p:txBody>
        </p:sp>
        <p:sp>
          <p:nvSpPr>
            <p:cNvPr id="78" name="Text Box 30"/>
            <p:cNvSpPr txBox="1">
              <a:spLocks noChangeArrowheads="1"/>
            </p:cNvSpPr>
            <p:nvPr/>
          </p:nvSpPr>
          <p:spPr bwMode="auto">
            <a:xfrm>
              <a:off x="2755032" y="1330556"/>
              <a:ext cx="304800" cy="2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dirty="0">
                  <a:latin typeface="Times New Roman" pitchFamily="18" charset="0"/>
                </a:rPr>
                <a:t>b</a:t>
              </a:r>
            </a:p>
          </p:txBody>
        </p:sp>
        <p:cxnSp>
          <p:nvCxnSpPr>
            <p:cNvPr id="79" name="Straight Arrow Connector 78"/>
            <p:cNvCxnSpPr/>
            <p:nvPr/>
          </p:nvCxnSpPr>
          <p:spPr bwMode="auto">
            <a:xfrm flipH="1">
              <a:off x="2497857" y="1563421"/>
              <a:ext cx="266700" cy="170831"/>
            </a:xfrm>
            <a:prstGeom prst="straightConnector1">
              <a:avLst/>
            </a:prstGeom>
            <a:noFill/>
            <a:ln w="19050" cap="flat" cmpd="sng" algn="ctr">
              <a:solidFill>
                <a:schemeClr val="tx1"/>
              </a:solidFill>
              <a:prstDash val="solid"/>
              <a:round/>
              <a:headEnd type="none" w="med" len="med"/>
              <a:tailEnd type="arrow"/>
            </a:ln>
            <a:effectLst/>
          </p:spPr>
        </p:cxnSp>
      </p:grpSp>
      <p:graphicFrame>
        <p:nvGraphicFramePr>
          <p:cNvPr id="2" name="Object 1"/>
          <p:cNvGraphicFramePr>
            <a:graphicFrameLocks noChangeAspect="1"/>
          </p:cNvGraphicFramePr>
          <p:nvPr>
            <p:extLst>
              <p:ext uri="{D42A27DB-BD31-4B8C-83A1-F6EECF244321}">
                <p14:modId xmlns:p14="http://schemas.microsoft.com/office/powerpoint/2010/main" val="2488618775"/>
              </p:ext>
            </p:extLst>
          </p:nvPr>
        </p:nvGraphicFramePr>
        <p:xfrm>
          <a:off x="1159155" y="4178992"/>
          <a:ext cx="3160827" cy="816547"/>
        </p:xfrm>
        <a:graphic>
          <a:graphicData uri="http://schemas.openxmlformats.org/presentationml/2006/ole">
            <mc:AlternateContent xmlns:mc="http://schemas.openxmlformats.org/markup-compatibility/2006">
              <mc:Choice xmlns:v="urn:schemas-microsoft-com:vml" Requires="v">
                <p:oleObj spid="_x0000_s92921" name="Equation" r:id="rId10" imgW="1777680" imgH="457200" progId="Equation.3">
                  <p:embed/>
                </p:oleObj>
              </mc:Choice>
              <mc:Fallback>
                <p:oleObj name="Equation" r:id="rId10" imgW="1777680" imgH="45720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9155" y="4178992"/>
                        <a:ext cx="3160827" cy="816547"/>
                      </a:xfrm>
                      <a:prstGeom prst="rect">
                        <a:avLst/>
                      </a:prstGeom>
                      <a:noFill/>
                      <a:ln>
                        <a:noFill/>
                      </a:ln>
                    </p:spPr>
                  </p:pic>
                </p:oleObj>
              </mc:Fallback>
            </mc:AlternateContent>
          </a:graphicData>
        </a:graphic>
      </p:graphicFrame>
      <p:sp>
        <p:nvSpPr>
          <p:cNvPr id="48" name="Rectangle 38"/>
          <p:cNvSpPr>
            <a:spLocks noChangeArrowheads="1"/>
          </p:cNvSpPr>
          <p:nvPr/>
        </p:nvSpPr>
        <p:spPr bwMode="auto">
          <a:xfrm>
            <a:off x="367086" y="3717874"/>
            <a:ext cx="607712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dirty="0" smtClean="0"/>
              <a:t>Linearize and apply at the bottom dead-center:</a:t>
            </a:r>
            <a:endParaRPr lang="en-US" dirty="0">
              <a:latin typeface="Symbol" pitchFamily="18" charset="2"/>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650544951"/>
              </p:ext>
            </p:extLst>
          </p:nvPr>
        </p:nvGraphicFramePr>
        <p:xfrm>
          <a:off x="5934969" y="3608388"/>
          <a:ext cx="1468536" cy="541337"/>
        </p:xfrm>
        <a:graphic>
          <a:graphicData uri="http://schemas.openxmlformats.org/presentationml/2006/ole">
            <mc:AlternateContent xmlns:mc="http://schemas.openxmlformats.org/markup-compatibility/2006">
              <mc:Choice xmlns:v="urn:schemas-microsoft-com:vml" Requires="v">
                <p:oleObj spid="_x0000_s92922" name="Equation" r:id="rId12" imgW="1257120" imgH="495000" progId="Equation.3">
                  <p:embed/>
                </p:oleObj>
              </mc:Choice>
              <mc:Fallback>
                <p:oleObj name="Equation" r:id="rId12" imgW="1257120" imgH="495000" progId="Equation.3">
                  <p:embed/>
                  <p:pic>
                    <p:nvPicPr>
                      <p:cNvPr id="0" name="Object 4"/>
                      <p:cNvPicPr>
                        <a:picLocks noChangeAspect="1" noChangeArrowheads="1"/>
                      </p:cNvPicPr>
                      <p:nvPr/>
                    </p:nvPicPr>
                    <p:blipFill>
                      <a:blip r:embed="rId13"/>
                      <a:srcRect/>
                      <a:stretch>
                        <a:fillRect/>
                      </a:stretch>
                    </p:blipFill>
                    <p:spPr bwMode="auto">
                      <a:xfrm>
                        <a:off x="5934969" y="3608388"/>
                        <a:ext cx="1468536" cy="54133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52760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91"/>
                                        </p:tgtEl>
                                        <p:attrNameLst>
                                          <p:attrName>style.visibility</p:attrName>
                                        </p:attrNameLst>
                                      </p:cBhvr>
                                      <p:to>
                                        <p:strVal val="visible"/>
                                      </p:to>
                                    </p:set>
                                    <p:anim calcmode="lin" valueType="num">
                                      <p:cBhvr additive="base">
                                        <p:cTn id="7" dur="500" fill="hold"/>
                                        <p:tgtEl>
                                          <p:spTgt spid="16391"/>
                                        </p:tgtEl>
                                        <p:attrNameLst>
                                          <p:attrName>ppt_x</p:attrName>
                                        </p:attrNameLst>
                                      </p:cBhvr>
                                      <p:tavLst>
                                        <p:tav tm="0">
                                          <p:val>
                                            <p:strVal val="#ppt_x"/>
                                          </p:val>
                                        </p:tav>
                                        <p:tav tm="100000">
                                          <p:val>
                                            <p:strVal val="#ppt_x"/>
                                          </p:val>
                                        </p:tav>
                                      </p:tavLst>
                                    </p:anim>
                                    <p:anim calcmode="lin" valueType="num">
                                      <p:cBhvr additive="base">
                                        <p:cTn id="8" dur="500" fill="hold"/>
                                        <p:tgtEl>
                                          <p:spTgt spid="1639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397"/>
                                        </p:tgtEl>
                                        <p:attrNameLst>
                                          <p:attrName>style.visibility</p:attrName>
                                        </p:attrNameLst>
                                      </p:cBhvr>
                                      <p:to>
                                        <p:strVal val="visible"/>
                                      </p:to>
                                    </p:set>
                                    <p:anim calcmode="lin" valueType="num">
                                      <p:cBhvr additive="base">
                                        <p:cTn id="15" dur="500" fill="hold"/>
                                        <p:tgtEl>
                                          <p:spTgt spid="16397"/>
                                        </p:tgtEl>
                                        <p:attrNameLst>
                                          <p:attrName>ppt_x</p:attrName>
                                        </p:attrNameLst>
                                      </p:cBhvr>
                                      <p:tavLst>
                                        <p:tav tm="0">
                                          <p:val>
                                            <p:strVal val="#ppt_x"/>
                                          </p:val>
                                        </p:tav>
                                        <p:tav tm="100000">
                                          <p:val>
                                            <p:strVal val="#ppt_x"/>
                                          </p:val>
                                        </p:tav>
                                      </p:tavLst>
                                    </p:anim>
                                    <p:anim calcmode="lin" valueType="num">
                                      <p:cBhvr additive="base">
                                        <p:cTn id="16" dur="500" fill="hold"/>
                                        <p:tgtEl>
                                          <p:spTgt spid="1639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395"/>
                                        </p:tgtEl>
                                        <p:attrNameLst>
                                          <p:attrName>style.visibility</p:attrName>
                                        </p:attrNameLst>
                                      </p:cBhvr>
                                      <p:to>
                                        <p:strVal val="visible"/>
                                      </p:to>
                                    </p:set>
                                    <p:anim calcmode="lin" valueType="num">
                                      <p:cBhvr additive="base">
                                        <p:cTn id="19" dur="500" fill="hold"/>
                                        <p:tgtEl>
                                          <p:spTgt spid="16395"/>
                                        </p:tgtEl>
                                        <p:attrNameLst>
                                          <p:attrName>ppt_x</p:attrName>
                                        </p:attrNameLst>
                                      </p:cBhvr>
                                      <p:tavLst>
                                        <p:tav tm="0">
                                          <p:val>
                                            <p:strVal val="#ppt_x"/>
                                          </p:val>
                                        </p:tav>
                                        <p:tav tm="100000">
                                          <p:val>
                                            <p:strVal val="#ppt_x"/>
                                          </p:val>
                                        </p:tav>
                                      </p:tavLst>
                                    </p:anim>
                                    <p:anim calcmode="lin" valueType="num">
                                      <p:cBhvr additive="base">
                                        <p:cTn id="20" dur="500" fill="hold"/>
                                        <p:tgtEl>
                                          <p:spTgt spid="1639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fill="hold"/>
                                        <p:tgtEl>
                                          <p:spTgt spid="48"/>
                                        </p:tgtEl>
                                        <p:attrNameLst>
                                          <p:attrName>ppt_x</p:attrName>
                                        </p:attrNameLst>
                                      </p:cBhvr>
                                      <p:tavLst>
                                        <p:tav tm="0">
                                          <p:val>
                                            <p:strVal val="#ppt_x"/>
                                          </p:val>
                                        </p:tav>
                                        <p:tav tm="100000">
                                          <p:val>
                                            <p:strVal val="#ppt_x"/>
                                          </p:val>
                                        </p:tav>
                                      </p:tavLst>
                                    </p:anim>
                                    <p:anim calcmode="lin" valueType="num">
                                      <p:cBhvr additive="base">
                                        <p:cTn id="26" dur="500" fill="hold"/>
                                        <p:tgtEl>
                                          <p:spTgt spid="4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6400"/>
                                        </p:tgtEl>
                                        <p:attrNameLst>
                                          <p:attrName>style.visibility</p:attrName>
                                        </p:attrNameLst>
                                      </p:cBhvr>
                                      <p:to>
                                        <p:strVal val="visible"/>
                                      </p:to>
                                    </p:set>
                                    <p:anim calcmode="lin" valueType="num">
                                      <p:cBhvr additive="base">
                                        <p:cTn id="33" dur="500" fill="hold"/>
                                        <p:tgtEl>
                                          <p:spTgt spid="16400"/>
                                        </p:tgtEl>
                                        <p:attrNameLst>
                                          <p:attrName>ppt_x</p:attrName>
                                        </p:attrNameLst>
                                      </p:cBhvr>
                                      <p:tavLst>
                                        <p:tav tm="0">
                                          <p:val>
                                            <p:strVal val="#ppt_x"/>
                                          </p:val>
                                        </p:tav>
                                        <p:tav tm="100000">
                                          <p:val>
                                            <p:strVal val="#ppt_x"/>
                                          </p:val>
                                        </p:tav>
                                      </p:tavLst>
                                    </p:anim>
                                    <p:anim calcmode="lin" valueType="num">
                                      <p:cBhvr additive="base">
                                        <p:cTn id="34" dur="500" fill="hold"/>
                                        <p:tgtEl>
                                          <p:spTgt spid="1640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6398"/>
                                        </p:tgtEl>
                                        <p:attrNameLst>
                                          <p:attrName>style.visibility</p:attrName>
                                        </p:attrNameLst>
                                      </p:cBhvr>
                                      <p:to>
                                        <p:strVal val="visible"/>
                                      </p:to>
                                    </p:set>
                                    <p:anim calcmode="lin" valueType="num">
                                      <p:cBhvr additive="base">
                                        <p:cTn id="37" dur="500" fill="hold"/>
                                        <p:tgtEl>
                                          <p:spTgt spid="16398"/>
                                        </p:tgtEl>
                                        <p:attrNameLst>
                                          <p:attrName>ppt_x</p:attrName>
                                        </p:attrNameLst>
                                      </p:cBhvr>
                                      <p:tavLst>
                                        <p:tav tm="0">
                                          <p:val>
                                            <p:strVal val="#ppt_x"/>
                                          </p:val>
                                        </p:tav>
                                        <p:tav tm="100000">
                                          <p:val>
                                            <p:strVal val="#ppt_x"/>
                                          </p:val>
                                        </p:tav>
                                      </p:tavLst>
                                    </p:anim>
                                    <p:anim calcmode="lin" valueType="num">
                                      <p:cBhvr additive="base">
                                        <p:cTn id="38" dur="500" fill="hold"/>
                                        <p:tgtEl>
                                          <p:spTgt spid="1639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401"/>
                                        </p:tgtEl>
                                        <p:attrNameLst>
                                          <p:attrName>style.visibility</p:attrName>
                                        </p:attrNameLst>
                                      </p:cBhvr>
                                      <p:to>
                                        <p:strVal val="visible"/>
                                      </p:to>
                                    </p:set>
                                    <p:anim calcmode="lin" valueType="num">
                                      <p:cBhvr additive="base">
                                        <p:cTn id="43" dur="500" fill="hold"/>
                                        <p:tgtEl>
                                          <p:spTgt spid="16401"/>
                                        </p:tgtEl>
                                        <p:attrNameLst>
                                          <p:attrName>ppt_x</p:attrName>
                                        </p:attrNameLst>
                                      </p:cBhvr>
                                      <p:tavLst>
                                        <p:tav tm="0">
                                          <p:val>
                                            <p:strVal val="#ppt_x"/>
                                          </p:val>
                                        </p:tav>
                                        <p:tav tm="100000">
                                          <p:val>
                                            <p:strVal val="#ppt_x"/>
                                          </p:val>
                                        </p:tav>
                                      </p:tavLst>
                                    </p:anim>
                                    <p:anim calcmode="lin" valueType="num">
                                      <p:cBhvr additive="base">
                                        <p:cTn id="44" dur="500" fill="hold"/>
                                        <p:tgtEl>
                                          <p:spTgt spid="1640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6403"/>
                                        </p:tgtEl>
                                        <p:attrNameLst>
                                          <p:attrName>style.visibility</p:attrName>
                                        </p:attrNameLst>
                                      </p:cBhvr>
                                      <p:to>
                                        <p:strVal val="visible"/>
                                      </p:to>
                                    </p:set>
                                    <p:anim calcmode="lin" valueType="num">
                                      <p:cBhvr additive="base">
                                        <p:cTn id="51" dur="500" fill="hold"/>
                                        <p:tgtEl>
                                          <p:spTgt spid="16403"/>
                                        </p:tgtEl>
                                        <p:attrNameLst>
                                          <p:attrName>ppt_x</p:attrName>
                                        </p:attrNameLst>
                                      </p:cBhvr>
                                      <p:tavLst>
                                        <p:tav tm="0">
                                          <p:val>
                                            <p:strVal val="#ppt_x"/>
                                          </p:val>
                                        </p:tav>
                                        <p:tav tm="100000">
                                          <p:val>
                                            <p:strVal val="#ppt_x"/>
                                          </p:val>
                                        </p:tav>
                                      </p:tavLst>
                                    </p:anim>
                                    <p:anim calcmode="lin" valueType="num">
                                      <p:cBhvr additive="base">
                                        <p:cTn id="52" dur="500" fill="hold"/>
                                        <p:tgtEl>
                                          <p:spTgt spid="1640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399"/>
                                        </p:tgtEl>
                                        <p:attrNameLst>
                                          <p:attrName>style.visibility</p:attrName>
                                        </p:attrNameLst>
                                      </p:cBhvr>
                                      <p:to>
                                        <p:strVal val="visible"/>
                                      </p:to>
                                    </p:set>
                                    <p:anim calcmode="lin" valueType="num">
                                      <p:cBhvr additive="base">
                                        <p:cTn id="55" dur="500" fill="hold"/>
                                        <p:tgtEl>
                                          <p:spTgt spid="16399"/>
                                        </p:tgtEl>
                                        <p:attrNameLst>
                                          <p:attrName>ppt_x</p:attrName>
                                        </p:attrNameLst>
                                      </p:cBhvr>
                                      <p:tavLst>
                                        <p:tav tm="0">
                                          <p:val>
                                            <p:strVal val="#ppt_x"/>
                                          </p:val>
                                        </p:tav>
                                        <p:tav tm="100000">
                                          <p:val>
                                            <p:strVal val="#ppt_x"/>
                                          </p:val>
                                        </p:tav>
                                      </p:tavLst>
                                    </p:anim>
                                    <p:anim calcmode="lin" valueType="num">
                                      <p:cBhvr additive="base">
                                        <p:cTn id="56" dur="500" fill="hold"/>
                                        <p:tgtEl>
                                          <p:spTgt spid="1639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additive="base">
                                        <p:cTn id="61" dur="500" fill="hold"/>
                                        <p:tgtEl>
                                          <p:spTgt spid="3"/>
                                        </p:tgtEl>
                                        <p:attrNameLst>
                                          <p:attrName>ppt_x</p:attrName>
                                        </p:attrNameLst>
                                      </p:cBhvr>
                                      <p:tavLst>
                                        <p:tav tm="0">
                                          <p:val>
                                            <p:strVal val="#ppt_x"/>
                                          </p:val>
                                        </p:tav>
                                        <p:tav tm="100000">
                                          <p:val>
                                            <p:strVal val="#ppt_x"/>
                                          </p:val>
                                        </p:tav>
                                      </p:tavLst>
                                    </p:anim>
                                    <p:anim calcmode="lin" valueType="num">
                                      <p:cBhvr additive="base">
                                        <p:cTn id="6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p:bldP spid="16397" grpId="0"/>
      <p:bldP spid="16398" grpId="0"/>
      <p:bldP spid="16399" grpId="0"/>
      <p:bldP spid="16401" grpId="0"/>
      <p:bldP spid="4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Slide Number Placeholder 5"/>
          <p:cNvSpPr>
            <a:spLocks noGrp="1"/>
          </p:cNvSpPr>
          <p:nvPr>
            <p:ph type="sldNum" sz="quarter" idx="12"/>
          </p:nvPr>
        </p:nvSpPr>
        <p:spPr>
          <a:xfrm>
            <a:off x="7086600" y="5716488"/>
            <a:ext cx="1905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2D5CB384-D227-4AC1-8B98-EA7811FA5941}" type="slidenum">
              <a:rPr lang="en-US" sz="1400" smtClean="0"/>
              <a:pPr eaLnBrk="1" hangingPunct="1"/>
              <a:t>35</a:t>
            </a:fld>
            <a:endParaRPr lang="en-US" sz="1400" dirty="0" smtClean="0"/>
          </a:p>
        </p:txBody>
      </p:sp>
      <p:sp>
        <p:nvSpPr>
          <p:cNvPr id="18437" name="Rectangle 2"/>
          <p:cNvSpPr>
            <a:spLocks noGrp="1" noChangeArrowheads="1"/>
          </p:cNvSpPr>
          <p:nvPr>
            <p:ph type="title"/>
          </p:nvPr>
        </p:nvSpPr>
        <p:spPr/>
        <p:txBody>
          <a:bodyPr/>
          <a:lstStyle/>
          <a:p>
            <a:pPr eaLnBrk="1" hangingPunct="1"/>
            <a:r>
              <a:rPr lang="en-US" smtClean="0"/>
              <a:t>Conclusion – Model to LTI</a:t>
            </a:r>
          </a:p>
        </p:txBody>
      </p:sp>
      <p:grpSp>
        <p:nvGrpSpPr>
          <p:cNvPr id="18438" name="Group 16"/>
          <p:cNvGrpSpPr>
            <a:grpSpLocks/>
          </p:cNvGrpSpPr>
          <p:nvPr/>
        </p:nvGrpSpPr>
        <p:grpSpPr bwMode="auto">
          <a:xfrm>
            <a:off x="2835275" y="839688"/>
            <a:ext cx="1309688" cy="990600"/>
            <a:chOff x="1680" y="720"/>
            <a:chExt cx="825" cy="624"/>
          </a:xfrm>
        </p:grpSpPr>
        <p:sp>
          <p:nvSpPr>
            <p:cNvPr id="18470" name="Rectangle 7"/>
            <p:cNvSpPr>
              <a:spLocks noChangeArrowheads="1"/>
            </p:cNvSpPr>
            <p:nvPr/>
          </p:nvSpPr>
          <p:spPr bwMode="auto">
            <a:xfrm>
              <a:off x="1680"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71" name="Text Box 8"/>
            <p:cNvSpPr txBox="1">
              <a:spLocks noChangeArrowheads="1"/>
            </p:cNvSpPr>
            <p:nvPr/>
          </p:nvSpPr>
          <p:spPr bwMode="auto">
            <a:xfrm>
              <a:off x="1680" y="768"/>
              <a:ext cx="825"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Nonlinear</a:t>
              </a:r>
              <a:br>
                <a:rPr lang="en-US"/>
              </a:br>
              <a:r>
                <a:rPr lang="en-US"/>
                <a:t>Differential</a:t>
              </a:r>
              <a:br>
                <a:rPr lang="en-US"/>
              </a:br>
              <a:r>
                <a:rPr lang="en-US"/>
                <a:t>Equations</a:t>
              </a:r>
            </a:p>
          </p:txBody>
        </p:sp>
      </p:grpSp>
      <p:grpSp>
        <p:nvGrpSpPr>
          <p:cNvPr id="18439" name="Group 17"/>
          <p:cNvGrpSpPr>
            <a:grpSpLocks/>
          </p:cNvGrpSpPr>
          <p:nvPr/>
        </p:nvGrpSpPr>
        <p:grpSpPr bwMode="auto">
          <a:xfrm>
            <a:off x="4999038" y="839688"/>
            <a:ext cx="1309687" cy="990600"/>
            <a:chOff x="3024" y="720"/>
            <a:chExt cx="825" cy="624"/>
          </a:xfrm>
        </p:grpSpPr>
        <p:sp>
          <p:nvSpPr>
            <p:cNvPr id="18468"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69" name="Text Box 10"/>
            <p:cNvSpPr txBox="1">
              <a:spLocks noChangeArrowheads="1"/>
            </p:cNvSpPr>
            <p:nvPr/>
          </p:nvSpPr>
          <p:spPr bwMode="auto">
            <a:xfrm>
              <a:off x="3024" y="768"/>
              <a:ext cx="825"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dirty="0"/>
                <a:t>Linear</a:t>
              </a:r>
              <a:br>
                <a:rPr lang="en-US" dirty="0"/>
              </a:br>
              <a:r>
                <a:rPr lang="en-US" dirty="0"/>
                <a:t>Differential</a:t>
              </a:r>
              <a:br>
                <a:rPr lang="en-US" dirty="0"/>
              </a:br>
              <a:r>
                <a:rPr lang="en-US" dirty="0"/>
                <a:t>Equations</a:t>
              </a:r>
            </a:p>
          </p:txBody>
        </p:sp>
      </p:grpSp>
      <p:grpSp>
        <p:nvGrpSpPr>
          <p:cNvPr id="18440" name="Group 18"/>
          <p:cNvGrpSpPr>
            <a:grpSpLocks/>
          </p:cNvGrpSpPr>
          <p:nvPr/>
        </p:nvGrpSpPr>
        <p:grpSpPr bwMode="auto">
          <a:xfrm>
            <a:off x="7162800" y="839688"/>
            <a:ext cx="1295400" cy="990600"/>
            <a:chOff x="4128" y="720"/>
            <a:chExt cx="816" cy="624"/>
          </a:xfrm>
        </p:grpSpPr>
        <p:sp>
          <p:nvSpPr>
            <p:cNvPr id="18466" name="Rectangle 11"/>
            <p:cNvSpPr>
              <a:spLocks noChangeArrowheads="1"/>
            </p:cNvSpPr>
            <p:nvPr/>
          </p:nvSpPr>
          <p:spPr bwMode="auto">
            <a:xfrm>
              <a:off x="4128"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67" name="Text Box 12"/>
            <p:cNvSpPr txBox="1">
              <a:spLocks noChangeArrowheads="1"/>
            </p:cNvSpPr>
            <p:nvPr/>
          </p:nvSpPr>
          <p:spPr bwMode="auto">
            <a:xfrm>
              <a:off x="4128" y="816"/>
              <a:ext cx="81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Transfer</a:t>
              </a:r>
              <a:br>
                <a:rPr lang="en-US"/>
              </a:br>
              <a:r>
                <a:rPr lang="en-US"/>
                <a:t>Function</a:t>
              </a:r>
            </a:p>
          </p:txBody>
        </p:sp>
      </p:grpSp>
      <p:grpSp>
        <p:nvGrpSpPr>
          <p:cNvPr id="18441" name="Group 15"/>
          <p:cNvGrpSpPr>
            <a:grpSpLocks/>
          </p:cNvGrpSpPr>
          <p:nvPr/>
        </p:nvGrpSpPr>
        <p:grpSpPr bwMode="auto">
          <a:xfrm>
            <a:off x="685800" y="839688"/>
            <a:ext cx="1295400" cy="990600"/>
            <a:chOff x="576" y="720"/>
            <a:chExt cx="816" cy="624"/>
          </a:xfrm>
        </p:grpSpPr>
        <p:sp>
          <p:nvSpPr>
            <p:cNvPr id="18464" name="Rectangle 13"/>
            <p:cNvSpPr>
              <a:spLocks noChangeArrowheads="1"/>
            </p:cNvSpPr>
            <p:nvPr/>
          </p:nvSpPr>
          <p:spPr bwMode="auto">
            <a:xfrm>
              <a:off x="576"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65" name="Text Box 14"/>
            <p:cNvSpPr txBox="1">
              <a:spLocks noChangeArrowheads="1"/>
            </p:cNvSpPr>
            <p:nvPr/>
          </p:nvSpPr>
          <p:spPr bwMode="auto">
            <a:xfrm>
              <a:off x="576" y="816"/>
              <a:ext cx="81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Physical</a:t>
              </a:r>
              <a:br>
                <a:rPr lang="en-US"/>
              </a:br>
              <a:r>
                <a:rPr lang="en-US"/>
                <a:t>System</a:t>
              </a:r>
            </a:p>
          </p:txBody>
        </p:sp>
      </p:grpSp>
      <p:sp>
        <p:nvSpPr>
          <p:cNvPr id="18442" name="Text Box 19"/>
          <p:cNvSpPr txBox="1">
            <a:spLocks noChangeArrowheads="1"/>
          </p:cNvSpPr>
          <p:nvPr/>
        </p:nvSpPr>
        <p:spPr bwMode="auto">
          <a:xfrm>
            <a:off x="2498725" y="1963638"/>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endParaRPr lang="en-US"/>
          </a:p>
        </p:txBody>
      </p:sp>
      <p:sp>
        <p:nvSpPr>
          <p:cNvPr id="18443" name="Text Box 21"/>
          <p:cNvSpPr txBox="1">
            <a:spLocks noChangeArrowheads="1"/>
          </p:cNvSpPr>
          <p:nvPr/>
        </p:nvSpPr>
        <p:spPr bwMode="auto">
          <a:xfrm>
            <a:off x="2057400" y="915888"/>
            <a:ext cx="7350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dirty="0">
                <a:sym typeface="Symbol" pitchFamily="18" charset="2"/>
              </a:rPr>
              <a:t></a:t>
            </a:r>
            <a:endParaRPr lang="en-US" sz="4400" dirty="0"/>
          </a:p>
        </p:txBody>
      </p:sp>
      <p:sp>
        <p:nvSpPr>
          <p:cNvPr id="18444" name="Text Box 22"/>
          <p:cNvSpPr txBox="1">
            <a:spLocks noChangeArrowheads="1"/>
          </p:cNvSpPr>
          <p:nvPr/>
        </p:nvSpPr>
        <p:spPr bwMode="auto">
          <a:xfrm>
            <a:off x="4191000" y="915888"/>
            <a:ext cx="7350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dirty="0">
                <a:sym typeface="Symbol" pitchFamily="18" charset="2"/>
              </a:rPr>
              <a:t></a:t>
            </a:r>
            <a:endParaRPr lang="en-US" sz="4400" dirty="0"/>
          </a:p>
        </p:txBody>
      </p:sp>
      <p:sp>
        <p:nvSpPr>
          <p:cNvPr id="18445" name="Text Box 23"/>
          <p:cNvSpPr txBox="1">
            <a:spLocks noChangeArrowheads="1"/>
          </p:cNvSpPr>
          <p:nvPr/>
        </p:nvSpPr>
        <p:spPr bwMode="auto">
          <a:xfrm>
            <a:off x="6400800" y="915888"/>
            <a:ext cx="7350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dirty="0">
                <a:sym typeface="Symbol" pitchFamily="18" charset="2"/>
              </a:rPr>
              <a:t></a:t>
            </a:r>
            <a:endParaRPr lang="en-US" sz="4400" dirty="0"/>
          </a:p>
        </p:txBody>
      </p:sp>
      <p:sp>
        <p:nvSpPr>
          <p:cNvPr id="45" name="Text Box 23"/>
          <p:cNvSpPr txBox="1">
            <a:spLocks noChangeArrowheads="1"/>
          </p:cNvSpPr>
          <p:nvPr/>
        </p:nvSpPr>
        <p:spPr bwMode="auto">
          <a:xfrm flipH="1">
            <a:off x="1173423" y="3463797"/>
            <a:ext cx="552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2400" dirty="0">
                <a:sym typeface="Symbol" pitchFamily="18" charset="2"/>
              </a:rPr>
              <a:t></a:t>
            </a:r>
            <a:endParaRPr lang="en-US" sz="2400" dirty="0"/>
          </a:p>
        </p:txBody>
      </p:sp>
      <p:grpSp>
        <p:nvGrpSpPr>
          <p:cNvPr id="46" name="Group 18"/>
          <p:cNvGrpSpPr>
            <a:grpSpLocks/>
          </p:cNvGrpSpPr>
          <p:nvPr/>
        </p:nvGrpSpPr>
        <p:grpSpPr bwMode="auto">
          <a:xfrm>
            <a:off x="1897435" y="3473524"/>
            <a:ext cx="884983" cy="546100"/>
            <a:chOff x="4128" y="720"/>
            <a:chExt cx="816" cy="624"/>
          </a:xfrm>
        </p:grpSpPr>
        <p:sp>
          <p:nvSpPr>
            <p:cNvPr id="47" name="Rectangle 11"/>
            <p:cNvSpPr>
              <a:spLocks noChangeArrowheads="1"/>
            </p:cNvSpPr>
            <p:nvPr/>
          </p:nvSpPr>
          <p:spPr bwMode="auto">
            <a:xfrm>
              <a:off x="4128"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a:p>
          </p:txBody>
        </p:sp>
        <p:sp>
          <p:nvSpPr>
            <p:cNvPr id="48" name="Text Box 12"/>
            <p:cNvSpPr txBox="1">
              <a:spLocks noChangeArrowheads="1"/>
            </p:cNvSpPr>
            <p:nvPr/>
          </p:nvSpPr>
          <p:spPr bwMode="auto">
            <a:xfrm>
              <a:off x="4128" y="816"/>
              <a:ext cx="816"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200" dirty="0" smtClean="0"/>
                <a:t>State-Space</a:t>
              </a:r>
              <a:endParaRPr lang="en-US" sz="1200" dirty="0"/>
            </a:p>
          </p:txBody>
        </p:sp>
      </p:grpSp>
      <p:graphicFrame>
        <p:nvGraphicFramePr>
          <p:cNvPr id="4" name="Object 3"/>
          <p:cNvGraphicFramePr>
            <a:graphicFrameLocks noChangeAspect="1"/>
          </p:cNvGraphicFramePr>
          <p:nvPr>
            <p:extLst>
              <p:ext uri="{D42A27DB-BD31-4B8C-83A1-F6EECF244321}">
                <p14:modId xmlns:p14="http://schemas.microsoft.com/office/powerpoint/2010/main" val="3823689796"/>
              </p:ext>
            </p:extLst>
          </p:nvPr>
        </p:nvGraphicFramePr>
        <p:xfrm>
          <a:off x="2483385" y="2142310"/>
          <a:ext cx="1465263" cy="522288"/>
        </p:xfrm>
        <a:graphic>
          <a:graphicData uri="http://schemas.openxmlformats.org/presentationml/2006/ole">
            <mc:AlternateContent xmlns:mc="http://schemas.openxmlformats.org/markup-compatibility/2006">
              <mc:Choice xmlns:v="urn:schemas-microsoft-com:vml" Requires="v">
                <p:oleObj spid="_x0000_s118217" name="Equation" r:id="rId4" imgW="1282680" imgH="457200" progId="Equation.3">
                  <p:embed/>
                </p:oleObj>
              </mc:Choice>
              <mc:Fallback>
                <p:oleObj name="Equation" r:id="rId4" imgW="1282680" imgH="457200" progId="Equation.3">
                  <p:embed/>
                  <p:pic>
                    <p:nvPicPr>
                      <p:cNvPr id="0" name="Object 2"/>
                      <p:cNvPicPr>
                        <a:picLocks noChangeAspect="1" noChangeArrowheads="1"/>
                      </p:cNvPicPr>
                      <p:nvPr/>
                    </p:nvPicPr>
                    <p:blipFill>
                      <a:blip r:embed="rId5"/>
                      <a:srcRect/>
                      <a:stretch>
                        <a:fillRect/>
                      </a:stretch>
                    </p:blipFill>
                    <p:spPr bwMode="auto">
                      <a:xfrm>
                        <a:off x="2483385" y="2142310"/>
                        <a:ext cx="1465263" cy="522288"/>
                      </a:xfrm>
                      <a:prstGeom prst="rect">
                        <a:avLst/>
                      </a:prstGeom>
                      <a:noFill/>
                      <a:ln w="9525">
                        <a:noFill/>
                        <a:miter lim="800000"/>
                        <a:headEnd/>
                        <a:tailEnd/>
                      </a:ln>
                    </p:spPr>
                  </p:pic>
                </p:oleObj>
              </mc:Fallback>
            </mc:AlternateContent>
          </a:graphicData>
        </a:graphic>
      </p:graphicFrame>
      <p:grpSp>
        <p:nvGrpSpPr>
          <p:cNvPr id="68" name="Group 18"/>
          <p:cNvGrpSpPr>
            <a:grpSpLocks/>
          </p:cNvGrpSpPr>
          <p:nvPr/>
        </p:nvGrpSpPr>
        <p:grpSpPr bwMode="auto">
          <a:xfrm>
            <a:off x="3859274" y="3425749"/>
            <a:ext cx="849858" cy="579315"/>
            <a:chOff x="4128" y="720"/>
            <a:chExt cx="816" cy="624"/>
          </a:xfrm>
        </p:grpSpPr>
        <p:sp>
          <p:nvSpPr>
            <p:cNvPr id="69" name="Rectangle 11"/>
            <p:cNvSpPr>
              <a:spLocks noChangeArrowheads="1"/>
            </p:cNvSpPr>
            <p:nvPr/>
          </p:nvSpPr>
          <p:spPr bwMode="auto">
            <a:xfrm>
              <a:off x="4128"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100"/>
            </a:p>
          </p:txBody>
        </p:sp>
        <p:sp>
          <p:nvSpPr>
            <p:cNvPr id="70" name="Text Box 12"/>
            <p:cNvSpPr txBox="1">
              <a:spLocks noChangeArrowheads="1"/>
            </p:cNvSpPr>
            <p:nvPr/>
          </p:nvSpPr>
          <p:spPr bwMode="auto">
            <a:xfrm>
              <a:off x="4128" y="816"/>
              <a:ext cx="81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100" dirty="0" smtClean="0"/>
                <a:t>Block Diagram</a:t>
              </a:r>
              <a:endParaRPr lang="en-US" sz="1100" dirty="0"/>
            </a:p>
          </p:txBody>
        </p:sp>
      </p:grpSp>
      <p:grpSp>
        <p:nvGrpSpPr>
          <p:cNvPr id="72" name="Group 71"/>
          <p:cNvGrpSpPr/>
          <p:nvPr/>
        </p:nvGrpSpPr>
        <p:grpSpPr>
          <a:xfrm>
            <a:off x="5868144" y="2348880"/>
            <a:ext cx="3141123" cy="936104"/>
            <a:chOff x="5724128" y="1124744"/>
            <a:chExt cx="3162697" cy="823350"/>
          </a:xfrm>
        </p:grpSpPr>
        <p:graphicFrame>
          <p:nvGraphicFramePr>
            <p:cNvPr id="73" name="Object 72"/>
            <p:cNvGraphicFramePr>
              <a:graphicFrameLocks noChangeAspect="1"/>
            </p:cNvGraphicFramePr>
            <p:nvPr>
              <p:extLst>
                <p:ext uri="{D42A27DB-BD31-4B8C-83A1-F6EECF244321}">
                  <p14:modId xmlns:p14="http://schemas.microsoft.com/office/powerpoint/2010/main" val="537658462"/>
                </p:ext>
              </p:extLst>
            </p:nvPr>
          </p:nvGraphicFramePr>
          <p:xfrm>
            <a:off x="6300192" y="1124744"/>
            <a:ext cx="2088232" cy="823350"/>
          </p:xfrm>
          <a:graphic>
            <a:graphicData uri="http://schemas.openxmlformats.org/presentationml/2006/ole">
              <mc:AlternateContent xmlns:mc="http://schemas.openxmlformats.org/markup-compatibility/2006">
                <mc:Choice xmlns:v="urn:schemas-microsoft-com:vml" Requires="v">
                  <p:oleObj spid="_x0000_s118218" name="Equation" r:id="rId6" imgW="1498320" imgH="876240" progId="Equation.3">
                    <p:embed/>
                  </p:oleObj>
                </mc:Choice>
                <mc:Fallback>
                  <p:oleObj name="Equation" r:id="rId6" imgW="1498320" imgH="876240" progId="Equation.3">
                    <p:embed/>
                    <p:pic>
                      <p:nvPicPr>
                        <p:cNvPr id="0" name=""/>
                        <p:cNvPicPr>
                          <a:picLocks noChangeAspect="1" noChangeArrowheads="1"/>
                        </p:cNvPicPr>
                        <p:nvPr/>
                      </p:nvPicPr>
                      <p:blipFill>
                        <a:blip r:embed="rId7"/>
                        <a:srcRect/>
                        <a:stretch>
                          <a:fillRect/>
                        </a:stretch>
                      </p:blipFill>
                      <p:spPr bwMode="auto">
                        <a:xfrm>
                          <a:off x="6300192" y="1124744"/>
                          <a:ext cx="2088232" cy="823350"/>
                        </a:xfrm>
                        <a:prstGeom prst="rect">
                          <a:avLst/>
                        </a:prstGeom>
                        <a:noFill/>
                        <a:ln>
                          <a:solidFill>
                            <a:schemeClr val="tx1"/>
                          </a:solidFill>
                        </a:ln>
                      </p:spPr>
                    </p:pic>
                  </p:oleObj>
                </mc:Fallback>
              </mc:AlternateContent>
            </a:graphicData>
          </a:graphic>
        </p:graphicFrame>
        <p:graphicFrame>
          <p:nvGraphicFramePr>
            <p:cNvPr id="74" name="Object 73"/>
            <p:cNvGraphicFramePr>
              <a:graphicFrameLocks noChangeAspect="1"/>
            </p:cNvGraphicFramePr>
            <p:nvPr>
              <p:extLst>
                <p:ext uri="{D42A27DB-BD31-4B8C-83A1-F6EECF244321}">
                  <p14:modId xmlns:p14="http://schemas.microsoft.com/office/powerpoint/2010/main" val="1628633514"/>
                </p:ext>
              </p:extLst>
            </p:nvPr>
          </p:nvGraphicFramePr>
          <p:xfrm>
            <a:off x="5724128" y="1340768"/>
            <a:ext cx="268288" cy="398462"/>
          </p:xfrm>
          <a:graphic>
            <a:graphicData uri="http://schemas.openxmlformats.org/presentationml/2006/ole">
              <mc:AlternateContent xmlns:mc="http://schemas.openxmlformats.org/markup-compatibility/2006">
                <mc:Choice xmlns:v="urn:schemas-microsoft-com:vml" Requires="v">
                  <p:oleObj spid="_x0000_s118219" name="Equation" r:id="rId8" imgW="126720" imgH="152280" progId="Equation.3">
                    <p:embed/>
                  </p:oleObj>
                </mc:Choice>
                <mc:Fallback>
                  <p:oleObj name="Equation" r:id="rId8" imgW="126720" imgH="152280" progId="Equation.3">
                    <p:embed/>
                    <p:pic>
                      <p:nvPicPr>
                        <p:cNvPr id="0" name=""/>
                        <p:cNvPicPr>
                          <a:picLocks noChangeAspect="1" noChangeArrowheads="1"/>
                        </p:cNvPicPr>
                        <p:nvPr/>
                      </p:nvPicPr>
                      <p:blipFill>
                        <a:blip r:embed="rId9"/>
                        <a:srcRect/>
                        <a:stretch>
                          <a:fillRect/>
                        </a:stretch>
                      </p:blipFill>
                      <p:spPr bwMode="auto">
                        <a:xfrm>
                          <a:off x="5724128" y="1340768"/>
                          <a:ext cx="268288" cy="398462"/>
                        </a:xfrm>
                        <a:prstGeom prst="rect">
                          <a:avLst/>
                        </a:prstGeom>
                        <a:noFill/>
                        <a:ln>
                          <a:noFill/>
                        </a:ln>
                      </p:spPr>
                    </p:pic>
                  </p:oleObj>
                </mc:Fallback>
              </mc:AlternateContent>
            </a:graphicData>
          </a:graphic>
        </p:graphicFrame>
        <p:cxnSp>
          <p:nvCxnSpPr>
            <p:cNvPr id="75" name="Straight Arrow Connector 74"/>
            <p:cNvCxnSpPr>
              <a:stCxn id="74" idx="3"/>
              <a:endCxn id="73" idx="1"/>
            </p:cNvCxnSpPr>
            <p:nvPr/>
          </p:nvCxnSpPr>
          <p:spPr bwMode="auto">
            <a:xfrm flipV="1">
              <a:off x="5992416" y="1536419"/>
              <a:ext cx="307776" cy="3580"/>
            </a:xfrm>
            <a:prstGeom prst="straightConnector1">
              <a:avLst/>
            </a:prstGeom>
            <a:noFill/>
            <a:ln w="19050" cap="flat" cmpd="sng" algn="ctr">
              <a:solidFill>
                <a:schemeClr val="tx1"/>
              </a:solidFill>
              <a:prstDash val="solid"/>
              <a:round/>
              <a:headEnd type="none" w="med" len="med"/>
              <a:tailEnd type="arrow"/>
            </a:ln>
            <a:effectLst/>
          </p:spPr>
        </p:cxnSp>
        <p:graphicFrame>
          <p:nvGraphicFramePr>
            <p:cNvPr id="76" name="Object 75"/>
            <p:cNvGraphicFramePr>
              <a:graphicFrameLocks noChangeAspect="1"/>
            </p:cNvGraphicFramePr>
            <p:nvPr>
              <p:extLst>
                <p:ext uri="{D42A27DB-BD31-4B8C-83A1-F6EECF244321}">
                  <p14:modId xmlns:p14="http://schemas.microsoft.com/office/powerpoint/2010/main" val="1923052243"/>
                </p:ext>
              </p:extLst>
            </p:nvPr>
          </p:nvGraphicFramePr>
          <p:xfrm>
            <a:off x="8591550" y="1292225"/>
            <a:ext cx="295275" cy="498475"/>
          </p:xfrm>
          <a:graphic>
            <a:graphicData uri="http://schemas.openxmlformats.org/presentationml/2006/ole">
              <mc:AlternateContent xmlns:mc="http://schemas.openxmlformats.org/markup-compatibility/2006">
                <mc:Choice xmlns:v="urn:schemas-microsoft-com:vml" Requires="v">
                  <p:oleObj spid="_x0000_s118220" name="Equation" r:id="rId10" imgW="139680" imgH="190440" progId="Equation.3">
                    <p:embed/>
                  </p:oleObj>
                </mc:Choice>
                <mc:Fallback>
                  <p:oleObj name="Equation" r:id="rId10" imgW="139680" imgH="190440" progId="Equation.3">
                    <p:embed/>
                    <p:pic>
                      <p:nvPicPr>
                        <p:cNvPr id="0" name=""/>
                        <p:cNvPicPr>
                          <a:picLocks noChangeAspect="1" noChangeArrowheads="1"/>
                        </p:cNvPicPr>
                        <p:nvPr/>
                      </p:nvPicPr>
                      <p:blipFill>
                        <a:blip r:embed="rId11"/>
                        <a:srcRect/>
                        <a:stretch>
                          <a:fillRect/>
                        </a:stretch>
                      </p:blipFill>
                      <p:spPr bwMode="auto">
                        <a:xfrm>
                          <a:off x="8591550" y="1292225"/>
                          <a:ext cx="2952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7" name="Straight Arrow Connector 76"/>
            <p:cNvCxnSpPr>
              <a:stCxn id="73" idx="3"/>
              <a:endCxn id="76" idx="1"/>
            </p:cNvCxnSpPr>
            <p:nvPr/>
          </p:nvCxnSpPr>
          <p:spPr bwMode="auto">
            <a:xfrm>
              <a:off x="8388424" y="1536419"/>
              <a:ext cx="203126" cy="5043"/>
            </a:xfrm>
            <a:prstGeom prst="straightConnector1">
              <a:avLst/>
            </a:prstGeom>
            <a:noFill/>
            <a:ln w="19050" cap="flat" cmpd="sng" algn="ctr">
              <a:solidFill>
                <a:schemeClr val="tx1"/>
              </a:solidFill>
              <a:prstDash val="solid"/>
              <a:round/>
              <a:headEnd type="none" w="med" len="med"/>
              <a:tailEnd type="arrow"/>
            </a:ln>
            <a:effectLst/>
          </p:spPr>
        </p:cxnSp>
      </p:grpSp>
      <p:grpSp>
        <p:nvGrpSpPr>
          <p:cNvPr id="79" name="Group 78"/>
          <p:cNvGrpSpPr/>
          <p:nvPr/>
        </p:nvGrpSpPr>
        <p:grpSpPr>
          <a:xfrm>
            <a:off x="110319" y="4246835"/>
            <a:ext cx="2808312" cy="838349"/>
            <a:chOff x="-36512" y="2924944"/>
            <a:chExt cx="2808312" cy="838349"/>
          </a:xfrm>
        </p:grpSpPr>
        <p:graphicFrame>
          <p:nvGraphicFramePr>
            <p:cNvPr id="80" name="Object 79"/>
            <p:cNvGraphicFramePr>
              <a:graphicFrameLocks noChangeAspect="1"/>
            </p:cNvGraphicFramePr>
            <p:nvPr>
              <p:extLst>
                <p:ext uri="{D42A27DB-BD31-4B8C-83A1-F6EECF244321}">
                  <p14:modId xmlns:p14="http://schemas.microsoft.com/office/powerpoint/2010/main" val="526917991"/>
                </p:ext>
              </p:extLst>
            </p:nvPr>
          </p:nvGraphicFramePr>
          <p:xfrm>
            <a:off x="-36512" y="3140968"/>
            <a:ext cx="269875" cy="400050"/>
          </p:xfrm>
          <a:graphic>
            <a:graphicData uri="http://schemas.openxmlformats.org/presentationml/2006/ole">
              <mc:AlternateContent xmlns:mc="http://schemas.openxmlformats.org/markup-compatibility/2006">
                <mc:Choice xmlns:v="urn:schemas-microsoft-com:vml" Requires="v">
                  <p:oleObj spid="_x0000_s118221" name="Equation" r:id="rId12" imgW="126720" imgH="152280" progId="Equation.3">
                    <p:embed/>
                  </p:oleObj>
                </mc:Choice>
                <mc:Fallback>
                  <p:oleObj name="Equation" r:id="rId12" imgW="126720" imgH="152280" progId="Equation.3">
                    <p:embed/>
                    <p:pic>
                      <p:nvPicPr>
                        <p:cNvPr id="0" name=""/>
                        <p:cNvPicPr>
                          <a:picLocks noChangeAspect="1" noChangeArrowheads="1"/>
                        </p:cNvPicPr>
                        <p:nvPr/>
                      </p:nvPicPr>
                      <p:blipFill>
                        <a:blip r:embed="rId13"/>
                        <a:srcRect/>
                        <a:stretch>
                          <a:fillRect/>
                        </a:stretch>
                      </p:blipFill>
                      <p:spPr bwMode="auto">
                        <a:xfrm>
                          <a:off x="-36512" y="3140968"/>
                          <a:ext cx="269875" cy="400050"/>
                        </a:xfrm>
                        <a:prstGeom prst="rect">
                          <a:avLst/>
                        </a:prstGeom>
                        <a:noFill/>
                        <a:ln>
                          <a:noFill/>
                        </a:ln>
                      </p:spPr>
                    </p:pic>
                  </p:oleObj>
                </mc:Fallback>
              </mc:AlternateContent>
            </a:graphicData>
          </a:graphic>
        </p:graphicFrame>
        <p:cxnSp>
          <p:nvCxnSpPr>
            <p:cNvPr id="81" name="Elbow Connector 80"/>
            <p:cNvCxnSpPr>
              <a:stCxn id="80" idx="3"/>
              <a:endCxn id="84" idx="1"/>
            </p:cNvCxnSpPr>
            <p:nvPr/>
          </p:nvCxnSpPr>
          <p:spPr bwMode="auto">
            <a:xfrm>
              <a:off x="233363" y="3340993"/>
              <a:ext cx="347987" cy="3125"/>
            </a:xfrm>
            <a:prstGeom prst="bentConnector3">
              <a:avLst/>
            </a:prstGeom>
            <a:noFill/>
            <a:ln w="63500" cap="flat" cmpd="dbl" algn="ctr">
              <a:solidFill>
                <a:schemeClr val="tx1"/>
              </a:solidFill>
              <a:prstDash val="solid"/>
              <a:round/>
              <a:headEnd type="none" w="med" len="med"/>
              <a:tailEnd type="arrow"/>
            </a:ln>
            <a:effectLst/>
          </p:spPr>
        </p:cxnSp>
        <p:graphicFrame>
          <p:nvGraphicFramePr>
            <p:cNvPr id="82" name="Object 81"/>
            <p:cNvGraphicFramePr>
              <a:graphicFrameLocks noChangeAspect="1"/>
            </p:cNvGraphicFramePr>
            <p:nvPr>
              <p:extLst>
                <p:ext uri="{D42A27DB-BD31-4B8C-83A1-F6EECF244321}">
                  <p14:modId xmlns:p14="http://schemas.microsoft.com/office/powerpoint/2010/main" val="934062191"/>
                </p:ext>
              </p:extLst>
            </p:nvPr>
          </p:nvGraphicFramePr>
          <p:xfrm>
            <a:off x="2474937" y="3091755"/>
            <a:ext cx="296863" cy="498475"/>
          </p:xfrm>
          <a:graphic>
            <a:graphicData uri="http://schemas.openxmlformats.org/presentationml/2006/ole">
              <mc:AlternateContent xmlns:mc="http://schemas.openxmlformats.org/markup-compatibility/2006">
                <mc:Choice xmlns:v="urn:schemas-microsoft-com:vml" Requires="v">
                  <p:oleObj spid="_x0000_s118222" name="Equation" r:id="rId14" imgW="139680" imgH="190440" progId="Equation.3">
                    <p:embed/>
                  </p:oleObj>
                </mc:Choice>
                <mc:Fallback>
                  <p:oleObj name="Equation" r:id="rId14" imgW="139680" imgH="190440" progId="Equation.3">
                    <p:embed/>
                    <p:pic>
                      <p:nvPicPr>
                        <p:cNvPr id="0" name=""/>
                        <p:cNvPicPr>
                          <a:picLocks noChangeAspect="1" noChangeArrowheads="1"/>
                        </p:cNvPicPr>
                        <p:nvPr/>
                      </p:nvPicPr>
                      <p:blipFill>
                        <a:blip r:embed="rId15"/>
                        <a:srcRect/>
                        <a:stretch>
                          <a:fillRect/>
                        </a:stretch>
                      </p:blipFill>
                      <p:spPr bwMode="auto">
                        <a:xfrm>
                          <a:off x="2474937" y="3091755"/>
                          <a:ext cx="29686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83" name="Elbow Connector 82"/>
            <p:cNvCxnSpPr>
              <a:stCxn id="84" idx="3"/>
              <a:endCxn id="82" idx="1"/>
            </p:cNvCxnSpPr>
            <p:nvPr/>
          </p:nvCxnSpPr>
          <p:spPr bwMode="auto">
            <a:xfrm flipV="1">
              <a:off x="2130404" y="3340992"/>
              <a:ext cx="344533" cy="3126"/>
            </a:xfrm>
            <a:prstGeom prst="bentConnector3">
              <a:avLst>
                <a:gd name="adj1" fmla="val 50000"/>
              </a:avLst>
            </a:prstGeom>
            <a:noFill/>
            <a:ln w="63500" cap="flat" cmpd="dbl" algn="ctr">
              <a:solidFill>
                <a:schemeClr val="tx1"/>
              </a:solidFill>
              <a:prstDash val="solid"/>
              <a:round/>
              <a:headEnd type="none" w="med" len="med"/>
              <a:tailEnd type="arrow"/>
            </a:ln>
            <a:effectLst/>
          </p:spPr>
        </p:cxnSp>
        <p:graphicFrame>
          <p:nvGraphicFramePr>
            <p:cNvPr id="84" name="Object 83"/>
            <p:cNvGraphicFramePr>
              <a:graphicFrameLocks noChangeAspect="1"/>
            </p:cNvGraphicFramePr>
            <p:nvPr>
              <p:extLst>
                <p:ext uri="{D42A27DB-BD31-4B8C-83A1-F6EECF244321}">
                  <p14:modId xmlns:p14="http://schemas.microsoft.com/office/powerpoint/2010/main" val="4047966704"/>
                </p:ext>
              </p:extLst>
            </p:nvPr>
          </p:nvGraphicFramePr>
          <p:xfrm>
            <a:off x="581350" y="2924944"/>
            <a:ext cx="1549054" cy="838349"/>
          </p:xfrm>
          <a:graphic>
            <a:graphicData uri="http://schemas.openxmlformats.org/presentationml/2006/ole">
              <mc:AlternateContent xmlns:mc="http://schemas.openxmlformats.org/markup-compatibility/2006">
                <mc:Choice xmlns:v="urn:schemas-microsoft-com:vml" Requires="v">
                  <p:oleObj spid="_x0000_s118223" name="Equation" r:id="rId16" imgW="2603160" imgH="1130040" progId="Equation.3">
                    <p:embed/>
                  </p:oleObj>
                </mc:Choice>
                <mc:Fallback>
                  <p:oleObj name="Equation" r:id="rId16" imgW="2603160" imgH="113004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1350" y="2924944"/>
                          <a:ext cx="1549054" cy="838349"/>
                        </a:xfrm>
                        <a:prstGeom prst="rect">
                          <a:avLst/>
                        </a:prstGeom>
                        <a:noFill/>
                        <a:ln w="9525">
                          <a:solidFill>
                            <a:schemeClr val="tx1"/>
                          </a:solidFill>
                          <a:miter lim="800000"/>
                          <a:headEnd/>
                          <a:tailEnd/>
                        </a:ln>
                      </p:spPr>
                    </p:pic>
                  </p:oleObj>
                </mc:Fallback>
              </mc:AlternateContent>
            </a:graphicData>
          </a:graphic>
        </p:graphicFrame>
      </p:grpSp>
      <p:pic>
        <p:nvPicPr>
          <p:cNvPr id="85" name="Picture 8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843808" y="5373216"/>
            <a:ext cx="2880791" cy="1214048"/>
          </a:xfrm>
          <a:prstGeom prst="rect">
            <a:avLst/>
          </a:prstGeom>
        </p:spPr>
      </p:pic>
      <p:grpSp>
        <p:nvGrpSpPr>
          <p:cNvPr id="10" name="Group 9"/>
          <p:cNvGrpSpPr/>
          <p:nvPr/>
        </p:nvGrpSpPr>
        <p:grpSpPr>
          <a:xfrm>
            <a:off x="611560" y="1794335"/>
            <a:ext cx="1438275" cy="1324474"/>
            <a:chOff x="829469" y="1794335"/>
            <a:chExt cx="1438275" cy="1324474"/>
          </a:xfrm>
        </p:grpSpPr>
        <p:sp>
          <p:nvSpPr>
            <p:cNvPr id="87" name="Arc 36"/>
            <p:cNvSpPr>
              <a:spLocks/>
            </p:cNvSpPr>
            <p:nvPr/>
          </p:nvSpPr>
          <p:spPr bwMode="auto">
            <a:xfrm flipV="1">
              <a:off x="1059733" y="1794335"/>
              <a:ext cx="447675" cy="592973"/>
            </a:xfrm>
            <a:custGeom>
              <a:avLst/>
              <a:gdLst>
                <a:gd name="T0" fmla="*/ 4034633 w 15868"/>
                <a:gd name="T1" fmla="*/ 0 h 20997"/>
                <a:gd name="T2" fmla="*/ 12630004 w 15868"/>
                <a:gd name="T3" fmla="*/ 5043791 h 20997"/>
                <a:gd name="T4" fmla="*/ 0 w 15868"/>
                <a:gd name="T5" fmla="*/ 16698929 h 20997"/>
                <a:gd name="T6" fmla="*/ 0 60000 65536"/>
                <a:gd name="T7" fmla="*/ 0 60000 65536"/>
                <a:gd name="T8" fmla="*/ 0 60000 65536"/>
                <a:gd name="T9" fmla="*/ 0 w 15868"/>
                <a:gd name="T10" fmla="*/ 0 h 20997"/>
                <a:gd name="T11" fmla="*/ 15868 w 15868"/>
                <a:gd name="T12" fmla="*/ 20997 h 20997"/>
              </a:gdLst>
              <a:ahLst/>
              <a:cxnLst>
                <a:cxn ang="T6">
                  <a:pos x="T0" y="T1"/>
                </a:cxn>
                <a:cxn ang="T7">
                  <a:pos x="T2" y="T3"/>
                </a:cxn>
                <a:cxn ang="T8">
                  <a:pos x="T4" y="T5"/>
                </a:cxn>
              </a:cxnLst>
              <a:rect l="T9" t="T10" r="T11" b="T12"/>
              <a:pathLst>
                <a:path w="15868" h="20997" fill="none" extrusionOk="0">
                  <a:moveTo>
                    <a:pt x="5068" y="0"/>
                  </a:moveTo>
                  <a:cubicBezTo>
                    <a:pt x="9215" y="1001"/>
                    <a:pt x="12973" y="3208"/>
                    <a:pt x="15867" y="6342"/>
                  </a:cubicBezTo>
                </a:path>
                <a:path w="15868" h="20997" stroke="0" extrusionOk="0">
                  <a:moveTo>
                    <a:pt x="5068" y="0"/>
                  </a:moveTo>
                  <a:cubicBezTo>
                    <a:pt x="9215" y="1001"/>
                    <a:pt x="12973" y="3208"/>
                    <a:pt x="15867" y="6342"/>
                  </a:cubicBezTo>
                  <a:lnTo>
                    <a:pt x="0" y="20997"/>
                  </a:lnTo>
                  <a:lnTo>
                    <a:pt x="5068" y="0"/>
                  </a:lnTo>
                  <a:close/>
                </a:path>
              </a:pathLst>
            </a:custGeom>
            <a:noFill/>
            <a:ln w="19050">
              <a:solidFill>
                <a:schemeClr val="tx1"/>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Line 8"/>
            <p:cNvSpPr>
              <a:spLocks noChangeShapeType="1"/>
            </p:cNvSpPr>
            <p:nvPr/>
          </p:nvSpPr>
          <p:spPr bwMode="auto">
            <a:xfrm flipV="1">
              <a:off x="829469" y="2055692"/>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p:cNvSpPr>
              <a:spLocks noChangeShapeType="1"/>
            </p:cNvSpPr>
            <p:nvPr/>
          </p:nvSpPr>
          <p:spPr bwMode="auto">
            <a:xfrm flipV="1">
              <a:off x="905669" y="2055692"/>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1"/>
            <p:cNvSpPr>
              <a:spLocks noChangeShapeType="1"/>
            </p:cNvSpPr>
            <p:nvPr/>
          </p:nvSpPr>
          <p:spPr bwMode="auto">
            <a:xfrm flipV="1">
              <a:off x="1134269" y="2055692"/>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2"/>
            <p:cNvSpPr>
              <a:spLocks noChangeShapeType="1"/>
            </p:cNvSpPr>
            <p:nvPr/>
          </p:nvSpPr>
          <p:spPr bwMode="auto">
            <a:xfrm flipV="1">
              <a:off x="1210469" y="2055692"/>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3"/>
            <p:cNvSpPr>
              <a:spLocks noChangeShapeType="1"/>
            </p:cNvSpPr>
            <p:nvPr/>
          </p:nvSpPr>
          <p:spPr bwMode="auto">
            <a:xfrm flipV="1">
              <a:off x="1286669" y="2055692"/>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4"/>
            <p:cNvSpPr>
              <a:spLocks noChangeShapeType="1"/>
            </p:cNvSpPr>
            <p:nvPr/>
          </p:nvSpPr>
          <p:spPr bwMode="auto">
            <a:xfrm flipV="1">
              <a:off x="1362869" y="2055692"/>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5"/>
            <p:cNvSpPr>
              <a:spLocks noChangeShapeType="1"/>
            </p:cNvSpPr>
            <p:nvPr/>
          </p:nvSpPr>
          <p:spPr bwMode="auto">
            <a:xfrm flipV="1">
              <a:off x="1058069" y="2055692"/>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Text Box 37"/>
            <p:cNvSpPr txBox="1">
              <a:spLocks noChangeArrowheads="1"/>
            </p:cNvSpPr>
            <p:nvPr/>
          </p:nvSpPr>
          <p:spPr bwMode="auto">
            <a:xfrm>
              <a:off x="1248569" y="2024372"/>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i="1">
                  <a:latin typeface="Symbol" pitchFamily="18" charset="2"/>
                </a:rPr>
                <a:t>t</a:t>
              </a:r>
            </a:p>
          </p:txBody>
        </p:sp>
        <p:sp>
          <p:nvSpPr>
            <p:cNvPr id="97" name="Line 7"/>
            <p:cNvSpPr>
              <a:spLocks noChangeShapeType="1"/>
            </p:cNvSpPr>
            <p:nvPr/>
          </p:nvSpPr>
          <p:spPr bwMode="auto">
            <a:xfrm>
              <a:off x="829469" y="2126812"/>
              <a:ext cx="533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p:cNvSpPr>
              <a:spLocks noChangeShapeType="1"/>
            </p:cNvSpPr>
            <p:nvPr/>
          </p:nvSpPr>
          <p:spPr bwMode="auto">
            <a:xfrm flipV="1">
              <a:off x="981869" y="2050505"/>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26"/>
            <p:cNvSpPr>
              <a:spLocks noChangeShapeType="1"/>
            </p:cNvSpPr>
            <p:nvPr/>
          </p:nvSpPr>
          <p:spPr bwMode="auto">
            <a:xfrm flipH="1" flipV="1">
              <a:off x="1134269" y="2126812"/>
              <a:ext cx="457200" cy="68676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Oval 27"/>
            <p:cNvSpPr>
              <a:spLocks noChangeArrowheads="1"/>
            </p:cNvSpPr>
            <p:nvPr/>
          </p:nvSpPr>
          <p:spPr bwMode="auto">
            <a:xfrm>
              <a:off x="1515269" y="2737272"/>
              <a:ext cx="152400" cy="152615"/>
            </a:xfrm>
            <a:prstGeom prst="ellipse">
              <a:avLst/>
            </a:prstGeom>
            <a:solidFill>
              <a:schemeClr val="bg1"/>
            </a:solidFill>
            <a:ln w="19050">
              <a:solidFill>
                <a:schemeClr val="tx1"/>
              </a:solidFill>
              <a:round/>
              <a:headEnd/>
              <a:tailEnd/>
            </a:ln>
          </p:spPr>
          <p:txBody>
            <a:bodyPr wrap="none" anchor="ctr"/>
            <a:lstStyle/>
            <a:p>
              <a:endParaRPr lang="en-US"/>
            </a:p>
          </p:txBody>
        </p:sp>
        <p:sp>
          <p:nvSpPr>
            <p:cNvPr id="101" name="Text Box 29"/>
            <p:cNvSpPr txBox="1">
              <a:spLocks noChangeArrowheads="1"/>
            </p:cNvSpPr>
            <p:nvPr/>
          </p:nvSpPr>
          <p:spPr bwMode="auto">
            <a:xfrm>
              <a:off x="1491457" y="2063847"/>
              <a:ext cx="304800" cy="2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dirty="0">
                  <a:latin typeface="Symbol" pitchFamily="18" charset="2"/>
                </a:rPr>
                <a:t>q</a:t>
              </a:r>
            </a:p>
          </p:txBody>
        </p:sp>
        <p:sp>
          <p:nvSpPr>
            <p:cNvPr id="102" name="Text Box 30"/>
            <p:cNvSpPr txBox="1">
              <a:spLocks noChangeArrowheads="1"/>
            </p:cNvSpPr>
            <p:nvPr/>
          </p:nvSpPr>
          <p:spPr bwMode="auto">
            <a:xfrm>
              <a:off x="1667669" y="2660965"/>
              <a:ext cx="304800" cy="2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dirty="0">
                  <a:latin typeface="Times New Roman" pitchFamily="18" charset="0"/>
                </a:rPr>
                <a:t>M</a:t>
              </a:r>
            </a:p>
          </p:txBody>
        </p:sp>
        <p:sp>
          <p:nvSpPr>
            <p:cNvPr id="103" name="Line 31"/>
            <p:cNvSpPr>
              <a:spLocks noChangeShapeType="1"/>
            </p:cNvSpPr>
            <p:nvPr/>
          </p:nvSpPr>
          <p:spPr bwMode="auto">
            <a:xfrm>
              <a:off x="1134269" y="2126812"/>
              <a:ext cx="0" cy="991997"/>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Text Box 32"/>
            <p:cNvSpPr txBox="1">
              <a:spLocks noChangeArrowheads="1"/>
            </p:cNvSpPr>
            <p:nvPr/>
          </p:nvSpPr>
          <p:spPr bwMode="auto">
            <a:xfrm>
              <a:off x="1362869" y="2355735"/>
              <a:ext cx="304800" cy="2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a:latin typeface="Times New Roman" pitchFamily="18" charset="0"/>
                </a:rPr>
                <a:t>l</a:t>
              </a:r>
            </a:p>
          </p:txBody>
        </p:sp>
        <p:sp>
          <p:nvSpPr>
            <p:cNvPr id="105" name="Text Box 30"/>
            <p:cNvSpPr txBox="1">
              <a:spLocks noChangeArrowheads="1"/>
            </p:cNvSpPr>
            <p:nvPr/>
          </p:nvSpPr>
          <p:spPr bwMode="auto">
            <a:xfrm>
              <a:off x="1962944" y="2370837"/>
              <a:ext cx="304800" cy="2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dirty="0">
                  <a:latin typeface="Times New Roman" pitchFamily="18" charset="0"/>
                </a:rPr>
                <a:t>b</a:t>
              </a:r>
            </a:p>
          </p:txBody>
        </p:sp>
        <p:cxnSp>
          <p:nvCxnSpPr>
            <p:cNvPr id="106" name="Straight Arrow Connector 105"/>
            <p:cNvCxnSpPr/>
            <p:nvPr/>
          </p:nvCxnSpPr>
          <p:spPr bwMode="auto">
            <a:xfrm flipH="1">
              <a:off x="1705769" y="2603702"/>
              <a:ext cx="266700" cy="170831"/>
            </a:xfrm>
            <a:prstGeom prst="straightConnector1">
              <a:avLst/>
            </a:prstGeom>
            <a:noFill/>
            <a:ln w="19050" cap="flat" cmpd="sng" algn="ctr">
              <a:solidFill>
                <a:schemeClr val="tx1"/>
              </a:solidFill>
              <a:prstDash val="solid"/>
              <a:round/>
              <a:headEnd type="none" w="med" len="med"/>
              <a:tailEnd type="arrow"/>
            </a:ln>
            <a:effectLst/>
          </p:spPr>
        </p:cxnSp>
      </p:grpSp>
      <p:graphicFrame>
        <p:nvGraphicFramePr>
          <p:cNvPr id="11" name="Object 10"/>
          <p:cNvGraphicFramePr>
            <a:graphicFrameLocks noChangeAspect="1"/>
          </p:cNvGraphicFramePr>
          <p:nvPr>
            <p:extLst>
              <p:ext uri="{D42A27DB-BD31-4B8C-83A1-F6EECF244321}">
                <p14:modId xmlns:p14="http://schemas.microsoft.com/office/powerpoint/2010/main" val="3169066212"/>
              </p:ext>
            </p:extLst>
          </p:nvPr>
        </p:nvGraphicFramePr>
        <p:xfrm>
          <a:off x="4644008" y="2076129"/>
          <a:ext cx="1523110" cy="394066"/>
        </p:xfrm>
        <a:graphic>
          <a:graphicData uri="http://schemas.openxmlformats.org/presentationml/2006/ole">
            <mc:AlternateContent xmlns:mc="http://schemas.openxmlformats.org/markup-compatibility/2006">
              <mc:Choice xmlns:v="urn:schemas-microsoft-com:vml" Requires="v">
                <p:oleObj spid="_x0000_s118224" name="Equation" r:id="rId19" imgW="1777680" imgH="457200" progId="Equation.3">
                  <p:embed/>
                </p:oleObj>
              </mc:Choice>
              <mc:Fallback>
                <p:oleObj name="Equation" r:id="rId19" imgW="1777680" imgH="457200" progId="Equation.3">
                  <p:embed/>
                  <p:pic>
                    <p:nvPicPr>
                      <p:cNvPr id="0" name="Object 4"/>
                      <p:cNvPicPr>
                        <a:picLocks noChangeAspect="1" noChangeArrowheads="1"/>
                      </p:cNvPicPr>
                      <p:nvPr/>
                    </p:nvPicPr>
                    <p:blipFill>
                      <a:blip r:embed="rId20"/>
                      <a:srcRect/>
                      <a:stretch>
                        <a:fillRect/>
                      </a:stretch>
                    </p:blipFill>
                    <p:spPr bwMode="auto">
                      <a:xfrm>
                        <a:off x="4644008" y="2076129"/>
                        <a:ext cx="1523110" cy="394066"/>
                      </a:xfrm>
                      <a:prstGeom prst="rect">
                        <a:avLst/>
                      </a:prstGeom>
                      <a:noFill/>
                      <a:ln>
                        <a:noFill/>
                      </a:ln>
                    </p:spPr>
                  </p:pic>
                </p:oleObj>
              </mc:Fallback>
            </mc:AlternateContent>
          </a:graphicData>
        </a:graphic>
      </p:graphicFrame>
      <p:pic>
        <p:nvPicPr>
          <p:cNvPr id="12" name="Picture 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131840" y="4016573"/>
            <a:ext cx="3495675" cy="1428750"/>
          </a:xfrm>
          <a:prstGeom prst="rect">
            <a:avLst/>
          </a:prstGeom>
        </p:spPr>
      </p:pic>
      <p:sp>
        <p:nvSpPr>
          <p:cNvPr id="86" name="Text Box 23"/>
          <p:cNvSpPr txBox="1">
            <a:spLocks noChangeArrowheads="1"/>
          </p:cNvSpPr>
          <p:nvPr/>
        </p:nvSpPr>
        <p:spPr bwMode="auto">
          <a:xfrm flipH="1">
            <a:off x="3064803" y="3473524"/>
            <a:ext cx="552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2400" dirty="0">
                <a:sym typeface="Symbol" pitchFamily="18" charset="2"/>
              </a:rPr>
              <a:t></a:t>
            </a:r>
            <a:endParaRPr lang="en-US" sz="2400" dirty="0"/>
          </a:p>
        </p:txBody>
      </p:sp>
      <p:sp>
        <p:nvSpPr>
          <p:cNvPr id="96" name="Text Box 23"/>
          <p:cNvSpPr txBox="1">
            <a:spLocks noChangeArrowheads="1"/>
          </p:cNvSpPr>
          <p:nvPr/>
        </p:nvSpPr>
        <p:spPr bwMode="auto">
          <a:xfrm flipH="1">
            <a:off x="5044416" y="3413123"/>
            <a:ext cx="552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2400" dirty="0">
                <a:sym typeface="Symbol" pitchFamily="18" charset="2"/>
              </a:rPr>
              <a:t></a:t>
            </a:r>
            <a:endParaRPr lang="en-US" sz="2400" dirty="0"/>
          </a:p>
        </p:txBody>
      </p:sp>
      <p:grpSp>
        <p:nvGrpSpPr>
          <p:cNvPr id="107" name="Group 18"/>
          <p:cNvGrpSpPr>
            <a:grpSpLocks/>
          </p:cNvGrpSpPr>
          <p:nvPr/>
        </p:nvGrpSpPr>
        <p:grpSpPr bwMode="auto">
          <a:xfrm>
            <a:off x="5777657" y="3498923"/>
            <a:ext cx="849858" cy="579315"/>
            <a:chOff x="4128" y="720"/>
            <a:chExt cx="816" cy="624"/>
          </a:xfrm>
        </p:grpSpPr>
        <p:sp>
          <p:nvSpPr>
            <p:cNvPr id="108" name="Rectangle 11"/>
            <p:cNvSpPr>
              <a:spLocks noChangeArrowheads="1"/>
            </p:cNvSpPr>
            <p:nvPr/>
          </p:nvSpPr>
          <p:spPr bwMode="auto">
            <a:xfrm>
              <a:off x="4128" y="720"/>
              <a:ext cx="816" cy="624"/>
            </a:xfrm>
            <a:prstGeom prst="rect">
              <a:avLst/>
            </a:prstGeom>
            <a:noFill/>
            <a:ln w="19050">
              <a:solidFill>
                <a:schemeClr val="bg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100">
                <a:solidFill>
                  <a:schemeClr val="bg2">
                    <a:lumMod val="60000"/>
                    <a:lumOff val="40000"/>
                  </a:schemeClr>
                </a:solidFill>
              </a:endParaRPr>
            </a:p>
          </p:txBody>
        </p:sp>
        <p:sp>
          <p:nvSpPr>
            <p:cNvPr id="109" name="Text Box 12"/>
            <p:cNvSpPr txBox="1">
              <a:spLocks noChangeArrowheads="1"/>
            </p:cNvSpPr>
            <p:nvPr/>
          </p:nvSpPr>
          <p:spPr bwMode="auto">
            <a:xfrm>
              <a:off x="4128" y="816"/>
              <a:ext cx="816" cy="464"/>
            </a:xfrm>
            <a:prstGeom prst="rect">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100" dirty="0" smtClean="0">
                  <a:solidFill>
                    <a:schemeClr val="bg2">
                      <a:lumMod val="60000"/>
                      <a:lumOff val="40000"/>
                    </a:schemeClr>
                  </a:solidFill>
                </a:rPr>
                <a:t>Control Design</a:t>
              </a:r>
              <a:endParaRPr lang="en-US" sz="1100" dirty="0">
                <a:solidFill>
                  <a:schemeClr val="bg2">
                    <a:lumMod val="60000"/>
                    <a:lumOff val="40000"/>
                  </a:schemeClr>
                </a:solidFill>
              </a:endParaRPr>
            </a:p>
          </p:txBody>
        </p:sp>
      </p:grpSp>
    </p:spTree>
    <p:extLst>
      <p:ext uri="{BB962C8B-B14F-4D97-AF65-F5344CB8AC3E}">
        <p14:creationId xmlns:p14="http://schemas.microsoft.com/office/powerpoint/2010/main" val="327631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43"/>
                                        </p:tgtEl>
                                        <p:attrNameLst>
                                          <p:attrName>style.visibility</p:attrName>
                                        </p:attrNameLst>
                                      </p:cBhvr>
                                      <p:to>
                                        <p:strVal val="visible"/>
                                      </p:to>
                                    </p:set>
                                    <p:anim calcmode="lin" valueType="num">
                                      <p:cBhvr additive="base">
                                        <p:cTn id="7" dur="500" fill="hold"/>
                                        <p:tgtEl>
                                          <p:spTgt spid="18443"/>
                                        </p:tgtEl>
                                        <p:attrNameLst>
                                          <p:attrName>ppt_x</p:attrName>
                                        </p:attrNameLst>
                                      </p:cBhvr>
                                      <p:tavLst>
                                        <p:tav tm="0">
                                          <p:val>
                                            <p:strVal val="#ppt_x"/>
                                          </p:val>
                                        </p:tav>
                                        <p:tav tm="100000">
                                          <p:val>
                                            <p:strVal val="#ppt_x"/>
                                          </p:val>
                                        </p:tav>
                                      </p:tavLst>
                                    </p:anim>
                                    <p:anim calcmode="lin" valueType="num">
                                      <p:cBhvr additive="base">
                                        <p:cTn id="8" dur="500" fill="hold"/>
                                        <p:tgtEl>
                                          <p:spTgt spid="1844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438"/>
                                        </p:tgtEl>
                                        <p:attrNameLst>
                                          <p:attrName>style.visibility</p:attrName>
                                        </p:attrNameLst>
                                      </p:cBhvr>
                                      <p:to>
                                        <p:strVal val="visible"/>
                                      </p:to>
                                    </p:set>
                                    <p:anim calcmode="lin" valueType="num">
                                      <p:cBhvr additive="base">
                                        <p:cTn id="15" dur="500" fill="hold"/>
                                        <p:tgtEl>
                                          <p:spTgt spid="18438"/>
                                        </p:tgtEl>
                                        <p:attrNameLst>
                                          <p:attrName>ppt_x</p:attrName>
                                        </p:attrNameLst>
                                      </p:cBhvr>
                                      <p:tavLst>
                                        <p:tav tm="0">
                                          <p:val>
                                            <p:strVal val="#ppt_x"/>
                                          </p:val>
                                        </p:tav>
                                        <p:tav tm="100000">
                                          <p:val>
                                            <p:strVal val="#ppt_x"/>
                                          </p:val>
                                        </p:tav>
                                      </p:tavLst>
                                    </p:anim>
                                    <p:anim calcmode="lin" valueType="num">
                                      <p:cBhvr additive="base">
                                        <p:cTn id="16" dur="500" fill="hold"/>
                                        <p:tgtEl>
                                          <p:spTgt spid="1843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8444"/>
                                        </p:tgtEl>
                                        <p:attrNameLst>
                                          <p:attrName>style.visibility</p:attrName>
                                        </p:attrNameLst>
                                      </p:cBhvr>
                                      <p:to>
                                        <p:strVal val="visible"/>
                                      </p:to>
                                    </p:set>
                                    <p:anim calcmode="lin" valueType="num">
                                      <p:cBhvr additive="base">
                                        <p:cTn id="21" dur="500" fill="hold"/>
                                        <p:tgtEl>
                                          <p:spTgt spid="18444"/>
                                        </p:tgtEl>
                                        <p:attrNameLst>
                                          <p:attrName>ppt_x</p:attrName>
                                        </p:attrNameLst>
                                      </p:cBhvr>
                                      <p:tavLst>
                                        <p:tav tm="0">
                                          <p:val>
                                            <p:strVal val="#ppt_x"/>
                                          </p:val>
                                        </p:tav>
                                        <p:tav tm="100000">
                                          <p:val>
                                            <p:strVal val="#ppt_x"/>
                                          </p:val>
                                        </p:tav>
                                      </p:tavLst>
                                    </p:anim>
                                    <p:anim calcmode="lin" valueType="num">
                                      <p:cBhvr additive="base">
                                        <p:cTn id="22" dur="500" fill="hold"/>
                                        <p:tgtEl>
                                          <p:spTgt spid="1844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8439"/>
                                        </p:tgtEl>
                                        <p:attrNameLst>
                                          <p:attrName>style.visibility</p:attrName>
                                        </p:attrNameLst>
                                      </p:cBhvr>
                                      <p:to>
                                        <p:strVal val="visible"/>
                                      </p:to>
                                    </p:set>
                                    <p:anim calcmode="lin" valueType="num">
                                      <p:cBhvr additive="base">
                                        <p:cTn id="25" dur="500" fill="hold"/>
                                        <p:tgtEl>
                                          <p:spTgt spid="18439"/>
                                        </p:tgtEl>
                                        <p:attrNameLst>
                                          <p:attrName>ppt_x</p:attrName>
                                        </p:attrNameLst>
                                      </p:cBhvr>
                                      <p:tavLst>
                                        <p:tav tm="0">
                                          <p:val>
                                            <p:strVal val="#ppt_x"/>
                                          </p:val>
                                        </p:tav>
                                        <p:tav tm="100000">
                                          <p:val>
                                            <p:strVal val="#ppt_x"/>
                                          </p:val>
                                        </p:tav>
                                      </p:tavLst>
                                    </p:anim>
                                    <p:anim calcmode="lin" valueType="num">
                                      <p:cBhvr additive="base">
                                        <p:cTn id="26" dur="500" fill="hold"/>
                                        <p:tgtEl>
                                          <p:spTgt spid="1843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8445"/>
                                        </p:tgtEl>
                                        <p:attrNameLst>
                                          <p:attrName>style.visibility</p:attrName>
                                        </p:attrNameLst>
                                      </p:cBhvr>
                                      <p:to>
                                        <p:strVal val="visible"/>
                                      </p:to>
                                    </p:set>
                                    <p:anim calcmode="lin" valueType="num">
                                      <p:cBhvr additive="base">
                                        <p:cTn id="35" dur="500" fill="hold"/>
                                        <p:tgtEl>
                                          <p:spTgt spid="18445"/>
                                        </p:tgtEl>
                                        <p:attrNameLst>
                                          <p:attrName>ppt_x</p:attrName>
                                        </p:attrNameLst>
                                      </p:cBhvr>
                                      <p:tavLst>
                                        <p:tav tm="0">
                                          <p:val>
                                            <p:strVal val="#ppt_x"/>
                                          </p:val>
                                        </p:tav>
                                        <p:tav tm="100000">
                                          <p:val>
                                            <p:strVal val="#ppt_x"/>
                                          </p:val>
                                        </p:tav>
                                      </p:tavLst>
                                    </p:anim>
                                    <p:anim calcmode="lin" valueType="num">
                                      <p:cBhvr additive="base">
                                        <p:cTn id="36" dur="500" fill="hold"/>
                                        <p:tgtEl>
                                          <p:spTgt spid="1844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8440"/>
                                        </p:tgtEl>
                                        <p:attrNameLst>
                                          <p:attrName>style.visibility</p:attrName>
                                        </p:attrNameLst>
                                      </p:cBhvr>
                                      <p:to>
                                        <p:strVal val="visible"/>
                                      </p:to>
                                    </p:set>
                                    <p:anim calcmode="lin" valueType="num">
                                      <p:cBhvr additive="base">
                                        <p:cTn id="39" dur="500" fill="hold"/>
                                        <p:tgtEl>
                                          <p:spTgt spid="18440"/>
                                        </p:tgtEl>
                                        <p:attrNameLst>
                                          <p:attrName>ppt_x</p:attrName>
                                        </p:attrNameLst>
                                      </p:cBhvr>
                                      <p:tavLst>
                                        <p:tav tm="0">
                                          <p:val>
                                            <p:strVal val="#ppt_x"/>
                                          </p:val>
                                        </p:tav>
                                        <p:tav tm="100000">
                                          <p:val>
                                            <p:strVal val="#ppt_x"/>
                                          </p:val>
                                        </p:tav>
                                      </p:tavLst>
                                    </p:anim>
                                    <p:anim calcmode="lin" valueType="num">
                                      <p:cBhvr additive="base">
                                        <p:cTn id="40" dur="500" fill="hold"/>
                                        <p:tgtEl>
                                          <p:spTgt spid="1844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2"/>
                                        </p:tgtEl>
                                        <p:attrNameLst>
                                          <p:attrName>style.visibility</p:attrName>
                                        </p:attrNameLst>
                                      </p:cBhvr>
                                      <p:to>
                                        <p:strVal val="visible"/>
                                      </p:to>
                                    </p:set>
                                    <p:anim calcmode="lin" valueType="num">
                                      <p:cBhvr additive="base">
                                        <p:cTn id="43" dur="500" fill="hold"/>
                                        <p:tgtEl>
                                          <p:spTgt spid="72"/>
                                        </p:tgtEl>
                                        <p:attrNameLst>
                                          <p:attrName>ppt_x</p:attrName>
                                        </p:attrNameLst>
                                      </p:cBhvr>
                                      <p:tavLst>
                                        <p:tav tm="0">
                                          <p:val>
                                            <p:strVal val="#ppt_x"/>
                                          </p:val>
                                        </p:tav>
                                        <p:tav tm="100000">
                                          <p:val>
                                            <p:strVal val="#ppt_x"/>
                                          </p:val>
                                        </p:tav>
                                      </p:tavLst>
                                    </p:anim>
                                    <p:anim calcmode="lin" valueType="num">
                                      <p:cBhvr additive="base">
                                        <p:cTn id="44"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9"/>
                                        </p:tgtEl>
                                        <p:attrNameLst>
                                          <p:attrName>style.visibility</p:attrName>
                                        </p:attrNameLst>
                                      </p:cBhvr>
                                      <p:to>
                                        <p:strVal val="visible"/>
                                      </p:to>
                                    </p:set>
                                    <p:anim calcmode="lin" valueType="num">
                                      <p:cBhvr additive="base">
                                        <p:cTn id="49" dur="500" fill="hold"/>
                                        <p:tgtEl>
                                          <p:spTgt spid="79"/>
                                        </p:tgtEl>
                                        <p:attrNameLst>
                                          <p:attrName>ppt_x</p:attrName>
                                        </p:attrNameLst>
                                      </p:cBhvr>
                                      <p:tavLst>
                                        <p:tav tm="0">
                                          <p:val>
                                            <p:strVal val="#ppt_x"/>
                                          </p:val>
                                        </p:tav>
                                        <p:tav tm="100000">
                                          <p:val>
                                            <p:strVal val="#ppt_x"/>
                                          </p:val>
                                        </p:tav>
                                      </p:tavLst>
                                    </p:anim>
                                    <p:anim calcmode="lin" valueType="num">
                                      <p:cBhvr additive="base">
                                        <p:cTn id="50" dur="500" fill="hold"/>
                                        <p:tgtEl>
                                          <p:spTgt spid="7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fill="hold"/>
                                        <p:tgtEl>
                                          <p:spTgt spid="45"/>
                                        </p:tgtEl>
                                        <p:attrNameLst>
                                          <p:attrName>ppt_x</p:attrName>
                                        </p:attrNameLst>
                                      </p:cBhvr>
                                      <p:tavLst>
                                        <p:tav tm="0">
                                          <p:val>
                                            <p:strVal val="#ppt_x"/>
                                          </p:val>
                                        </p:tav>
                                        <p:tav tm="100000">
                                          <p:val>
                                            <p:strVal val="#ppt_x"/>
                                          </p:val>
                                        </p:tav>
                                      </p:tavLst>
                                    </p:anim>
                                    <p:anim calcmode="lin" valueType="num">
                                      <p:cBhvr additive="base">
                                        <p:cTn id="54" dur="500" fill="hold"/>
                                        <p:tgtEl>
                                          <p:spTgt spid="45"/>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 calcmode="lin" valueType="num">
                                      <p:cBhvr additive="base">
                                        <p:cTn id="57" dur="500" fill="hold"/>
                                        <p:tgtEl>
                                          <p:spTgt spid="46"/>
                                        </p:tgtEl>
                                        <p:attrNameLst>
                                          <p:attrName>ppt_x</p:attrName>
                                        </p:attrNameLst>
                                      </p:cBhvr>
                                      <p:tavLst>
                                        <p:tav tm="0">
                                          <p:val>
                                            <p:strVal val="#ppt_x"/>
                                          </p:val>
                                        </p:tav>
                                        <p:tav tm="100000">
                                          <p:val>
                                            <p:strVal val="#ppt_x"/>
                                          </p:val>
                                        </p:tav>
                                      </p:tavLst>
                                    </p:anim>
                                    <p:anim calcmode="lin" valueType="num">
                                      <p:cBhvr additive="base">
                                        <p:cTn id="5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86"/>
                                        </p:tgtEl>
                                        <p:attrNameLst>
                                          <p:attrName>style.visibility</p:attrName>
                                        </p:attrNameLst>
                                      </p:cBhvr>
                                      <p:to>
                                        <p:strVal val="visible"/>
                                      </p:to>
                                    </p:set>
                                    <p:anim calcmode="lin" valueType="num">
                                      <p:cBhvr additive="base">
                                        <p:cTn id="63" dur="500" fill="hold"/>
                                        <p:tgtEl>
                                          <p:spTgt spid="86"/>
                                        </p:tgtEl>
                                        <p:attrNameLst>
                                          <p:attrName>ppt_x</p:attrName>
                                        </p:attrNameLst>
                                      </p:cBhvr>
                                      <p:tavLst>
                                        <p:tav tm="0">
                                          <p:val>
                                            <p:strVal val="#ppt_x"/>
                                          </p:val>
                                        </p:tav>
                                        <p:tav tm="100000">
                                          <p:val>
                                            <p:strVal val="#ppt_x"/>
                                          </p:val>
                                        </p:tav>
                                      </p:tavLst>
                                    </p:anim>
                                    <p:anim calcmode="lin" valueType="num">
                                      <p:cBhvr additive="base">
                                        <p:cTn id="64" dur="500" fill="hold"/>
                                        <p:tgtEl>
                                          <p:spTgt spid="86"/>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8"/>
                                        </p:tgtEl>
                                        <p:attrNameLst>
                                          <p:attrName>style.visibility</p:attrName>
                                        </p:attrNameLst>
                                      </p:cBhvr>
                                      <p:to>
                                        <p:strVal val="visible"/>
                                      </p:to>
                                    </p:set>
                                    <p:anim calcmode="lin" valueType="num">
                                      <p:cBhvr additive="base">
                                        <p:cTn id="67" dur="500" fill="hold"/>
                                        <p:tgtEl>
                                          <p:spTgt spid="68"/>
                                        </p:tgtEl>
                                        <p:attrNameLst>
                                          <p:attrName>ppt_x</p:attrName>
                                        </p:attrNameLst>
                                      </p:cBhvr>
                                      <p:tavLst>
                                        <p:tav tm="0">
                                          <p:val>
                                            <p:strVal val="#ppt_x"/>
                                          </p:val>
                                        </p:tav>
                                        <p:tav tm="100000">
                                          <p:val>
                                            <p:strVal val="#ppt_x"/>
                                          </p:val>
                                        </p:tav>
                                      </p:tavLst>
                                    </p:anim>
                                    <p:anim calcmode="lin" valueType="num">
                                      <p:cBhvr additive="base">
                                        <p:cTn id="68" dur="500" fill="hold"/>
                                        <p:tgtEl>
                                          <p:spTgt spid="68"/>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2"/>
                                        </p:tgtEl>
                                        <p:attrNameLst>
                                          <p:attrName>style.visibility</p:attrName>
                                        </p:attrNameLst>
                                      </p:cBhvr>
                                      <p:to>
                                        <p:strVal val="visible"/>
                                      </p:to>
                                    </p:set>
                                    <p:anim calcmode="lin" valueType="num">
                                      <p:cBhvr additive="base">
                                        <p:cTn id="71" dur="500" fill="hold"/>
                                        <p:tgtEl>
                                          <p:spTgt spid="12"/>
                                        </p:tgtEl>
                                        <p:attrNameLst>
                                          <p:attrName>ppt_x</p:attrName>
                                        </p:attrNameLst>
                                      </p:cBhvr>
                                      <p:tavLst>
                                        <p:tav tm="0">
                                          <p:val>
                                            <p:strVal val="#ppt_x"/>
                                          </p:val>
                                        </p:tav>
                                        <p:tav tm="100000">
                                          <p:val>
                                            <p:strVal val="#ppt_x"/>
                                          </p:val>
                                        </p:tav>
                                      </p:tavLst>
                                    </p:anim>
                                    <p:anim calcmode="lin" valueType="num">
                                      <p:cBhvr additive="base">
                                        <p:cTn id="72" dur="500" fill="hold"/>
                                        <p:tgtEl>
                                          <p:spTgt spid="12"/>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5"/>
                                        </p:tgtEl>
                                        <p:attrNameLst>
                                          <p:attrName>style.visibility</p:attrName>
                                        </p:attrNameLst>
                                      </p:cBhvr>
                                      <p:to>
                                        <p:strVal val="visible"/>
                                      </p:to>
                                    </p:set>
                                    <p:anim calcmode="lin" valueType="num">
                                      <p:cBhvr additive="base">
                                        <p:cTn id="75" dur="500" fill="hold"/>
                                        <p:tgtEl>
                                          <p:spTgt spid="85"/>
                                        </p:tgtEl>
                                        <p:attrNameLst>
                                          <p:attrName>ppt_x</p:attrName>
                                        </p:attrNameLst>
                                      </p:cBhvr>
                                      <p:tavLst>
                                        <p:tav tm="0">
                                          <p:val>
                                            <p:strVal val="#ppt_x"/>
                                          </p:val>
                                        </p:tav>
                                        <p:tav tm="100000">
                                          <p:val>
                                            <p:strVal val="#ppt_x"/>
                                          </p:val>
                                        </p:tav>
                                      </p:tavLst>
                                    </p:anim>
                                    <p:anim calcmode="lin" valueType="num">
                                      <p:cBhvr additive="base">
                                        <p:cTn id="76"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96"/>
                                        </p:tgtEl>
                                        <p:attrNameLst>
                                          <p:attrName>style.visibility</p:attrName>
                                        </p:attrNameLst>
                                      </p:cBhvr>
                                      <p:to>
                                        <p:strVal val="visible"/>
                                      </p:to>
                                    </p:set>
                                    <p:anim calcmode="lin" valueType="num">
                                      <p:cBhvr additive="base">
                                        <p:cTn id="81" dur="500" fill="hold"/>
                                        <p:tgtEl>
                                          <p:spTgt spid="96"/>
                                        </p:tgtEl>
                                        <p:attrNameLst>
                                          <p:attrName>ppt_x</p:attrName>
                                        </p:attrNameLst>
                                      </p:cBhvr>
                                      <p:tavLst>
                                        <p:tav tm="0">
                                          <p:val>
                                            <p:strVal val="#ppt_x"/>
                                          </p:val>
                                        </p:tav>
                                        <p:tav tm="100000">
                                          <p:val>
                                            <p:strVal val="#ppt_x"/>
                                          </p:val>
                                        </p:tav>
                                      </p:tavLst>
                                    </p:anim>
                                    <p:anim calcmode="lin" valueType="num">
                                      <p:cBhvr additive="base">
                                        <p:cTn id="82" dur="500" fill="hold"/>
                                        <p:tgtEl>
                                          <p:spTgt spid="96"/>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07"/>
                                        </p:tgtEl>
                                        <p:attrNameLst>
                                          <p:attrName>style.visibility</p:attrName>
                                        </p:attrNameLst>
                                      </p:cBhvr>
                                      <p:to>
                                        <p:strVal val="visible"/>
                                      </p:to>
                                    </p:set>
                                    <p:anim calcmode="lin" valueType="num">
                                      <p:cBhvr additive="base">
                                        <p:cTn id="85" dur="500" fill="hold"/>
                                        <p:tgtEl>
                                          <p:spTgt spid="107"/>
                                        </p:tgtEl>
                                        <p:attrNameLst>
                                          <p:attrName>ppt_x</p:attrName>
                                        </p:attrNameLst>
                                      </p:cBhvr>
                                      <p:tavLst>
                                        <p:tav tm="0">
                                          <p:val>
                                            <p:strVal val="#ppt_x"/>
                                          </p:val>
                                        </p:tav>
                                        <p:tav tm="100000">
                                          <p:val>
                                            <p:strVal val="#ppt_x"/>
                                          </p:val>
                                        </p:tav>
                                      </p:tavLst>
                                    </p:anim>
                                    <p:anim calcmode="lin" valueType="num">
                                      <p:cBhvr additive="base">
                                        <p:cTn id="86"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3" grpId="0"/>
      <p:bldP spid="18444" grpId="0"/>
      <p:bldP spid="18445" grpId="0"/>
      <p:bldP spid="45" grpId="0"/>
      <p:bldP spid="86" grpId="0"/>
      <p:bldP spid="9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In-Class Exercise:</a:t>
            </a:r>
            <a:endParaRPr lang="en-US" sz="4000" dirty="0"/>
          </a:p>
        </p:txBody>
      </p:sp>
      <p:sp>
        <p:nvSpPr>
          <p:cNvPr id="3" name="Content Placeholder 2"/>
          <p:cNvSpPr>
            <a:spLocks noGrp="1"/>
          </p:cNvSpPr>
          <p:nvPr>
            <p:ph idx="1"/>
          </p:nvPr>
        </p:nvSpPr>
        <p:spPr/>
        <p:txBody>
          <a:bodyPr/>
          <a:lstStyle/>
          <a:p>
            <a:r>
              <a:rPr lang="en-US" sz="2800" dirty="0" smtClean="0"/>
              <a:t>Draw pendulum in Simulink</a:t>
            </a:r>
          </a:p>
          <a:p>
            <a:r>
              <a:rPr lang="en-US" sz="2800" dirty="0" smtClean="0"/>
              <a:t>Generate time response; verify period of oscillation</a:t>
            </a:r>
          </a:p>
          <a:p>
            <a:r>
              <a:rPr lang="en-US" sz="2800" dirty="0" smtClean="0"/>
              <a:t>Repeat in Matlab using SS.  Use CL and functions to verify Simulink result</a:t>
            </a:r>
          </a:p>
          <a:p>
            <a:r>
              <a:rPr lang="en-US" sz="2800" dirty="0" smtClean="0"/>
              <a:t>Repeat in Matlab using LTI.....Verify Eigenvalues.   Make LTI steps and Bodes</a:t>
            </a:r>
            <a:endParaRPr lang="en-US" sz="2800"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36</a:t>
            </a:fld>
            <a:endParaRPr lang="en-US"/>
          </a:p>
        </p:txBody>
      </p:sp>
      <p:sp>
        <p:nvSpPr>
          <p:cNvPr id="5" name="Oval 4"/>
          <p:cNvSpPr/>
          <p:nvPr/>
        </p:nvSpPr>
        <p:spPr bwMode="auto">
          <a:xfrm>
            <a:off x="179512" y="260648"/>
            <a:ext cx="8568953" cy="6264697"/>
          </a:xfrm>
          <a:prstGeom prst="ellipse">
            <a:avLst/>
          </a:prstGeom>
          <a:noFill/>
          <a:ln w="190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Verdana" pitchFamily="34" charset="0"/>
            </a:endParaRPr>
          </a:p>
        </p:txBody>
      </p:sp>
    </p:spTree>
    <p:extLst>
      <p:ext uri="{BB962C8B-B14F-4D97-AF65-F5344CB8AC3E}">
        <p14:creationId xmlns:p14="http://schemas.microsoft.com/office/powerpoint/2010/main" val="2207659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99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3568" y="1772816"/>
            <a:ext cx="7772400" cy="2232248"/>
          </a:xfrm>
        </p:spPr>
        <p:txBody>
          <a:bodyPr/>
          <a:lstStyle/>
          <a:p>
            <a:r>
              <a:rPr lang="en-US" sz="4800" b="1" dirty="0" smtClean="0"/>
              <a:t>Frequency Response</a:t>
            </a:r>
            <a:endParaRPr lang="en-US" sz="4800" b="1"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37</a:t>
            </a:fld>
            <a:endParaRPr lang="en-US"/>
          </a:p>
        </p:txBody>
      </p:sp>
    </p:spTree>
    <p:extLst>
      <p:ext uri="{BB962C8B-B14F-4D97-AF65-F5344CB8AC3E}">
        <p14:creationId xmlns:p14="http://schemas.microsoft.com/office/powerpoint/2010/main" val="4056916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AD09F9B0-E580-4C08-9867-20357BEFFF39}" type="slidenum">
              <a:rPr lang="en-US" sz="1400" smtClean="0"/>
              <a:pPr eaLnBrk="1" hangingPunct="1"/>
              <a:t>38</a:t>
            </a:fld>
            <a:endParaRPr lang="en-US" sz="1400" smtClean="0"/>
          </a:p>
        </p:txBody>
      </p:sp>
      <p:sp>
        <p:nvSpPr>
          <p:cNvPr id="21507" name="Rectangle 2"/>
          <p:cNvSpPr>
            <a:spLocks noGrp="1" noChangeArrowheads="1"/>
          </p:cNvSpPr>
          <p:nvPr>
            <p:ph type="title"/>
          </p:nvPr>
        </p:nvSpPr>
        <p:spPr/>
        <p:txBody>
          <a:bodyPr/>
          <a:lstStyle/>
          <a:p>
            <a:pPr eaLnBrk="1" hangingPunct="1"/>
            <a:r>
              <a:rPr lang="en-US" smtClean="0"/>
              <a:t>Types of Responses</a:t>
            </a:r>
          </a:p>
        </p:txBody>
      </p:sp>
      <p:sp>
        <p:nvSpPr>
          <p:cNvPr id="21508" name="Rectangle 3"/>
          <p:cNvSpPr>
            <a:spLocks noGrp="1" noChangeArrowheads="1"/>
          </p:cNvSpPr>
          <p:nvPr>
            <p:ph type="body" idx="1"/>
          </p:nvPr>
        </p:nvSpPr>
        <p:spPr>
          <a:xfrm>
            <a:off x="685800" y="914400"/>
            <a:ext cx="7772400" cy="381000"/>
          </a:xfrm>
        </p:spPr>
        <p:txBody>
          <a:bodyPr/>
          <a:lstStyle/>
          <a:p>
            <a:pPr marL="0" indent="0" eaLnBrk="1" hangingPunct="1">
              <a:buFontTx/>
              <a:buNone/>
            </a:pPr>
            <a:r>
              <a:rPr lang="en-US" smtClean="0"/>
              <a:t>Consider a typical second order system:</a:t>
            </a:r>
          </a:p>
        </p:txBody>
      </p:sp>
      <p:pic>
        <p:nvPicPr>
          <p:cNvPr id="21509" name="Picture 4" descr="D:\Users\a22069t\My Documents\Subsection Stuff\My People\Training Materials\txp_fig.pn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2971800" y="1447800"/>
            <a:ext cx="33020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21510" name="Rectangle 5"/>
          <p:cNvSpPr>
            <a:spLocks noChangeArrowheads="1"/>
          </p:cNvSpPr>
          <p:nvPr/>
        </p:nvSpPr>
        <p:spPr bwMode="auto">
          <a:xfrm>
            <a:off x="2819400" y="2362200"/>
            <a:ext cx="3505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a:t>where </a:t>
            </a:r>
            <a:r>
              <a:rPr lang="en-US" sz="2000" i="1">
                <a:sym typeface="Symbol" pitchFamily="18" charset="2"/>
              </a:rPr>
              <a:t></a:t>
            </a:r>
            <a:r>
              <a:rPr lang="en-US" sz="1800" i="1" baseline="-25000"/>
              <a:t>n</a:t>
            </a:r>
            <a:r>
              <a:rPr lang="en-US" sz="1800"/>
              <a:t> = 10 and </a:t>
            </a:r>
            <a:r>
              <a:rPr lang="en-US" sz="2000" i="1">
                <a:sym typeface="Symbol" pitchFamily="18" charset="2"/>
              </a:rPr>
              <a:t></a:t>
            </a:r>
            <a:r>
              <a:rPr lang="en-US" sz="1800"/>
              <a:t>  = 0.3 </a:t>
            </a:r>
          </a:p>
        </p:txBody>
      </p:sp>
      <p:sp>
        <p:nvSpPr>
          <p:cNvPr id="21511" name="Rectangle 6"/>
          <p:cNvSpPr>
            <a:spLocks noChangeArrowheads="1"/>
          </p:cNvSpPr>
          <p:nvPr/>
        </p:nvSpPr>
        <p:spPr bwMode="auto">
          <a:xfrm>
            <a:off x="685800" y="2971800"/>
            <a:ext cx="7772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dirty="0"/>
              <a:t>The following responses are presented on the next slide: </a:t>
            </a:r>
          </a:p>
          <a:p>
            <a:pPr>
              <a:spcBef>
                <a:spcPct val="20000"/>
              </a:spcBef>
            </a:pPr>
            <a:endParaRPr lang="en-US" sz="1800" dirty="0"/>
          </a:p>
        </p:txBody>
      </p:sp>
      <p:sp>
        <p:nvSpPr>
          <p:cNvPr id="21512" name="Rectangle 7"/>
          <p:cNvSpPr>
            <a:spLocks noChangeArrowheads="1"/>
          </p:cNvSpPr>
          <p:nvPr/>
        </p:nvSpPr>
        <p:spPr bwMode="auto">
          <a:xfrm>
            <a:off x="990600" y="3429000"/>
            <a:ext cx="7467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5425" indent="-225425">
              <a:spcBef>
                <a:spcPct val="20000"/>
              </a:spcBef>
              <a:buFontTx/>
              <a:buChar char="•"/>
            </a:pPr>
            <a:r>
              <a:rPr lang="en-US" sz="1800" dirty="0"/>
              <a:t>Unforced response (with initial condition)</a:t>
            </a:r>
          </a:p>
          <a:p>
            <a:pPr marL="225425" indent="-225425">
              <a:spcBef>
                <a:spcPct val="20000"/>
              </a:spcBef>
              <a:buFontTx/>
              <a:buChar char="•"/>
            </a:pPr>
            <a:r>
              <a:rPr lang="en-US" sz="1800" dirty="0"/>
              <a:t>Impulse response</a:t>
            </a:r>
          </a:p>
          <a:p>
            <a:pPr marL="225425" indent="-225425">
              <a:spcBef>
                <a:spcPct val="20000"/>
              </a:spcBef>
              <a:buFontTx/>
              <a:buChar char="•"/>
            </a:pPr>
            <a:r>
              <a:rPr lang="en-US" sz="1800" dirty="0"/>
              <a:t>Step response</a:t>
            </a:r>
          </a:p>
          <a:p>
            <a:pPr marL="225425" indent="-225425">
              <a:spcBef>
                <a:spcPct val="20000"/>
              </a:spcBef>
              <a:buFontTx/>
              <a:buChar char="•"/>
            </a:pPr>
            <a:r>
              <a:rPr lang="en-US" sz="1800" dirty="0"/>
              <a:t>Sinusoidal response</a:t>
            </a:r>
          </a:p>
        </p:txBody>
      </p:sp>
      <p:sp>
        <p:nvSpPr>
          <p:cNvPr id="21513" name="Rectangle 8"/>
          <p:cNvSpPr>
            <a:spLocks noChangeArrowheads="1"/>
          </p:cNvSpPr>
          <p:nvPr/>
        </p:nvSpPr>
        <p:spPr bwMode="auto">
          <a:xfrm>
            <a:off x="685800" y="4953000"/>
            <a:ext cx="7772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endParaRPr lang="en-US" sz="1800" dirty="0" smtClean="0"/>
          </a:p>
          <a:p>
            <a:pPr>
              <a:spcBef>
                <a:spcPct val="20000"/>
              </a:spcBef>
            </a:pPr>
            <a:endParaRPr lang="en-US" sz="1800" dirty="0"/>
          </a:p>
          <a:p>
            <a:pPr>
              <a:spcBef>
                <a:spcPct val="20000"/>
              </a:spcBef>
            </a:pPr>
            <a:r>
              <a:rPr lang="en-US" sz="1800" dirty="0"/>
              <a:t>From now on we're going to concentrate on the sinusoidal or </a:t>
            </a:r>
            <a:r>
              <a:rPr lang="en-US" sz="1800" dirty="0" smtClean="0"/>
              <a:t>“</a:t>
            </a:r>
            <a:r>
              <a:rPr lang="en-US" sz="1800" b="1" dirty="0" smtClean="0"/>
              <a:t>frequency </a:t>
            </a:r>
            <a:r>
              <a:rPr lang="en-US" sz="1800" b="1" dirty="0"/>
              <a:t>response</a:t>
            </a:r>
            <a:r>
              <a:rPr lang="en-US" sz="1800" dirty="0" smtClean="0"/>
              <a:t>.”</a:t>
            </a:r>
            <a:endParaRPr lang="en-US" sz="18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6C794189-F6B1-4A8C-BFB9-78CC231F177E}" type="slidenum">
              <a:rPr lang="en-US" sz="1400" smtClean="0"/>
              <a:pPr eaLnBrk="1" hangingPunct="1"/>
              <a:t>39</a:t>
            </a:fld>
            <a:endParaRPr lang="en-US" sz="1400" smtClean="0"/>
          </a:p>
        </p:txBody>
      </p:sp>
      <p:pic>
        <p:nvPicPr>
          <p:cNvPr id="22531" name="Picture 4" descr="D:\Users\a22069t\My Documents\Subsection Stuff\My People\Training Materials\A Course Figures\sevres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 y="685800"/>
            <a:ext cx="7367588" cy="599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7" descr="D:\Users\a22069t\My Documents\Subsection Stuff\My People\Training Materials\txp_fig.pn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581400" y="304800"/>
            <a:ext cx="20859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2" name="TextBox 1"/>
          <p:cNvSpPr txBox="1"/>
          <p:nvPr/>
        </p:nvSpPr>
        <p:spPr>
          <a:xfrm>
            <a:off x="762000" y="2636912"/>
            <a:ext cx="7488832" cy="2554545"/>
          </a:xfrm>
          <a:prstGeom prst="rect">
            <a:avLst/>
          </a:prstGeom>
          <a:solidFill>
            <a:srgbClr val="FFFFFF">
              <a:alpha val="81000"/>
            </a:srgbClr>
          </a:solidFill>
        </p:spPr>
        <p:txBody>
          <a:bodyPr wrap="square" rtlCol="0">
            <a:spAutoFit/>
          </a:bodyPr>
          <a:lstStyle/>
          <a:p>
            <a:r>
              <a:rPr lang="en-US" sz="3200" dirty="0" smtClean="0">
                <a:solidFill>
                  <a:srgbClr val="FFC000"/>
                </a:solidFill>
              </a:rPr>
              <a:t>Do all these examples in Simulink during class.   Figure out a streamlined way to do it, e.g. interactive script that pages through</a:t>
            </a:r>
            <a:endParaRPr lang="en-US" sz="3200" dirty="0">
              <a:solidFill>
                <a:srgbClr val="FFC0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Rectangle 7"/>
          <p:cNvSpPr/>
          <p:nvPr/>
        </p:nvSpPr>
        <p:spPr>
          <a:xfrm>
            <a:off x="395536" y="980728"/>
            <a:ext cx="4572000" cy="2062103"/>
          </a:xfrm>
          <a:prstGeom prst="rect">
            <a:avLst/>
          </a:prstGeom>
        </p:spPr>
        <p:txBody>
          <a:bodyPr>
            <a:spAutoFit/>
          </a:bodyPr>
          <a:lstStyle/>
          <a:p>
            <a:r>
              <a:rPr lang="en-US" dirty="0" smtClean="0"/>
              <a:t>Regulator:  Subsystem or independent device that determines and maintains the operating parameters of a system, usually within certain prescribed or preset limits.</a:t>
            </a:r>
            <a:br>
              <a:rPr lang="en-US" dirty="0" smtClean="0"/>
            </a:br>
            <a:r>
              <a:rPr lang="en-US" dirty="0" smtClean="0"/>
              <a:t/>
            </a:r>
            <a:br>
              <a:rPr lang="en-US" dirty="0" smtClean="0"/>
            </a:br>
            <a:r>
              <a:rPr lang="en-US" dirty="0" smtClean="0"/>
              <a:t>Read more: http://www.businessdictionary.com/definition/regulator.html</a:t>
            </a:r>
            <a:endParaRPr lang="en-US" dirty="0"/>
          </a:p>
        </p:txBody>
      </p:sp>
      <p:sp>
        <p:nvSpPr>
          <p:cNvPr id="9" name="TextBox 8"/>
          <p:cNvSpPr txBox="1"/>
          <p:nvPr/>
        </p:nvSpPr>
        <p:spPr>
          <a:xfrm>
            <a:off x="755577" y="4222224"/>
            <a:ext cx="5472607" cy="2308324"/>
          </a:xfrm>
          <a:prstGeom prst="rect">
            <a:avLst/>
          </a:prstGeom>
          <a:noFill/>
        </p:spPr>
        <p:txBody>
          <a:bodyPr wrap="square" rtlCol="0">
            <a:spAutoFit/>
          </a:bodyPr>
          <a:lstStyle/>
          <a:p>
            <a:r>
              <a:rPr lang="en-US" dirty="0"/>
              <a:t>In </a:t>
            </a:r>
            <a:r>
              <a:rPr lang="en-US" dirty="0">
                <a:hlinkClick r:id="rId3" tooltip="Control theory"/>
              </a:rPr>
              <a:t>control theory</a:t>
            </a:r>
            <a:r>
              <a:rPr lang="en-US" dirty="0"/>
              <a:t>, a </a:t>
            </a:r>
            <a:r>
              <a:rPr lang="en-US" b="1" dirty="0"/>
              <a:t>controller</a:t>
            </a:r>
            <a:r>
              <a:rPr lang="en-US" dirty="0"/>
              <a:t> is a device, historically using mechanical, hydraulic, pneumatic or electronic techniques often in combination, but more recently in the form of a microprocessor or computer, which monitors and physically alters the operating conditions of a given </a:t>
            </a:r>
            <a:r>
              <a:rPr lang="en-US" dirty="0">
                <a:hlinkClick r:id="rId4" tooltip="Dynamical system"/>
              </a:rPr>
              <a:t>dynamical system</a:t>
            </a:r>
            <a:r>
              <a:rPr lang="en-US" dirty="0"/>
              <a:t>.</a:t>
            </a:r>
            <a:r>
              <a:rPr lang="en-US" baseline="30000" dirty="0">
                <a:hlinkClick r:id="rId5"/>
              </a:rPr>
              <a:t>[1]</a:t>
            </a:r>
            <a:r>
              <a:rPr lang="en-US" dirty="0"/>
              <a:t> </a:t>
            </a:r>
            <a:r>
              <a:rPr lang="en-US" baseline="30000" dirty="0">
                <a:hlinkClick r:id="rId6"/>
              </a:rPr>
              <a:t>[2]</a:t>
            </a:r>
            <a:r>
              <a:rPr lang="en-US" dirty="0"/>
              <a:t>Typical applications of controllers are to hold settings for temperature, pressure, flow or speed.</a:t>
            </a:r>
          </a:p>
        </p:txBody>
      </p:sp>
      <p:sp>
        <p:nvSpPr>
          <p:cNvPr id="10" name="TextBox 9"/>
          <p:cNvSpPr txBox="1"/>
          <p:nvPr/>
        </p:nvSpPr>
        <p:spPr>
          <a:xfrm>
            <a:off x="6228184" y="980728"/>
            <a:ext cx="3528392" cy="4770537"/>
          </a:xfrm>
          <a:prstGeom prst="rect">
            <a:avLst/>
          </a:prstGeom>
          <a:noFill/>
        </p:spPr>
        <p:txBody>
          <a:bodyPr wrap="square" rtlCol="0">
            <a:spAutoFit/>
          </a:bodyPr>
          <a:lstStyle/>
          <a:p>
            <a:r>
              <a:rPr lang="en-US" dirty="0">
                <a:hlinkClick r:id="rId7" tooltip="Open-loop controller"/>
              </a:rPr>
              <a:t>Open-loop control</a:t>
            </a:r>
            <a:r>
              <a:rPr lang="en-US" dirty="0"/>
              <a:t> can be used in systems sufficiently well-characterized as to predict what outputs will necessarily achieve the desired states. For example, the rotational velocity of an </a:t>
            </a:r>
            <a:r>
              <a:rPr lang="en-US" dirty="0">
                <a:hlinkClick r:id="rId8" tooltip="Electric motor"/>
              </a:rPr>
              <a:t>electric motor</a:t>
            </a:r>
            <a:r>
              <a:rPr lang="en-US" dirty="0"/>
              <a:t> may be well enough characterized for the supplied </a:t>
            </a:r>
            <a:r>
              <a:rPr lang="en-US" dirty="0">
                <a:hlinkClick r:id="rId9" tooltip="Voltage"/>
              </a:rPr>
              <a:t>voltage</a:t>
            </a:r>
            <a:r>
              <a:rPr lang="en-US" dirty="0"/>
              <a:t> to make feedback unnecessary.</a:t>
            </a:r>
          </a:p>
          <a:p>
            <a:r>
              <a:rPr lang="en-US" dirty="0"/>
              <a:t>The drawback of </a:t>
            </a:r>
            <a:r>
              <a:rPr lang="en-US" dirty="0">
                <a:hlinkClick r:id="rId7" tooltip="Open-loop controller"/>
              </a:rPr>
              <a:t>open-loop control</a:t>
            </a:r>
            <a:r>
              <a:rPr lang="en-US" dirty="0"/>
              <a:t> is that it requires perfect knowledge of the system (i.e. one knows exactly what inputs to give in order to get the desired output), and it assumes there are no disturbances to the system.</a:t>
            </a:r>
          </a:p>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B7AEAD07-BB36-48BB-A02D-1AE7BF640949}" type="slidenum">
              <a:rPr lang="en-US" sz="1400" smtClean="0"/>
              <a:pPr eaLnBrk="1" hangingPunct="1"/>
              <a:t>40</a:t>
            </a:fld>
            <a:endParaRPr lang="en-US" sz="1400" smtClean="0"/>
          </a:p>
        </p:txBody>
      </p:sp>
      <p:sp>
        <p:nvSpPr>
          <p:cNvPr id="23555" name="Rectangle 2"/>
          <p:cNvSpPr>
            <a:spLocks noGrp="1" noChangeArrowheads="1"/>
          </p:cNvSpPr>
          <p:nvPr>
            <p:ph type="title"/>
          </p:nvPr>
        </p:nvSpPr>
        <p:spPr/>
        <p:txBody>
          <a:bodyPr/>
          <a:lstStyle/>
          <a:p>
            <a:pPr eaLnBrk="1" hangingPunct="1"/>
            <a:r>
              <a:rPr lang="en-US" sz="2400" dirty="0" smtClean="0"/>
              <a:t>The Frequency Response</a:t>
            </a:r>
          </a:p>
        </p:txBody>
      </p:sp>
      <p:sp>
        <p:nvSpPr>
          <p:cNvPr id="23556" name="Rectangle 3"/>
          <p:cNvSpPr>
            <a:spLocks noGrp="1" noChangeArrowheads="1"/>
          </p:cNvSpPr>
          <p:nvPr>
            <p:ph type="body" idx="1"/>
          </p:nvPr>
        </p:nvSpPr>
        <p:spPr>
          <a:xfrm>
            <a:off x="685800" y="914400"/>
            <a:ext cx="7772400" cy="2590800"/>
          </a:xfrm>
        </p:spPr>
        <p:txBody>
          <a:bodyPr/>
          <a:lstStyle/>
          <a:p>
            <a:pPr marL="0" indent="0" eaLnBrk="1" hangingPunct="1">
              <a:buFontTx/>
              <a:buNone/>
            </a:pPr>
            <a:r>
              <a:rPr lang="en-US" b="1" dirty="0" smtClean="0"/>
              <a:t>What is it?</a:t>
            </a:r>
          </a:p>
          <a:p>
            <a:pPr marL="0" indent="0" eaLnBrk="1" hangingPunct="1">
              <a:buFontTx/>
              <a:buNone/>
            </a:pPr>
            <a:endParaRPr lang="en-US" dirty="0" smtClean="0"/>
          </a:p>
          <a:p>
            <a:pPr marL="0" indent="0" eaLnBrk="1" hangingPunct="1">
              <a:buFontTx/>
              <a:buNone/>
            </a:pPr>
            <a:r>
              <a:rPr lang="en-US" dirty="0" smtClean="0"/>
              <a:t>If a stable linear time invariant system is driven with a steady sinusoidal input, the output will be another sinusoid </a:t>
            </a:r>
            <a:r>
              <a:rPr lang="en-US" i="1" dirty="0" smtClean="0"/>
              <a:t>of the same frequency</a:t>
            </a:r>
            <a:r>
              <a:rPr lang="en-US" dirty="0" smtClean="0"/>
              <a:t> but with a different amplitude and phase shift.</a:t>
            </a:r>
          </a:p>
          <a:p>
            <a:pPr marL="0" indent="0" eaLnBrk="1" hangingPunct="1">
              <a:buFontTx/>
              <a:buNone/>
            </a:pPr>
            <a:endParaRPr lang="en-US" dirty="0" smtClean="0"/>
          </a:p>
          <a:p>
            <a:pPr marL="0" indent="0" eaLnBrk="1" hangingPunct="1">
              <a:buFontTx/>
              <a:buNone/>
            </a:pPr>
            <a:r>
              <a:rPr lang="en-US" dirty="0" smtClean="0"/>
              <a:t>The frequency response of the system relates the output sinusoid</a:t>
            </a:r>
          </a:p>
          <a:p>
            <a:pPr marL="0" indent="0" eaLnBrk="1" hangingPunct="1">
              <a:buFontTx/>
              <a:buNone/>
            </a:pPr>
            <a:r>
              <a:rPr lang="en-US" dirty="0" smtClean="0"/>
              <a:t>amplitude and phase shift to that of the input:</a:t>
            </a:r>
          </a:p>
        </p:txBody>
      </p:sp>
      <p:grpSp>
        <p:nvGrpSpPr>
          <p:cNvPr id="23557" name="Group 4"/>
          <p:cNvGrpSpPr>
            <a:grpSpLocks/>
          </p:cNvGrpSpPr>
          <p:nvPr/>
        </p:nvGrpSpPr>
        <p:grpSpPr bwMode="auto">
          <a:xfrm>
            <a:off x="3505200" y="3886200"/>
            <a:ext cx="1676400" cy="457200"/>
            <a:chOff x="1104" y="672"/>
            <a:chExt cx="1056" cy="288"/>
          </a:xfrm>
        </p:grpSpPr>
        <p:sp>
          <p:nvSpPr>
            <p:cNvPr id="23561" name="Rectangle 5"/>
            <p:cNvSpPr>
              <a:spLocks noChangeArrowheads="1"/>
            </p:cNvSpPr>
            <p:nvPr/>
          </p:nvSpPr>
          <p:spPr bwMode="auto">
            <a:xfrm>
              <a:off x="1344" y="672"/>
              <a:ext cx="576" cy="28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23562" name="Text Box 6"/>
            <p:cNvSpPr txBox="1">
              <a:spLocks noChangeArrowheads="1"/>
            </p:cNvSpPr>
            <p:nvPr/>
          </p:nvSpPr>
          <p:spPr bwMode="auto">
            <a:xfrm>
              <a:off x="1344" y="672"/>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200" i="1"/>
                <a:t>H</a:t>
              </a:r>
              <a:br>
                <a:rPr lang="en-US" sz="1200" i="1"/>
              </a:br>
              <a:r>
                <a:rPr lang="en-US" sz="1200" i="1"/>
                <a:t>(LTI Sys)</a:t>
              </a:r>
            </a:p>
          </p:txBody>
        </p:sp>
        <p:sp>
          <p:nvSpPr>
            <p:cNvPr id="23563" name="Line 7"/>
            <p:cNvSpPr>
              <a:spLocks noChangeShapeType="1"/>
            </p:cNvSpPr>
            <p:nvPr/>
          </p:nvSpPr>
          <p:spPr bwMode="auto">
            <a:xfrm>
              <a:off x="1920" y="816"/>
              <a:ext cx="24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23564" name="Line 8"/>
            <p:cNvSpPr>
              <a:spLocks noChangeShapeType="1"/>
            </p:cNvSpPr>
            <p:nvPr/>
          </p:nvSpPr>
          <p:spPr bwMode="auto">
            <a:xfrm>
              <a:off x="1104" y="816"/>
              <a:ext cx="24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grpSp>
      <p:pic>
        <p:nvPicPr>
          <p:cNvPr id="23558" name="Picture 11" descr="D:\Users\a22069t\My Documents\Subsection Stuff\My People\Training Materials\txp_fig.png"/>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2514600" y="4038600"/>
            <a:ext cx="925513"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3559" name="Picture 13" descr="D:\Users\a22069t\My Documents\Subsection Stuff\My People\Training Materials\txp_fig.png"/>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5253038" y="4032250"/>
            <a:ext cx="1382712"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23560" name="Rectangle 14"/>
          <p:cNvSpPr>
            <a:spLocks noChangeArrowheads="1"/>
          </p:cNvSpPr>
          <p:nvPr/>
        </p:nvSpPr>
        <p:spPr bwMode="auto">
          <a:xfrm>
            <a:off x="685800" y="48006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a:t>In dynamic systems both the ratio </a:t>
            </a:r>
            <a:r>
              <a:rPr lang="en-US" sz="1800" i="1"/>
              <a:t>B/A</a:t>
            </a:r>
            <a:r>
              <a:rPr lang="en-US" sz="1800"/>
              <a:t> and the phase angle </a:t>
            </a:r>
            <a:r>
              <a:rPr lang="en-US" sz="2000" i="1">
                <a:latin typeface="Symbol" pitchFamily="18" charset="2"/>
              </a:rPr>
              <a:t>f</a:t>
            </a:r>
            <a:r>
              <a:rPr lang="en-US" sz="1800"/>
              <a:t>  are functions of the frequency </a:t>
            </a:r>
            <a:r>
              <a:rPr lang="en-US" sz="2000" i="1">
                <a:latin typeface="Symbol" pitchFamily="18" charset="2"/>
              </a:rPr>
              <a:t>w</a:t>
            </a:r>
            <a:r>
              <a:rPr lang="en-US" sz="1800"/>
              <a:t>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5499C42C-DE55-4D39-81B1-84B1FDBE651D}" type="slidenum">
              <a:rPr lang="en-US" sz="1400" smtClean="0"/>
              <a:pPr eaLnBrk="1" hangingPunct="1"/>
              <a:t>41</a:t>
            </a:fld>
            <a:endParaRPr lang="en-US" sz="1400" smtClean="0"/>
          </a:p>
        </p:txBody>
      </p:sp>
      <p:sp>
        <p:nvSpPr>
          <p:cNvPr id="24579" name="Rectangle 2"/>
          <p:cNvSpPr>
            <a:spLocks noGrp="1" noChangeArrowheads="1"/>
          </p:cNvSpPr>
          <p:nvPr>
            <p:ph type="title"/>
          </p:nvPr>
        </p:nvSpPr>
        <p:spPr/>
        <p:txBody>
          <a:bodyPr/>
          <a:lstStyle/>
          <a:p>
            <a:pPr eaLnBrk="1" hangingPunct="1"/>
            <a:r>
              <a:rPr lang="en-US" smtClean="0"/>
              <a:t>What is Frequency Response (continued)</a:t>
            </a:r>
          </a:p>
        </p:txBody>
      </p:sp>
      <p:sp>
        <p:nvSpPr>
          <p:cNvPr id="24580" name="Rectangle 3"/>
          <p:cNvSpPr>
            <a:spLocks noGrp="1" noChangeArrowheads="1"/>
          </p:cNvSpPr>
          <p:nvPr>
            <p:ph type="body" idx="1"/>
          </p:nvPr>
        </p:nvSpPr>
        <p:spPr>
          <a:xfrm>
            <a:off x="685800" y="914400"/>
            <a:ext cx="7772400" cy="457200"/>
          </a:xfrm>
        </p:spPr>
        <p:txBody>
          <a:bodyPr/>
          <a:lstStyle/>
          <a:p>
            <a:pPr marL="0" indent="0" eaLnBrk="1" hangingPunct="1">
              <a:buFontTx/>
              <a:buNone/>
            </a:pPr>
            <a:r>
              <a:rPr lang="en-US" dirty="0" smtClean="0"/>
              <a:t>A </a:t>
            </a:r>
            <a:r>
              <a:rPr lang="en-US" b="1" i="1" dirty="0" smtClean="0"/>
              <a:t>Bode plot</a:t>
            </a:r>
            <a:r>
              <a:rPr lang="en-US" b="1" dirty="0" smtClean="0"/>
              <a:t> </a:t>
            </a:r>
            <a:r>
              <a:rPr lang="en-US" dirty="0" smtClean="0"/>
              <a:t>shows the complete picture of </a:t>
            </a:r>
            <a:r>
              <a:rPr lang="en-US" i="1" dirty="0" smtClean="0"/>
              <a:t>B/A</a:t>
            </a:r>
            <a:r>
              <a:rPr lang="en-US" dirty="0" smtClean="0"/>
              <a:t> and </a:t>
            </a:r>
            <a:r>
              <a:rPr lang="en-US" sz="2000" i="1" dirty="0" smtClean="0">
                <a:latin typeface="Symbol" pitchFamily="18" charset="2"/>
              </a:rPr>
              <a:t>f</a:t>
            </a:r>
            <a:r>
              <a:rPr lang="en-US" dirty="0" smtClean="0"/>
              <a:t> :</a:t>
            </a:r>
          </a:p>
        </p:txBody>
      </p:sp>
      <p:sp>
        <p:nvSpPr>
          <p:cNvPr id="24581" name="Rectangle 5"/>
          <p:cNvSpPr>
            <a:spLocks noChangeArrowheads="1"/>
          </p:cNvSpPr>
          <p:nvPr/>
        </p:nvSpPr>
        <p:spPr bwMode="auto">
          <a:xfrm>
            <a:off x="685800" y="3429000"/>
            <a:ext cx="7696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a:t>Note that the frequency axis is a log scale, and the magnitude is measured in </a:t>
            </a:r>
            <a:r>
              <a:rPr lang="en-US" sz="1800" i="1"/>
              <a:t>decibels. </a:t>
            </a:r>
            <a:r>
              <a:rPr lang="en-US" sz="1800"/>
              <a:t>This allow the response to be estimated as a series of straight lines. Also note the shape:</a:t>
            </a:r>
          </a:p>
        </p:txBody>
      </p:sp>
      <p:sp>
        <p:nvSpPr>
          <p:cNvPr id="24582" name="Rectangle 6"/>
          <p:cNvSpPr>
            <a:spLocks noChangeArrowheads="1"/>
          </p:cNvSpPr>
          <p:nvPr/>
        </p:nvSpPr>
        <p:spPr bwMode="auto">
          <a:xfrm>
            <a:off x="685800" y="5257800"/>
            <a:ext cx="7696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a:t>This is typical of physical systems</a:t>
            </a:r>
          </a:p>
        </p:txBody>
      </p:sp>
      <p:sp>
        <p:nvSpPr>
          <p:cNvPr id="24583" name="Rectangle 7"/>
          <p:cNvSpPr>
            <a:spLocks noChangeArrowheads="1"/>
          </p:cNvSpPr>
          <p:nvPr/>
        </p:nvSpPr>
        <p:spPr bwMode="auto">
          <a:xfrm>
            <a:off x="1066800" y="4419600"/>
            <a:ext cx="7315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34950" indent="-234950">
              <a:spcBef>
                <a:spcPct val="20000"/>
              </a:spcBef>
              <a:buFontTx/>
              <a:buChar char="•"/>
            </a:pPr>
            <a:r>
              <a:rPr lang="en-US" sz="1800"/>
              <a:t>Amplitude ratio rolls off as frequency increases</a:t>
            </a:r>
          </a:p>
          <a:p>
            <a:pPr marL="234950" indent="-234950">
              <a:spcBef>
                <a:spcPct val="20000"/>
              </a:spcBef>
              <a:buFontTx/>
              <a:buChar char="•"/>
            </a:pPr>
            <a:r>
              <a:rPr lang="en-US" sz="1800"/>
              <a:t>Phase angle is negative</a:t>
            </a:r>
          </a:p>
        </p:txBody>
      </p:sp>
      <p:sp>
        <p:nvSpPr>
          <p:cNvPr id="24584" name="Rectangle 8"/>
          <p:cNvSpPr>
            <a:spLocks noChangeArrowheads="1"/>
          </p:cNvSpPr>
          <p:nvPr/>
        </p:nvSpPr>
        <p:spPr bwMode="auto">
          <a:xfrm>
            <a:off x="1066800" y="5791200"/>
            <a:ext cx="7315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34950" indent="-234950">
              <a:spcBef>
                <a:spcPct val="20000"/>
              </a:spcBef>
              <a:buFontTx/>
              <a:buChar char="•"/>
            </a:pPr>
            <a:r>
              <a:rPr lang="en-US" sz="1800" dirty="0"/>
              <a:t>They are often low pass—high frequencies are attenuated</a:t>
            </a:r>
          </a:p>
          <a:p>
            <a:pPr marL="234950" indent="-234950">
              <a:spcBef>
                <a:spcPct val="20000"/>
              </a:spcBef>
              <a:buFontTx/>
              <a:buChar char="•"/>
            </a:pPr>
            <a:r>
              <a:rPr lang="en-US" sz="1800" dirty="0"/>
              <a:t>They exhibit phase loss or phase lag</a:t>
            </a:r>
          </a:p>
        </p:txBody>
      </p:sp>
      <p:pic>
        <p:nvPicPr>
          <p:cNvPr id="24585" name="Picture 9" descr="D:\users\a22069t\My Documents\Subsection Stuff\My People\Training Materials\A Course Figures\simpbod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1447800"/>
            <a:ext cx="2286000"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044AA878-153B-44AC-84D3-66DFB3F953C9}" type="slidenum">
              <a:rPr lang="en-US" sz="1400" smtClean="0"/>
              <a:pPr eaLnBrk="1" hangingPunct="1"/>
              <a:t>42</a:t>
            </a:fld>
            <a:endParaRPr lang="en-US" sz="1400" smtClean="0"/>
          </a:p>
        </p:txBody>
      </p:sp>
      <p:sp>
        <p:nvSpPr>
          <p:cNvPr id="25603" name="Rectangle 2"/>
          <p:cNvSpPr>
            <a:spLocks noGrp="1" noChangeArrowheads="1"/>
          </p:cNvSpPr>
          <p:nvPr>
            <p:ph type="title"/>
          </p:nvPr>
        </p:nvSpPr>
        <p:spPr/>
        <p:txBody>
          <a:bodyPr/>
          <a:lstStyle/>
          <a:p>
            <a:pPr eaLnBrk="1" hangingPunct="1"/>
            <a:r>
              <a:rPr lang="en-US" smtClean="0"/>
              <a:t>What is Frequency Response (continued)</a:t>
            </a:r>
          </a:p>
        </p:txBody>
      </p:sp>
      <p:sp>
        <p:nvSpPr>
          <p:cNvPr id="25604" name="Rectangle 3"/>
          <p:cNvSpPr>
            <a:spLocks noGrp="1" noChangeArrowheads="1"/>
          </p:cNvSpPr>
          <p:nvPr>
            <p:ph type="body" idx="1"/>
          </p:nvPr>
        </p:nvSpPr>
        <p:spPr>
          <a:xfrm>
            <a:off x="685800" y="914400"/>
            <a:ext cx="7772400" cy="457200"/>
          </a:xfrm>
        </p:spPr>
        <p:txBody>
          <a:bodyPr/>
          <a:lstStyle/>
          <a:p>
            <a:pPr marL="0" indent="0" eaLnBrk="1" hangingPunct="1">
              <a:buFontTx/>
              <a:buNone/>
            </a:pPr>
            <a:r>
              <a:rPr lang="en-US" smtClean="0"/>
              <a:t>Let’s look at some sinusoidal responses of</a:t>
            </a:r>
          </a:p>
        </p:txBody>
      </p:sp>
      <p:sp>
        <p:nvSpPr>
          <p:cNvPr id="25605" name="Rectangle 5"/>
          <p:cNvSpPr>
            <a:spLocks noChangeArrowheads="1"/>
          </p:cNvSpPr>
          <p:nvPr/>
        </p:nvSpPr>
        <p:spPr bwMode="auto">
          <a:xfrm>
            <a:off x="685800" y="2590800"/>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a:t>Note that as frequency gets large the output cannot keep up:</a:t>
            </a:r>
          </a:p>
        </p:txBody>
      </p:sp>
      <p:pic>
        <p:nvPicPr>
          <p:cNvPr id="25606" name="Picture 10" descr="D:\Users\a22069t\My Documents\Subsection Stuff\My People\Training Materials\txp_fig.pn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4114800" y="1600200"/>
            <a:ext cx="8731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5607" name="Picture 11" descr="D:\Users\a22069t\My Documents\Subsection Stuff\My People\Training Materials\A Course Figures\bode3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5600" y="3352800"/>
            <a:ext cx="3263900" cy="29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762000" y="2636912"/>
            <a:ext cx="7488832" cy="2554545"/>
          </a:xfrm>
          <a:prstGeom prst="rect">
            <a:avLst/>
          </a:prstGeom>
          <a:solidFill>
            <a:srgbClr val="FFFFFF">
              <a:alpha val="81000"/>
            </a:srgbClr>
          </a:solidFill>
        </p:spPr>
        <p:txBody>
          <a:bodyPr wrap="square" rtlCol="0">
            <a:spAutoFit/>
          </a:bodyPr>
          <a:lstStyle/>
          <a:p>
            <a:r>
              <a:rPr lang="en-US" sz="3200" dirty="0" smtClean="0">
                <a:solidFill>
                  <a:srgbClr val="FFC000"/>
                </a:solidFill>
              </a:rPr>
              <a:t>Do all these examples in Simulink during class.   Figure out a streamlined way to do it, e.g. interactive script that pages through</a:t>
            </a:r>
            <a:endParaRPr lang="en-US" sz="3200" dirty="0">
              <a:solidFill>
                <a:srgbClr val="FFC000"/>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1E0F569A-4C8D-4D11-BA70-AE4F8AEFCF80}" type="slidenum">
              <a:rPr lang="en-US" sz="1400" smtClean="0"/>
              <a:pPr eaLnBrk="1" hangingPunct="1"/>
              <a:t>43</a:t>
            </a:fld>
            <a:endParaRPr lang="en-US" sz="1400" smtClean="0"/>
          </a:p>
        </p:txBody>
      </p:sp>
      <p:pic>
        <p:nvPicPr>
          <p:cNvPr id="26627" name="Picture 4" descr="D:\Users\a22069t\My Documents\Subsection Stuff\My People\Training Materials\A Course Figures\lag3f.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914400"/>
            <a:ext cx="6746875" cy="573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6" descr="D:\Users\a22069t\My Documents\Subsection Stuff\My People\Training Materials\txp_fig.png"/>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3886200" y="228600"/>
            <a:ext cx="15240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5" name="TextBox 4"/>
          <p:cNvSpPr txBox="1"/>
          <p:nvPr/>
        </p:nvSpPr>
        <p:spPr>
          <a:xfrm>
            <a:off x="762000" y="2636912"/>
            <a:ext cx="7488832" cy="2554545"/>
          </a:xfrm>
          <a:prstGeom prst="rect">
            <a:avLst/>
          </a:prstGeom>
          <a:solidFill>
            <a:srgbClr val="FFFFFF">
              <a:alpha val="81000"/>
            </a:srgbClr>
          </a:solidFill>
        </p:spPr>
        <p:txBody>
          <a:bodyPr wrap="square" rtlCol="0">
            <a:spAutoFit/>
          </a:bodyPr>
          <a:lstStyle/>
          <a:p>
            <a:r>
              <a:rPr lang="en-US" sz="3200" dirty="0" smtClean="0">
                <a:solidFill>
                  <a:srgbClr val="FFC000"/>
                </a:solidFill>
              </a:rPr>
              <a:t>Do all these examples in Simulink during class.   Figure out a streamlined way to do it, e.g. interactive script that pages through</a:t>
            </a:r>
            <a:endParaRPr lang="en-US" sz="3200" dirty="0">
              <a:solidFill>
                <a:srgbClr val="FFC000"/>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58AF6FC2-060F-47D3-A9A3-E88944A7AD60}" type="slidenum">
              <a:rPr lang="en-US" sz="1400" smtClean="0"/>
              <a:pPr eaLnBrk="1" hangingPunct="1"/>
              <a:t>44</a:t>
            </a:fld>
            <a:endParaRPr lang="en-US" sz="1400" smtClean="0"/>
          </a:p>
        </p:txBody>
      </p:sp>
      <p:sp>
        <p:nvSpPr>
          <p:cNvPr id="27651" name="Rectangle 2"/>
          <p:cNvSpPr>
            <a:spLocks noGrp="1" noChangeArrowheads="1"/>
          </p:cNvSpPr>
          <p:nvPr>
            <p:ph type="title"/>
          </p:nvPr>
        </p:nvSpPr>
        <p:spPr/>
        <p:txBody>
          <a:bodyPr/>
          <a:lstStyle/>
          <a:p>
            <a:pPr eaLnBrk="1" hangingPunct="1"/>
            <a:r>
              <a:rPr lang="en-US" smtClean="0"/>
              <a:t>What is Frequency Response (continued)</a:t>
            </a:r>
          </a:p>
        </p:txBody>
      </p:sp>
      <p:sp>
        <p:nvSpPr>
          <p:cNvPr id="27652" name="Rectangle 3"/>
          <p:cNvSpPr>
            <a:spLocks noGrp="1" noChangeArrowheads="1"/>
          </p:cNvSpPr>
          <p:nvPr>
            <p:ph type="body" idx="1"/>
          </p:nvPr>
        </p:nvSpPr>
        <p:spPr>
          <a:xfrm>
            <a:off x="685800" y="762000"/>
            <a:ext cx="7772400" cy="1219200"/>
          </a:xfrm>
        </p:spPr>
        <p:txBody>
          <a:bodyPr/>
          <a:lstStyle/>
          <a:p>
            <a:pPr marL="0" indent="0" eaLnBrk="1" hangingPunct="1">
              <a:spcBef>
                <a:spcPct val="75000"/>
              </a:spcBef>
              <a:buFontTx/>
              <a:buNone/>
            </a:pPr>
            <a:r>
              <a:rPr lang="en-US" smtClean="0"/>
              <a:t>Resonant systems have a frequency range where the output is amplified</a:t>
            </a:r>
          </a:p>
          <a:p>
            <a:pPr marL="0" indent="0" eaLnBrk="1" hangingPunct="1">
              <a:spcBef>
                <a:spcPct val="75000"/>
              </a:spcBef>
              <a:buFontTx/>
              <a:buNone/>
            </a:pPr>
            <a:r>
              <a:rPr lang="en-US" smtClean="0"/>
              <a:t>Consider sinusoidal responses shown on the next page for</a:t>
            </a:r>
          </a:p>
        </p:txBody>
      </p:sp>
      <p:sp>
        <p:nvSpPr>
          <p:cNvPr id="27653" name="Rectangle 4"/>
          <p:cNvSpPr>
            <a:spLocks noChangeArrowheads="1"/>
          </p:cNvSpPr>
          <p:nvPr/>
        </p:nvSpPr>
        <p:spPr bwMode="auto">
          <a:xfrm>
            <a:off x="685800" y="3352800"/>
            <a:ext cx="7696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a:t>Note the amplification at  </a:t>
            </a:r>
            <a:r>
              <a:rPr lang="en-US" sz="2000" i="1">
                <a:latin typeface="Symbol" pitchFamily="18" charset="2"/>
              </a:rPr>
              <a:t>w</a:t>
            </a:r>
            <a:r>
              <a:rPr lang="en-US" sz="1800"/>
              <a:t> = 10 which is at the natural frequency of the system:</a:t>
            </a:r>
          </a:p>
        </p:txBody>
      </p:sp>
      <p:sp>
        <p:nvSpPr>
          <p:cNvPr id="27654" name="Rectangle 8"/>
          <p:cNvSpPr>
            <a:spLocks noChangeArrowheads="1"/>
          </p:cNvSpPr>
          <p:nvPr/>
        </p:nvSpPr>
        <p:spPr bwMode="auto">
          <a:xfrm>
            <a:off x="2590800" y="2819400"/>
            <a:ext cx="3505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a:t>where </a:t>
            </a:r>
            <a:r>
              <a:rPr lang="en-US" sz="2000" i="1">
                <a:sym typeface="Symbol" pitchFamily="18" charset="2"/>
              </a:rPr>
              <a:t></a:t>
            </a:r>
            <a:r>
              <a:rPr lang="en-US" sz="1800" i="1" baseline="-25000"/>
              <a:t>n</a:t>
            </a:r>
            <a:r>
              <a:rPr lang="en-US" sz="1800"/>
              <a:t> = 10 and </a:t>
            </a:r>
            <a:r>
              <a:rPr lang="en-US" sz="2000" i="1">
                <a:sym typeface="Symbol" pitchFamily="18" charset="2"/>
              </a:rPr>
              <a:t></a:t>
            </a:r>
            <a:r>
              <a:rPr lang="en-US" sz="1800"/>
              <a:t>  = 0.3 </a:t>
            </a:r>
          </a:p>
        </p:txBody>
      </p:sp>
      <p:pic>
        <p:nvPicPr>
          <p:cNvPr id="27655" name="Picture 9" descr="D:\Users\a22069t\My Documents\Subsection Stuff\My People\Training Materials\txp_fig.pn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3303588" y="1976438"/>
            <a:ext cx="2182812"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7656" name="Picture 10" descr="D:\Users\a22069t\My Documents\Subsection Stuff\My People\Training Materials\A Course Figures\boderes3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1800" y="4191000"/>
            <a:ext cx="2711450"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7A04DE76-2789-4AD8-AE57-E568847EB916}" type="slidenum">
              <a:rPr lang="en-US" sz="1400" smtClean="0"/>
              <a:pPr eaLnBrk="1" hangingPunct="1"/>
              <a:t>45</a:t>
            </a:fld>
            <a:endParaRPr lang="en-US" sz="1400" smtClean="0"/>
          </a:p>
        </p:txBody>
      </p:sp>
      <p:pic>
        <p:nvPicPr>
          <p:cNvPr id="28675" name="Picture 4" descr="D:\Users\a22069t\My Documents\Subsection Stuff\My People\Training Materials\txp_fig.pn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3495675" y="227013"/>
            <a:ext cx="230663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8676" name="Picture 5" descr="D:\Users\a22069t\My Documents\Subsection Stuff\My People\Training Materials\A Course Figures\res3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9200" y="838200"/>
            <a:ext cx="6754813" cy="574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62000" y="2636912"/>
            <a:ext cx="7488832" cy="2554545"/>
          </a:xfrm>
          <a:prstGeom prst="rect">
            <a:avLst/>
          </a:prstGeom>
          <a:solidFill>
            <a:srgbClr val="FFFFFF">
              <a:alpha val="81000"/>
            </a:srgbClr>
          </a:solidFill>
        </p:spPr>
        <p:txBody>
          <a:bodyPr wrap="square" rtlCol="0">
            <a:spAutoFit/>
          </a:bodyPr>
          <a:lstStyle/>
          <a:p>
            <a:r>
              <a:rPr lang="en-US" sz="3200" dirty="0" smtClean="0">
                <a:solidFill>
                  <a:srgbClr val="FFC000"/>
                </a:solidFill>
              </a:rPr>
              <a:t>Do all these examples in Simulink during class.   Figure out a streamlined way to do it, e.g. interactive script that pages through</a:t>
            </a:r>
            <a:endParaRPr lang="en-US" sz="3200" dirty="0">
              <a:solidFill>
                <a:srgbClr val="FFC000"/>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C6F2BEDF-7BE7-4F06-A6A4-B53FDA75D8BD}" type="slidenum">
              <a:rPr lang="en-US" sz="1400" smtClean="0"/>
              <a:pPr eaLnBrk="1" hangingPunct="1"/>
              <a:t>46</a:t>
            </a:fld>
            <a:endParaRPr lang="en-US" sz="1400" smtClean="0"/>
          </a:p>
        </p:txBody>
      </p:sp>
      <p:sp>
        <p:nvSpPr>
          <p:cNvPr id="29699" name="Rectangle 2"/>
          <p:cNvSpPr>
            <a:spLocks noGrp="1" noChangeArrowheads="1"/>
          </p:cNvSpPr>
          <p:nvPr>
            <p:ph type="title"/>
          </p:nvPr>
        </p:nvSpPr>
        <p:spPr/>
        <p:txBody>
          <a:bodyPr/>
          <a:lstStyle/>
          <a:p>
            <a:pPr eaLnBrk="1" hangingPunct="1"/>
            <a:r>
              <a:rPr lang="en-US" smtClean="0"/>
              <a:t>Integrator Frequency Response</a:t>
            </a:r>
          </a:p>
        </p:txBody>
      </p:sp>
      <p:sp>
        <p:nvSpPr>
          <p:cNvPr id="29700" name="Rectangle 3"/>
          <p:cNvSpPr>
            <a:spLocks noGrp="1" noChangeArrowheads="1"/>
          </p:cNvSpPr>
          <p:nvPr>
            <p:ph type="body" idx="1"/>
          </p:nvPr>
        </p:nvSpPr>
        <p:spPr>
          <a:xfrm>
            <a:off x="685800" y="1905000"/>
            <a:ext cx="4114800" cy="457200"/>
          </a:xfrm>
        </p:spPr>
        <p:txBody>
          <a:bodyPr/>
          <a:lstStyle/>
          <a:p>
            <a:pPr eaLnBrk="1" hangingPunct="1">
              <a:buFontTx/>
              <a:buNone/>
            </a:pPr>
            <a:r>
              <a:rPr lang="en-US" smtClean="0"/>
              <a:t>Compute </a:t>
            </a:r>
            <a:r>
              <a:rPr lang="en-US" i="1" smtClean="0"/>
              <a:t>B/A</a:t>
            </a:r>
            <a:r>
              <a:rPr lang="en-US" smtClean="0"/>
              <a:t> and </a:t>
            </a:r>
            <a:r>
              <a:rPr lang="en-US" sz="2000" i="1" smtClean="0">
                <a:latin typeface="Symbol" pitchFamily="18" charset="2"/>
              </a:rPr>
              <a:t>f</a:t>
            </a:r>
            <a:r>
              <a:rPr lang="en-US" smtClean="0"/>
              <a:t>  analytically:</a:t>
            </a:r>
          </a:p>
        </p:txBody>
      </p:sp>
      <p:sp>
        <p:nvSpPr>
          <p:cNvPr id="29701" name="Rectangle 5"/>
          <p:cNvSpPr>
            <a:spLocks noChangeArrowheads="1"/>
          </p:cNvSpPr>
          <p:nvPr/>
        </p:nvSpPr>
        <p:spPr bwMode="auto">
          <a:xfrm>
            <a:off x="3962400" y="1066800"/>
            <a:ext cx="762000" cy="457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29702" name="Line 7"/>
          <p:cNvSpPr>
            <a:spLocks noChangeShapeType="1"/>
          </p:cNvSpPr>
          <p:nvPr/>
        </p:nvSpPr>
        <p:spPr bwMode="auto">
          <a:xfrm>
            <a:off x="4724400" y="1295400"/>
            <a:ext cx="38100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29703" name="Line 8"/>
          <p:cNvSpPr>
            <a:spLocks noChangeShapeType="1"/>
          </p:cNvSpPr>
          <p:nvPr/>
        </p:nvSpPr>
        <p:spPr bwMode="auto">
          <a:xfrm>
            <a:off x="3581400" y="1295400"/>
            <a:ext cx="38100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pic>
        <p:nvPicPr>
          <p:cNvPr id="29704" name="Picture 9" descr="D:\Users\a22069t\My Documents\Subsection Stuff\My People\Training Materials\txp_fig.png"/>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2590800" y="1219200"/>
            <a:ext cx="925513"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9705" name="Picture 10" descr="D:\Users\a22069t\My Documents\Subsection Stuff\My People\Training Materials\txp_fig.png"/>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5176838" y="1212850"/>
            <a:ext cx="1382712"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9706" name="Picture 12" descr="D:\Users\a22069t\My Documents\Subsection Stuff\My People\Training Materials\txp_fig.pn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267200" y="1143000"/>
            <a:ext cx="11906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9707" name="Picture 15" descr="D:\Users\a22069t\My Documents\Subsection Stuff\My People\Training Materials\txp_fig.png"/>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609600" y="2743200"/>
            <a:ext cx="3962400"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9708" name="Picture 16" descr="D:\Users\a22069t\My Documents\Subsection Stuff\My People\Training Materials\A Course Figures\intbode.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257800" y="2971800"/>
            <a:ext cx="3419475"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69EE4BD6-A432-4990-9D7D-EFC439F49A9F}" type="slidenum">
              <a:rPr lang="en-US" sz="1400" smtClean="0"/>
              <a:pPr eaLnBrk="1" hangingPunct="1"/>
              <a:t>47</a:t>
            </a:fld>
            <a:endParaRPr lang="en-US" sz="1400" smtClean="0"/>
          </a:p>
        </p:txBody>
      </p:sp>
      <p:sp>
        <p:nvSpPr>
          <p:cNvPr id="30723" name="Rectangle 2"/>
          <p:cNvSpPr>
            <a:spLocks noGrp="1" noChangeArrowheads="1"/>
          </p:cNvSpPr>
          <p:nvPr>
            <p:ph type="title"/>
          </p:nvPr>
        </p:nvSpPr>
        <p:spPr/>
        <p:txBody>
          <a:bodyPr/>
          <a:lstStyle/>
          <a:p>
            <a:pPr eaLnBrk="1" hangingPunct="1"/>
            <a:r>
              <a:rPr lang="en-US" dirty="0" smtClean="0"/>
              <a:t>Lag Frequency Response</a:t>
            </a:r>
          </a:p>
        </p:txBody>
      </p:sp>
      <p:sp>
        <p:nvSpPr>
          <p:cNvPr id="30724" name="Rectangle 3"/>
          <p:cNvSpPr>
            <a:spLocks noGrp="1" noChangeArrowheads="1"/>
          </p:cNvSpPr>
          <p:nvPr>
            <p:ph type="body" idx="1"/>
          </p:nvPr>
        </p:nvSpPr>
        <p:spPr>
          <a:xfrm>
            <a:off x="685800" y="1600200"/>
            <a:ext cx="7467600" cy="1447800"/>
          </a:xfrm>
        </p:spPr>
        <p:txBody>
          <a:bodyPr/>
          <a:lstStyle/>
          <a:p>
            <a:pPr marL="0" indent="0" eaLnBrk="1" hangingPunct="1">
              <a:buFontTx/>
              <a:buNone/>
            </a:pPr>
            <a:r>
              <a:rPr lang="en-US" smtClean="0"/>
              <a:t>Compute </a:t>
            </a:r>
            <a:r>
              <a:rPr lang="en-US" i="1" smtClean="0"/>
              <a:t>B/A</a:t>
            </a:r>
            <a:r>
              <a:rPr lang="en-US" smtClean="0"/>
              <a:t> and </a:t>
            </a:r>
            <a:r>
              <a:rPr lang="en-US" sz="2000" i="1" smtClean="0">
                <a:latin typeface="Symbol" pitchFamily="18" charset="2"/>
              </a:rPr>
              <a:t>f</a:t>
            </a:r>
            <a:r>
              <a:rPr lang="en-US" smtClean="0"/>
              <a:t>  analytically by figuring out the response to a sine wave:</a:t>
            </a:r>
          </a:p>
          <a:p>
            <a:pPr marL="0" indent="0" eaLnBrk="1" hangingPunct="1">
              <a:buFontTx/>
              <a:buNone/>
            </a:pPr>
            <a:r>
              <a:rPr lang="en-US" smtClean="0"/>
              <a:t>Laplace transform of  </a:t>
            </a:r>
            <a:r>
              <a:rPr lang="en-US" i="1" smtClean="0"/>
              <a:t>A</a:t>
            </a:r>
            <a:r>
              <a:rPr lang="en-US" smtClean="0"/>
              <a:t> sin(</a:t>
            </a:r>
            <a:r>
              <a:rPr lang="en-US" sz="2000" i="1" smtClean="0">
                <a:latin typeface="Symbol" pitchFamily="18" charset="2"/>
              </a:rPr>
              <a:t>w</a:t>
            </a:r>
            <a:r>
              <a:rPr lang="en-US" smtClean="0"/>
              <a:t> </a:t>
            </a:r>
            <a:r>
              <a:rPr lang="en-US" i="1" smtClean="0"/>
              <a:t>t</a:t>
            </a:r>
            <a:r>
              <a:rPr lang="en-US" smtClean="0"/>
              <a:t>) (for </a:t>
            </a:r>
            <a:r>
              <a:rPr lang="en-US" i="1" smtClean="0"/>
              <a:t>t</a:t>
            </a:r>
            <a:r>
              <a:rPr lang="en-US" smtClean="0"/>
              <a:t>&gt;0) is</a:t>
            </a:r>
          </a:p>
          <a:p>
            <a:pPr marL="0" indent="0" eaLnBrk="1" hangingPunct="1">
              <a:buFontTx/>
              <a:buNone/>
            </a:pPr>
            <a:r>
              <a:rPr lang="en-US" smtClean="0"/>
              <a:t>So the output Laplace transform is </a:t>
            </a:r>
          </a:p>
        </p:txBody>
      </p:sp>
      <p:sp>
        <p:nvSpPr>
          <p:cNvPr id="30725" name="Rectangle 4"/>
          <p:cNvSpPr>
            <a:spLocks noChangeArrowheads="1"/>
          </p:cNvSpPr>
          <p:nvPr/>
        </p:nvSpPr>
        <p:spPr bwMode="auto">
          <a:xfrm>
            <a:off x="3962400" y="914400"/>
            <a:ext cx="685800" cy="457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30726" name="Line 5"/>
          <p:cNvSpPr>
            <a:spLocks noChangeShapeType="1"/>
          </p:cNvSpPr>
          <p:nvPr/>
        </p:nvSpPr>
        <p:spPr bwMode="auto">
          <a:xfrm>
            <a:off x="4648200" y="1143000"/>
            <a:ext cx="38100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30727" name="Line 6"/>
          <p:cNvSpPr>
            <a:spLocks noChangeShapeType="1"/>
          </p:cNvSpPr>
          <p:nvPr/>
        </p:nvSpPr>
        <p:spPr bwMode="auto">
          <a:xfrm>
            <a:off x="3581400" y="1143000"/>
            <a:ext cx="38100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pic>
        <p:nvPicPr>
          <p:cNvPr id="30728" name="Picture 7" descr="D:\Users\a22069t\My Documents\Subsection Stuff\My People\Training Materials\txp_fig.png"/>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2590800" y="1066800"/>
            <a:ext cx="925513"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30729" name="Picture 8" descr="D:\Users\a22069t\My Documents\Subsection Stuff\My People\Training Materials\txp_fig.png"/>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5100638" y="1060450"/>
            <a:ext cx="1382712"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30730" name="Picture 12" descr="D:\Users\a22069t\My Documents\Subsection Stuff\My People\Training Materials\txp_fig.png"/>
          <p:cNvPicPr>
            <a:picLocks noChangeAspect="1" noChangeArrowheads="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4114800" y="990600"/>
            <a:ext cx="3794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30731" name="Picture 14" descr="D:\Users\a22069t\My Documents\Subsection Stuff\My People\Training Materials\txp_fig.png"/>
          <p:cNvPicPr>
            <a:picLocks noChangeAspect="1" noChangeArrowheads="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auto">
          <a:xfrm>
            <a:off x="6019800" y="2209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30732" name="Picture 16" descr="D:\Users\a22069t\My Documents\Subsection Stuff\My People\Training Materials\txp_fig.png"/>
          <p:cNvPicPr>
            <a:picLocks noChangeAspect="1" noChangeArrowheads="1"/>
          </p:cNvPicPr>
          <p:nvPr>
            <p:custDataLst>
              <p:tags r:id="rId5"/>
            </p:custDataLst>
          </p:nvPr>
        </p:nvPicPr>
        <p:blipFill>
          <a:blip r:embed="rId13">
            <a:extLst>
              <a:ext uri="{28A0092B-C50C-407E-A947-70E740481C1C}">
                <a14:useLocalDpi xmlns:a14="http://schemas.microsoft.com/office/drawing/2010/main" val="0"/>
              </a:ext>
            </a:extLst>
          </a:blip>
          <a:srcRect/>
          <a:stretch>
            <a:fillRect/>
          </a:stretch>
        </p:blipFill>
        <p:spPr bwMode="auto">
          <a:xfrm>
            <a:off x="3429000" y="3124200"/>
            <a:ext cx="2236788"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30733" name="Rectangle 17"/>
          <p:cNvSpPr>
            <a:spLocks noChangeArrowheads="1"/>
          </p:cNvSpPr>
          <p:nvPr/>
        </p:nvSpPr>
        <p:spPr bwMode="auto">
          <a:xfrm>
            <a:off x="685800" y="3886200"/>
            <a:ext cx="7467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a:t>Expanding partial fractions yields:</a:t>
            </a:r>
          </a:p>
        </p:txBody>
      </p:sp>
      <p:pic>
        <p:nvPicPr>
          <p:cNvPr id="30734" name="Picture 20" descr="D:\Users\a22069t\My Documents\Subsection Stuff\My People\Training Materials\txp_fig.png"/>
          <p:cNvPicPr>
            <a:picLocks noChangeAspect="1" noChangeArrowheads="1"/>
          </p:cNvPicPr>
          <p:nvPr>
            <p:custDataLst>
              <p:tags r:id="rId6"/>
            </p:custDataLst>
          </p:nvPr>
        </p:nvPicPr>
        <p:blipFill>
          <a:blip r:embed="rId14">
            <a:extLst>
              <a:ext uri="{28A0092B-C50C-407E-A947-70E740481C1C}">
                <a14:useLocalDpi xmlns:a14="http://schemas.microsoft.com/office/drawing/2010/main" val="0"/>
              </a:ext>
            </a:extLst>
          </a:blip>
          <a:srcRect/>
          <a:stretch>
            <a:fillRect/>
          </a:stretch>
        </p:blipFill>
        <p:spPr bwMode="auto">
          <a:xfrm>
            <a:off x="3581400" y="4419600"/>
            <a:ext cx="212725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30735" name="Text Box 21"/>
          <p:cNvSpPr txBox="1">
            <a:spLocks noChangeArrowheads="1"/>
          </p:cNvSpPr>
          <p:nvPr/>
        </p:nvSpPr>
        <p:spPr bwMode="auto">
          <a:xfrm>
            <a:off x="2895600" y="5029200"/>
            <a:ext cx="1754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a:t>output sinusoid</a:t>
            </a:r>
          </a:p>
        </p:txBody>
      </p:sp>
      <p:sp>
        <p:nvSpPr>
          <p:cNvPr id="30736" name="Text Box 22"/>
          <p:cNvSpPr txBox="1">
            <a:spLocks noChangeArrowheads="1"/>
          </p:cNvSpPr>
          <p:nvPr/>
        </p:nvSpPr>
        <p:spPr bwMode="auto">
          <a:xfrm>
            <a:off x="4876800" y="5029200"/>
            <a:ext cx="2428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a:t>transient (goes away)</a:t>
            </a:r>
          </a:p>
        </p:txBody>
      </p:sp>
      <p:sp>
        <p:nvSpPr>
          <p:cNvPr id="30737" name="Rectangle 23"/>
          <p:cNvSpPr>
            <a:spLocks noChangeArrowheads="1"/>
          </p:cNvSpPr>
          <p:nvPr/>
        </p:nvSpPr>
        <p:spPr bwMode="auto">
          <a:xfrm>
            <a:off x="685800" y="5562600"/>
            <a:ext cx="7467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a:t>So by figuring out a formula for </a:t>
            </a:r>
            <a:r>
              <a:rPr lang="en-US" sz="1800" i="1"/>
              <a:t>A</a:t>
            </a:r>
            <a:r>
              <a:rPr lang="en-US" sz="1800" i="1" baseline="-25000"/>
              <a:t>1</a:t>
            </a:r>
            <a:r>
              <a:rPr lang="en-US" sz="1800"/>
              <a:t> you could at least get the magnitude response… COULD THERE BE A BETTER WAY???</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1C95F8A9-BA03-4D8A-B0F7-A0E351B5E46A}" type="slidenum">
              <a:rPr lang="en-US" sz="1400" smtClean="0"/>
              <a:pPr eaLnBrk="1" hangingPunct="1"/>
              <a:t>48</a:t>
            </a:fld>
            <a:endParaRPr lang="en-US" sz="1400" smtClean="0"/>
          </a:p>
        </p:txBody>
      </p:sp>
      <p:sp>
        <p:nvSpPr>
          <p:cNvPr id="33795" name="Rectangle 2"/>
          <p:cNvSpPr>
            <a:spLocks noGrp="1" noChangeArrowheads="1"/>
          </p:cNvSpPr>
          <p:nvPr>
            <p:ph type="title"/>
          </p:nvPr>
        </p:nvSpPr>
        <p:spPr/>
        <p:txBody>
          <a:bodyPr/>
          <a:lstStyle/>
          <a:p>
            <a:pPr eaLnBrk="1" hangingPunct="1"/>
            <a:r>
              <a:rPr lang="en-US" dirty="0" smtClean="0"/>
              <a:t>Lag Frequency Response (continued)</a:t>
            </a:r>
          </a:p>
        </p:txBody>
      </p:sp>
      <p:sp>
        <p:nvSpPr>
          <p:cNvPr id="33796" name="Rectangle 3"/>
          <p:cNvSpPr>
            <a:spLocks noGrp="1" noChangeArrowheads="1"/>
          </p:cNvSpPr>
          <p:nvPr>
            <p:ph type="body" idx="1"/>
          </p:nvPr>
        </p:nvSpPr>
        <p:spPr>
          <a:xfrm>
            <a:off x="685800" y="914400"/>
            <a:ext cx="7467600" cy="1600200"/>
          </a:xfrm>
        </p:spPr>
        <p:txBody>
          <a:bodyPr/>
          <a:lstStyle/>
          <a:p>
            <a:pPr marL="0" indent="0" eaLnBrk="1" hangingPunct="1">
              <a:lnSpc>
                <a:spcPct val="90000"/>
              </a:lnSpc>
              <a:spcBef>
                <a:spcPct val="50000"/>
              </a:spcBef>
              <a:buFontTx/>
              <a:buNone/>
            </a:pPr>
            <a:r>
              <a:rPr lang="en-US" dirty="0" smtClean="0"/>
              <a:t>So… A better way to compute the lag frequency response involves looking at the transfer function in terms of the Fourier transform.</a:t>
            </a:r>
          </a:p>
          <a:p>
            <a:pPr marL="0" indent="0" eaLnBrk="1" hangingPunct="1">
              <a:lnSpc>
                <a:spcPct val="90000"/>
              </a:lnSpc>
              <a:spcBef>
                <a:spcPct val="50000"/>
              </a:spcBef>
              <a:buFontTx/>
              <a:buNone/>
            </a:pPr>
            <a:r>
              <a:rPr lang="en-US" dirty="0" smtClean="0"/>
              <a:t>Let’s limit the Laplace variable </a:t>
            </a:r>
            <a:r>
              <a:rPr lang="en-US" i="1" dirty="0" smtClean="0"/>
              <a:t>s</a:t>
            </a:r>
            <a:r>
              <a:rPr lang="en-US" dirty="0" smtClean="0"/>
              <a:t> to just the imaginary axis, so </a:t>
            </a:r>
            <a:r>
              <a:rPr lang="en-US" i="1" dirty="0" smtClean="0"/>
              <a:t>s = </a:t>
            </a:r>
            <a:r>
              <a:rPr lang="en-US" i="1" dirty="0" err="1" smtClean="0"/>
              <a:t>j</a:t>
            </a:r>
            <a:r>
              <a:rPr lang="en-US" sz="2000" i="1" dirty="0" err="1" smtClean="0">
                <a:latin typeface="Symbol" pitchFamily="18" charset="2"/>
              </a:rPr>
              <a:t>w</a:t>
            </a:r>
            <a:endParaRPr lang="en-US" sz="2000" dirty="0" smtClean="0">
              <a:latin typeface="Symbol" pitchFamily="18" charset="2"/>
            </a:endParaRPr>
          </a:p>
        </p:txBody>
      </p:sp>
      <p:sp>
        <p:nvSpPr>
          <p:cNvPr id="33797" name="Rectangle 12"/>
          <p:cNvSpPr>
            <a:spLocks noChangeArrowheads="1"/>
          </p:cNvSpPr>
          <p:nvPr/>
        </p:nvSpPr>
        <p:spPr bwMode="auto">
          <a:xfrm>
            <a:off x="685800" y="3352800"/>
            <a:ext cx="7467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a:t>Note that </a:t>
            </a:r>
            <a:r>
              <a:rPr lang="en-US" sz="1800" i="1"/>
              <a:t>H(j</a:t>
            </a:r>
            <a:r>
              <a:rPr lang="en-US" sz="2000" i="1">
                <a:latin typeface="Symbol" pitchFamily="18" charset="2"/>
              </a:rPr>
              <a:t>w</a:t>
            </a:r>
            <a:r>
              <a:rPr lang="en-US" sz="1800" i="1"/>
              <a:t>) </a:t>
            </a:r>
            <a:r>
              <a:rPr lang="en-US" sz="1800"/>
              <a:t>is a complex number that can be represented by a magnitude and a phase angle:</a:t>
            </a:r>
          </a:p>
        </p:txBody>
      </p:sp>
      <p:pic>
        <p:nvPicPr>
          <p:cNvPr id="33798" name="Picture 17" descr="D:\Users\a22069t\My Documents\Subsection Stuff\My People\Training Materials\txp_fig.png"/>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2286000" y="2514600"/>
            <a:ext cx="452755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33799" name="Picture 19" descr="D:\Users\a22069t\My Documents\Subsection Stuff\My People\Training Materials\txp_fig.png"/>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1979613" y="4260850"/>
            <a:ext cx="4854575"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69E48B73-8482-4963-B43A-BC5AA035DEEA}" type="slidenum">
              <a:rPr lang="en-US" sz="1400" smtClean="0"/>
              <a:pPr eaLnBrk="1" hangingPunct="1"/>
              <a:t>49</a:t>
            </a:fld>
            <a:endParaRPr lang="en-US" sz="1400" smtClean="0"/>
          </a:p>
        </p:txBody>
      </p:sp>
      <p:sp>
        <p:nvSpPr>
          <p:cNvPr id="34819" name="Rectangle 1026"/>
          <p:cNvSpPr>
            <a:spLocks noGrp="1" noChangeArrowheads="1"/>
          </p:cNvSpPr>
          <p:nvPr>
            <p:ph type="title"/>
          </p:nvPr>
        </p:nvSpPr>
        <p:spPr/>
        <p:txBody>
          <a:bodyPr/>
          <a:lstStyle/>
          <a:p>
            <a:pPr eaLnBrk="1" hangingPunct="1"/>
            <a:r>
              <a:rPr lang="en-US" dirty="0" smtClean="0"/>
              <a:t>Lag Frequency Response (continued)</a:t>
            </a:r>
          </a:p>
        </p:txBody>
      </p:sp>
      <p:sp>
        <p:nvSpPr>
          <p:cNvPr id="34820" name="Rectangle 1027"/>
          <p:cNvSpPr>
            <a:spLocks noGrp="1" noChangeArrowheads="1"/>
          </p:cNvSpPr>
          <p:nvPr>
            <p:ph type="body" idx="1"/>
          </p:nvPr>
        </p:nvSpPr>
        <p:spPr>
          <a:xfrm>
            <a:off x="685800" y="762000"/>
            <a:ext cx="7467600" cy="457200"/>
          </a:xfrm>
        </p:spPr>
        <p:txBody>
          <a:bodyPr/>
          <a:lstStyle/>
          <a:p>
            <a:pPr marL="0" indent="0" eaLnBrk="1" hangingPunct="1">
              <a:spcBef>
                <a:spcPct val="50000"/>
              </a:spcBef>
              <a:buFontTx/>
              <a:buNone/>
            </a:pPr>
            <a:r>
              <a:rPr lang="en-US" smtClean="0"/>
              <a:t>So let’s compute </a:t>
            </a:r>
            <a:r>
              <a:rPr lang="en-US" i="1" smtClean="0"/>
              <a:t>m(</a:t>
            </a:r>
            <a:r>
              <a:rPr lang="en-US" sz="2000" i="1" smtClean="0">
                <a:latin typeface="Symbol" pitchFamily="18" charset="2"/>
              </a:rPr>
              <a:t>w</a:t>
            </a:r>
            <a:r>
              <a:rPr lang="en-US" i="1" smtClean="0"/>
              <a:t>) </a:t>
            </a:r>
            <a:r>
              <a:rPr lang="en-US" smtClean="0"/>
              <a:t>and </a:t>
            </a:r>
            <a:r>
              <a:rPr lang="en-US" sz="2000" i="1" smtClean="0">
                <a:latin typeface="Symbol" pitchFamily="18" charset="2"/>
              </a:rPr>
              <a:t>f</a:t>
            </a:r>
            <a:r>
              <a:rPr lang="en-US" i="1" smtClean="0"/>
              <a:t>(</a:t>
            </a:r>
            <a:r>
              <a:rPr lang="en-US" sz="2000" i="1" smtClean="0">
                <a:latin typeface="Symbol" pitchFamily="18" charset="2"/>
              </a:rPr>
              <a:t>w</a:t>
            </a:r>
            <a:r>
              <a:rPr lang="en-US" i="1" smtClean="0"/>
              <a:t>) </a:t>
            </a:r>
            <a:r>
              <a:rPr lang="en-US" smtClean="0"/>
              <a:t>:</a:t>
            </a:r>
            <a:endParaRPr lang="en-US" sz="2000" smtClean="0">
              <a:latin typeface="Symbol" pitchFamily="18" charset="2"/>
            </a:endParaRPr>
          </a:p>
        </p:txBody>
      </p:sp>
      <p:pic>
        <p:nvPicPr>
          <p:cNvPr id="34821" name="Picture 1032" descr="D:\Users\a22069t\My Documents\Subsection Stuff\My People\Training Materials\txp_fig.pn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143000" y="1216025"/>
            <a:ext cx="6553200" cy="544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3568" y="1772816"/>
            <a:ext cx="7772400" cy="2232248"/>
          </a:xfrm>
        </p:spPr>
        <p:txBody>
          <a:bodyPr/>
          <a:lstStyle/>
          <a:p>
            <a:r>
              <a:rPr lang="en-US" sz="4800" b="1" dirty="0" smtClean="0"/>
              <a:t>Wind Turbine Primer</a:t>
            </a:r>
            <a:endParaRPr lang="en-US" sz="4800" b="1"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5</a:t>
            </a:fld>
            <a:endParaRPr lang="en-US"/>
          </a:p>
        </p:txBody>
      </p:sp>
    </p:spTree>
    <p:extLst>
      <p:ext uri="{BB962C8B-B14F-4D97-AF65-F5344CB8AC3E}">
        <p14:creationId xmlns:p14="http://schemas.microsoft.com/office/powerpoint/2010/main" val="4355741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 Frequency </a:t>
            </a:r>
            <a:r>
              <a:rPr lang="en-US" dirty="0" smtClean="0"/>
              <a:t>Response Example</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Use complex number functions:</a:t>
            </a:r>
          </a:p>
          <a:p>
            <a:pPr lvl="1"/>
            <a:r>
              <a:rPr lang="en-US" dirty="0" smtClean="0"/>
              <a:t>COMPLEX(sigma, beta)</a:t>
            </a:r>
          </a:p>
          <a:p>
            <a:pPr lvl="1"/>
            <a:r>
              <a:rPr lang="en-US" dirty="0" smtClean="0"/>
              <a:t>IMSUM(&lt;complex&gt;,&lt;complex&gt;,…)</a:t>
            </a:r>
          </a:p>
          <a:p>
            <a:pPr lvl="1"/>
            <a:r>
              <a:rPr lang="en-US" dirty="0" smtClean="0"/>
              <a:t>IMPRODUCT(&lt;complex&gt;, &lt;complex&gt;,..)</a:t>
            </a:r>
          </a:p>
          <a:p>
            <a:pPr lvl="1"/>
            <a:r>
              <a:rPr lang="en-US" dirty="0" smtClean="0"/>
              <a:t>Mag = IMABS(&lt;complex&gt;)</a:t>
            </a:r>
          </a:p>
          <a:p>
            <a:pPr lvl="1"/>
            <a:r>
              <a:rPr lang="en-US" dirty="0" smtClean="0"/>
              <a:t>Phase = IMARGUMENT(&lt;complex&gt;)*180/PI()</a:t>
            </a:r>
          </a:p>
          <a:p>
            <a:pPr lvl="1"/>
            <a:endParaRPr lang="en-US" dirty="0"/>
          </a:p>
          <a:p>
            <a:r>
              <a:rPr lang="en-US" dirty="0" smtClean="0"/>
              <a:t>Second order system</a:t>
            </a:r>
            <a:br>
              <a:rPr lang="en-US" dirty="0" smtClean="0"/>
            </a:br>
            <a:r>
              <a:rPr lang="en-US" dirty="0" smtClean="0"/>
              <a:t>gain=1/ IMABS(COMPLEX( 1-w^2/wn^2, 2*z*w/</a:t>
            </a:r>
            <a:r>
              <a:rPr lang="en-US" dirty="0" err="1" smtClean="0"/>
              <a:t>wn</a:t>
            </a:r>
            <a:r>
              <a:rPr lang="en-US" dirty="0" smtClean="0"/>
              <a:t>))</a:t>
            </a:r>
          </a:p>
          <a:p>
            <a:pPr marL="457200" lvl="1" indent="0">
              <a:buNone/>
            </a:pPr>
            <a:r>
              <a:rPr lang="en-US" dirty="0" smtClean="0"/>
              <a:t>Phase= -IMARGUMENT(COMPLEX( ))*180/PI()</a:t>
            </a:r>
          </a:p>
          <a:p>
            <a:pPr marL="457200" lvl="1" indent="0">
              <a:buNone/>
            </a:pPr>
            <a:endParaRPr lang="en-US" dirty="0"/>
          </a:p>
          <a:p>
            <a:pPr marL="457200" lvl="1" indent="0">
              <a:buNone/>
            </a:pPr>
            <a:endParaRPr lang="en-US" dirty="0" smtClean="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50</a:t>
            </a:fld>
            <a:endParaRPr lang="en-US"/>
          </a:p>
        </p:txBody>
      </p:sp>
    </p:spTree>
    <p:extLst>
      <p:ext uri="{BB962C8B-B14F-4D97-AF65-F5344CB8AC3E}">
        <p14:creationId xmlns:p14="http://schemas.microsoft.com/office/powerpoint/2010/main" val="32846630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MATLAB Frequency Response Example</a:t>
            </a:r>
            <a:endParaRPr lang="en-US" dirty="0"/>
          </a:p>
        </p:txBody>
      </p:sp>
      <p:sp>
        <p:nvSpPr>
          <p:cNvPr id="3" name="Content Placeholder 2"/>
          <p:cNvSpPr>
            <a:spLocks noGrp="1"/>
          </p:cNvSpPr>
          <p:nvPr>
            <p:ph idx="1"/>
          </p:nvPr>
        </p:nvSpPr>
        <p:spPr/>
        <p:txBody>
          <a:bodyPr/>
          <a:lstStyle/>
          <a:p>
            <a:r>
              <a:rPr lang="en-US" dirty="0" smtClean="0"/>
              <a:t>MATLAB is object-oriented.  It knows what you’re trying to do.</a:t>
            </a:r>
          </a:p>
          <a:p>
            <a:r>
              <a:rPr lang="en-US" dirty="0" smtClean="0"/>
              <a:t>Use SYSTEM functions:</a:t>
            </a:r>
          </a:p>
          <a:p>
            <a:pPr lvl="1"/>
            <a:r>
              <a:rPr lang="en-US" dirty="0" smtClean="0"/>
              <a:t>&lt;</a:t>
            </a:r>
            <a:r>
              <a:rPr lang="en-US" dirty="0" err="1" smtClean="0"/>
              <a:t>tfPoly</a:t>
            </a:r>
            <a:r>
              <a:rPr lang="en-US" dirty="0" smtClean="0"/>
              <a:t>&gt; = [a b c d];</a:t>
            </a:r>
          </a:p>
          <a:p>
            <a:pPr lvl="1"/>
            <a:r>
              <a:rPr lang="en-US" dirty="0" smtClean="0"/>
              <a:t>&lt;</a:t>
            </a:r>
            <a:r>
              <a:rPr lang="en-US" dirty="0" err="1" smtClean="0"/>
              <a:t>sysTF</a:t>
            </a:r>
            <a:r>
              <a:rPr lang="en-US" dirty="0" smtClean="0"/>
              <a:t>&gt; = </a:t>
            </a:r>
            <a:r>
              <a:rPr lang="en-US" dirty="0" err="1" smtClean="0"/>
              <a:t>tf</a:t>
            </a:r>
            <a:r>
              <a:rPr lang="en-US" dirty="0" smtClean="0"/>
              <a:t>(&lt;</a:t>
            </a:r>
            <a:r>
              <a:rPr lang="en-US" dirty="0" err="1" smtClean="0"/>
              <a:t>numPoly</a:t>
            </a:r>
            <a:r>
              <a:rPr lang="en-US" dirty="0" smtClean="0"/>
              <a:t>&gt;, &lt;</a:t>
            </a:r>
            <a:r>
              <a:rPr lang="en-US" dirty="0" err="1" smtClean="0"/>
              <a:t>denPoly</a:t>
            </a:r>
            <a:r>
              <a:rPr lang="en-US" dirty="0" smtClean="0"/>
              <a:t>&gt;)</a:t>
            </a:r>
          </a:p>
          <a:p>
            <a:pPr lvl="1"/>
            <a:r>
              <a:rPr lang="en-US" dirty="0"/>
              <a:t>&lt;</a:t>
            </a:r>
            <a:r>
              <a:rPr lang="en-US" dirty="0" err="1" smtClean="0"/>
              <a:t>sysSS</a:t>
            </a:r>
            <a:r>
              <a:rPr lang="en-US" dirty="0" smtClean="0"/>
              <a:t>&gt; = </a:t>
            </a:r>
            <a:r>
              <a:rPr lang="en-US" dirty="0" err="1" smtClean="0"/>
              <a:t>ss</a:t>
            </a:r>
            <a:r>
              <a:rPr lang="en-US" dirty="0" smtClean="0"/>
              <a:t>(&lt;</a:t>
            </a:r>
            <a:r>
              <a:rPr lang="en-US" dirty="0" err="1" smtClean="0"/>
              <a:t>sysTF</a:t>
            </a:r>
            <a:r>
              <a:rPr lang="en-US" dirty="0" smtClean="0"/>
              <a:t>&gt;)</a:t>
            </a:r>
          </a:p>
          <a:p>
            <a:pPr lvl="1"/>
            <a:r>
              <a:rPr lang="en-US" dirty="0" smtClean="0"/>
              <a:t>&lt;</a:t>
            </a:r>
            <a:r>
              <a:rPr lang="en-US" dirty="0" err="1" smtClean="0"/>
              <a:t>sysTF</a:t>
            </a:r>
            <a:r>
              <a:rPr lang="en-US" dirty="0" smtClean="0"/>
              <a:t>&gt; = </a:t>
            </a:r>
            <a:r>
              <a:rPr lang="en-US" dirty="0" err="1" smtClean="0"/>
              <a:t>tf</a:t>
            </a:r>
            <a:r>
              <a:rPr lang="en-US" dirty="0" smtClean="0"/>
              <a:t>(&lt;</a:t>
            </a:r>
            <a:r>
              <a:rPr lang="en-US" dirty="0" err="1" smtClean="0"/>
              <a:t>sysSS</a:t>
            </a:r>
            <a:r>
              <a:rPr lang="en-US" dirty="0" smtClean="0"/>
              <a:t>&gt;)</a:t>
            </a:r>
          </a:p>
          <a:p>
            <a:pPr lvl="1">
              <a:buFontTx/>
              <a:buChar char="-"/>
            </a:pPr>
            <a:r>
              <a:rPr lang="en-US" dirty="0" smtClean="0"/>
              <a:t>&lt;OLTF&gt; = G*H</a:t>
            </a:r>
          </a:p>
          <a:p>
            <a:pPr lvl="1">
              <a:buFontTx/>
              <a:buChar char="-"/>
            </a:pPr>
            <a:r>
              <a:rPr lang="en-US" dirty="0" smtClean="0"/>
              <a:t>&lt;CLTF&gt; = G/(1+GH)</a:t>
            </a:r>
          </a:p>
          <a:p>
            <a:pPr lvl="1">
              <a:buFontTx/>
              <a:buChar char="-"/>
            </a:pPr>
            <a:endParaRPr lang="en-US" dirty="0"/>
          </a:p>
          <a:p>
            <a:pPr marL="457200" lvl="1" indent="0">
              <a:buNone/>
            </a:pPr>
            <a:r>
              <a:rPr lang="en-US" dirty="0" smtClean="0"/>
              <a:t>Figure;   step(&lt;CLTF&gt;)</a:t>
            </a:r>
          </a:p>
          <a:p>
            <a:pPr marL="457200" lvl="1" indent="0">
              <a:buNone/>
            </a:pPr>
            <a:r>
              <a:rPr lang="en-US" dirty="0" smtClean="0"/>
              <a:t>Figure;   bode(&lt;OLTF&gt;)</a:t>
            </a:r>
          </a:p>
          <a:p>
            <a:pPr marL="457200" lvl="1" indent="0">
              <a:buNone/>
            </a:pPr>
            <a:endParaRPr lang="en-US" dirty="0"/>
          </a:p>
          <a:p>
            <a:r>
              <a:rPr lang="en-US" dirty="0" smtClean="0"/>
              <a:t>Second Order example</a:t>
            </a:r>
          </a:p>
          <a:p>
            <a:pPr marL="400050" lvl="1" indent="0">
              <a:buNone/>
            </a:pPr>
            <a:r>
              <a:rPr lang="en-US" dirty="0" err="1"/>
              <a:t>n</a:t>
            </a:r>
            <a:r>
              <a:rPr lang="en-US" dirty="0" err="1" smtClean="0"/>
              <a:t>um</a:t>
            </a:r>
            <a:r>
              <a:rPr lang="en-US" dirty="0" smtClean="0"/>
              <a:t> = 1</a:t>
            </a:r>
          </a:p>
          <a:p>
            <a:pPr marL="400050" lvl="1" indent="0">
              <a:buNone/>
            </a:pPr>
            <a:r>
              <a:rPr lang="en-US" dirty="0"/>
              <a:t>d</a:t>
            </a:r>
            <a:r>
              <a:rPr lang="en-US" dirty="0" smtClean="0"/>
              <a:t>en = [1/wn^2    2*z/</a:t>
            </a:r>
            <a:r>
              <a:rPr lang="en-US" dirty="0" err="1" smtClean="0"/>
              <a:t>wn</a:t>
            </a:r>
            <a:r>
              <a:rPr lang="en-US" dirty="0" smtClean="0"/>
              <a:t>   1]</a:t>
            </a:r>
          </a:p>
          <a:p>
            <a:pPr marL="400050" lvl="1" indent="0">
              <a:buNone/>
            </a:pPr>
            <a:r>
              <a:rPr lang="en-US" dirty="0" smtClean="0"/>
              <a:t>sys2 = </a:t>
            </a:r>
            <a:r>
              <a:rPr lang="en-US" dirty="0" err="1" smtClean="0"/>
              <a:t>tf</a:t>
            </a:r>
            <a:r>
              <a:rPr lang="en-US" dirty="0" smtClean="0"/>
              <a:t>(</a:t>
            </a:r>
            <a:r>
              <a:rPr lang="en-US" dirty="0" err="1" smtClean="0"/>
              <a:t>num</a:t>
            </a:r>
            <a:r>
              <a:rPr lang="en-US" dirty="0" smtClean="0"/>
              <a:t>, den)</a:t>
            </a:r>
          </a:p>
          <a:p>
            <a:pPr marL="400050" lvl="1" indent="0">
              <a:buNone/>
            </a:pPr>
            <a:r>
              <a:rPr lang="en-US" dirty="0" smtClean="0"/>
              <a:t>sys2SS = </a:t>
            </a:r>
            <a:r>
              <a:rPr lang="en-US" dirty="0" err="1" smtClean="0"/>
              <a:t>ss</a:t>
            </a:r>
            <a:r>
              <a:rPr lang="en-US" dirty="0" smtClean="0"/>
              <a:t>(sys2)</a:t>
            </a:r>
          </a:p>
          <a:p>
            <a:pPr marL="400050" lvl="1" indent="0">
              <a:buNone/>
            </a:pPr>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51</a:t>
            </a:fld>
            <a:endParaRPr lang="en-US"/>
          </a:p>
        </p:txBody>
      </p:sp>
    </p:spTree>
    <p:extLst>
      <p:ext uri="{BB962C8B-B14F-4D97-AF65-F5344CB8AC3E}">
        <p14:creationId xmlns:p14="http://schemas.microsoft.com/office/powerpoint/2010/main" val="34676764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F22222C5-4062-4E49-BDA9-29AEF0C9FB8A}" type="slidenum">
              <a:rPr lang="en-US" sz="1400" smtClean="0"/>
              <a:pPr eaLnBrk="1" hangingPunct="1"/>
              <a:t>52</a:t>
            </a:fld>
            <a:endParaRPr lang="en-US" sz="1400" smtClean="0"/>
          </a:p>
        </p:txBody>
      </p:sp>
      <p:sp>
        <p:nvSpPr>
          <p:cNvPr id="35843" name="Rectangle 2"/>
          <p:cNvSpPr>
            <a:spLocks noGrp="1" noChangeArrowheads="1"/>
          </p:cNvSpPr>
          <p:nvPr>
            <p:ph type="title"/>
          </p:nvPr>
        </p:nvSpPr>
        <p:spPr/>
        <p:txBody>
          <a:bodyPr/>
          <a:lstStyle/>
          <a:p>
            <a:pPr eaLnBrk="1" hangingPunct="1"/>
            <a:r>
              <a:rPr lang="en-US" dirty="0" smtClean="0"/>
              <a:t>Lag Frequency Response (continued)</a:t>
            </a:r>
          </a:p>
        </p:txBody>
      </p:sp>
      <p:sp>
        <p:nvSpPr>
          <p:cNvPr id="35844" name="Rectangle 3"/>
          <p:cNvSpPr>
            <a:spLocks noGrp="1" noChangeArrowheads="1"/>
          </p:cNvSpPr>
          <p:nvPr>
            <p:ph type="body" idx="1"/>
          </p:nvPr>
        </p:nvSpPr>
        <p:spPr>
          <a:xfrm>
            <a:off x="685800" y="838200"/>
            <a:ext cx="8001000" cy="1066800"/>
          </a:xfrm>
        </p:spPr>
        <p:txBody>
          <a:bodyPr/>
          <a:lstStyle/>
          <a:p>
            <a:pPr marL="0" indent="0" eaLnBrk="1" hangingPunct="1">
              <a:buFontTx/>
              <a:buNone/>
            </a:pPr>
            <a:r>
              <a:rPr lang="en-US" smtClean="0"/>
              <a:t>For a pure sinusoid input with amplitude 1 and zero phase, the magnitude and angle of </a:t>
            </a:r>
            <a:r>
              <a:rPr lang="en-US" i="1" smtClean="0"/>
              <a:t>H(j</a:t>
            </a:r>
            <a:r>
              <a:rPr lang="en-US" sz="2000" i="1" smtClean="0">
                <a:latin typeface="Symbol" pitchFamily="18" charset="2"/>
              </a:rPr>
              <a:t>w</a:t>
            </a:r>
            <a:r>
              <a:rPr lang="en-US" i="1" smtClean="0"/>
              <a:t>)</a:t>
            </a:r>
            <a:r>
              <a:rPr lang="en-US" smtClean="0"/>
              <a:t> can be used to directly compute </a:t>
            </a:r>
            <a:r>
              <a:rPr lang="en-US" i="1" smtClean="0"/>
              <a:t>B/A</a:t>
            </a:r>
            <a:r>
              <a:rPr lang="en-US" smtClean="0"/>
              <a:t> and </a:t>
            </a:r>
            <a:r>
              <a:rPr lang="en-US" sz="2000" i="1" smtClean="0">
                <a:latin typeface="Symbol" pitchFamily="18" charset="2"/>
              </a:rPr>
              <a:t>f</a:t>
            </a:r>
            <a:r>
              <a:rPr lang="en-US" smtClean="0"/>
              <a:t>  that we originally wanted:</a:t>
            </a:r>
          </a:p>
        </p:txBody>
      </p:sp>
      <p:pic>
        <p:nvPicPr>
          <p:cNvPr id="35845" name="Picture 13" descr="D:\Users\a22069t\My Documents\Subsection Stuff\My People\Training Materials\txp_fig.png"/>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2971800" y="1981200"/>
            <a:ext cx="30416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35846" name="Text Box 15"/>
          <p:cNvSpPr txBox="1">
            <a:spLocks noChangeArrowheads="1"/>
          </p:cNvSpPr>
          <p:nvPr/>
        </p:nvSpPr>
        <p:spPr bwMode="auto">
          <a:xfrm>
            <a:off x="685800" y="3124200"/>
            <a:ext cx="32908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a:t>Since Bode plots use decibels:</a:t>
            </a:r>
          </a:p>
        </p:txBody>
      </p:sp>
      <p:pic>
        <p:nvPicPr>
          <p:cNvPr id="35847" name="Picture 16" descr="D:\Users\a22069t\My Documents\Subsection Stuff\My People\Training Materials\A Course Figures\lagbod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4000" y="3352800"/>
            <a:ext cx="3409950"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17" descr="D:\users\a22069t\My Documents\Subsection Stuff\My People\Training Materials\A Course\txp_fig.png"/>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762000" y="3579813"/>
            <a:ext cx="42672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9" name="TextBox 8"/>
          <p:cNvSpPr txBox="1"/>
          <p:nvPr/>
        </p:nvSpPr>
        <p:spPr>
          <a:xfrm>
            <a:off x="762000" y="2636912"/>
            <a:ext cx="7488832" cy="2554545"/>
          </a:xfrm>
          <a:prstGeom prst="rect">
            <a:avLst/>
          </a:prstGeom>
          <a:solidFill>
            <a:srgbClr val="FFFFFF">
              <a:alpha val="81000"/>
            </a:srgbClr>
          </a:solidFill>
        </p:spPr>
        <p:txBody>
          <a:bodyPr wrap="square" rtlCol="0">
            <a:spAutoFit/>
          </a:bodyPr>
          <a:lstStyle/>
          <a:p>
            <a:r>
              <a:rPr lang="en-US" sz="3200" dirty="0" smtClean="0">
                <a:solidFill>
                  <a:srgbClr val="FFC000"/>
                </a:solidFill>
              </a:rPr>
              <a:t>Do all these examples in Simulink during class.   Figure out a streamlined way to do it, e.g. interactive script that pages through</a:t>
            </a:r>
            <a:endParaRPr lang="en-US" sz="3200" dirty="0">
              <a:solidFill>
                <a:srgbClr val="FFC000"/>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4C8317DF-63E1-4CFE-813C-E913D1173838}" type="slidenum">
              <a:rPr lang="en-US" sz="1400" smtClean="0"/>
              <a:pPr eaLnBrk="1" hangingPunct="1"/>
              <a:t>53</a:t>
            </a:fld>
            <a:endParaRPr lang="en-US" sz="1400" smtClean="0"/>
          </a:p>
        </p:txBody>
      </p:sp>
      <p:pic>
        <p:nvPicPr>
          <p:cNvPr id="36867" name="Picture 3" descr="D:\Users\a22069t\My Documents\Subsection Stuff\My People\Training Materials\txp_fig.pn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3886200" y="228600"/>
            <a:ext cx="15240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36868" name="Picture 5" descr="D:\Users\a22069t\My Documents\Subsection Stuff\My People\Training Materials\A Course Figures\lagbigbod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0600" y="838200"/>
            <a:ext cx="7277100" cy="580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62000" y="2636912"/>
            <a:ext cx="7488832" cy="2554545"/>
          </a:xfrm>
          <a:prstGeom prst="rect">
            <a:avLst/>
          </a:prstGeom>
          <a:solidFill>
            <a:srgbClr val="FFFFFF">
              <a:alpha val="81000"/>
            </a:srgbClr>
          </a:solidFill>
        </p:spPr>
        <p:txBody>
          <a:bodyPr wrap="square" rtlCol="0">
            <a:spAutoFit/>
          </a:bodyPr>
          <a:lstStyle/>
          <a:p>
            <a:r>
              <a:rPr lang="en-US" sz="3200" dirty="0" smtClean="0">
                <a:solidFill>
                  <a:srgbClr val="FFC000"/>
                </a:solidFill>
              </a:rPr>
              <a:t>Do all these examples in Simulink during class.   Figure out a streamlined way to do it, e.g. interactive script that pages through</a:t>
            </a:r>
            <a:endParaRPr lang="en-US" sz="3200" dirty="0">
              <a:solidFill>
                <a:srgbClr val="FFC000"/>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7D3C0D45-0344-4AF9-A494-D99A9B3D59B0}" type="slidenum">
              <a:rPr lang="en-US" sz="1400" smtClean="0"/>
              <a:pPr eaLnBrk="1" hangingPunct="1"/>
              <a:t>54</a:t>
            </a:fld>
            <a:endParaRPr lang="en-US" sz="1400" smtClean="0"/>
          </a:p>
        </p:txBody>
      </p:sp>
      <p:sp>
        <p:nvSpPr>
          <p:cNvPr id="37891" name="Rectangle 2"/>
          <p:cNvSpPr>
            <a:spLocks noGrp="1" noChangeArrowheads="1"/>
          </p:cNvSpPr>
          <p:nvPr>
            <p:ph type="title"/>
          </p:nvPr>
        </p:nvSpPr>
        <p:spPr/>
        <p:txBody>
          <a:bodyPr/>
          <a:lstStyle/>
          <a:p>
            <a:pPr eaLnBrk="1" hangingPunct="1"/>
            <a:r>
              <a:rPr lang="en-US" dirty="0" smtClean="0"/>
              <a:t>Lead/Lag Frequency Response</a:t>
            </a:r>
          </a:p>
        </p:txBody>
      </p:sp>
      <p:sp>
        <p:nvSpPr>
          <p:cNvPr id="37892" name="Rectangle 3"/>
          <p:cNvSpPr>
            <a:spLocks noGrp="1" noChangeArrowheads="1"/>
          </p:cNvSpPr>
          <p:nvPr>
            <p:ph type="body" idx="1"/>
          </p:nvPr>
        </p:nvSpPr>
        <p:spPr>
          <a:xfrm>
            <a:off x="685800" y="1600200"/>
            <a:ext cx="4114800" cy="457200"/>
          </a:xfrm>
        </p:spPr>
        <p:txBody>
          <a:bodyPr/>
          <a:lstStyle/>
          <a:p>
            <a:pPr eaLnBrk="1" hangingPunct="1">
              <a:buFontTx/>
              <a:buNone/>
            </a:pPr>
            <a:r>
              <a:rPr lang="en-US" smtClean="0"/>
              <a:t>Results for two cases:</a:t>
            </a:r>
          </a:p>
        </p:txBody>
      </p:sp>
      <p:sp>
        <p:nvSpPr>
          <p:cNvPr id="37893" name="Rectangle 4"/>
          <p:cNvSpPr>
            <a:spLocks noChangeArrowheads="1"/>
          </p:cNvSpPr>
          <p:nvPr/>
        </p:nvSpPr>
        <p:spPr bwMode="auto">
          <a:xfrm>
            <a:off x="3962400" y="914400"/>
            <a:ext cx="762000" cy="457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37894" name="Line 5"/>
          <p:cNvSpPr>
            <a:spLocks noChangeShapeType="1"/>
          </p:cNvSpPr>
          <p:nvPr/>
        </p:nvSpPr>
        <p:spPr bwMode="auto">
          <a:xfrm>
            <a:off x="4724400" y="1143000"/>
            <a:ext cx="38100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37895" name="Line 6"/>
          <p:cNvSpPr>
            <a:spLocks noChangeShapeType="1"/>
          </p:cNvSpPr>
          <p:nvPr/>
        </p:nvSpPr>
        <p:spPr bwMode="auto">
          <a:xfrm>
            <a:off x="3581400" y="1143000"/>
            <a:ext cx="38100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pic>
        <p:nvPicPr>
          <p:cNvPr id="37896" name="Picture 7" descr="D:\Users\a22069t\My Documents\Subsection Stuff\My People\Training Materials\txp_fig.png"/>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2590800" y="1066800"/>
            <a:ext cx="925513"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37897" name="Picture 8" descr="D:\Users\a22069t\My Documents\Subsection Stuff\My People\Training Materials\txp_fig.png"/>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5176838" y="1060450"/>
            <a:ext cx="1382712"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37898" name="Picture 12" descr="D:\Users\a22069t\My Documents\Subsection Stuff\My People\Training Materials\txp_fig.pn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037013" y="965200"/>
            <a:ext cx="563562"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37899" name="Picture 14" descr="D:\Users\a22069t\My Documents\Subsection Stuff\My People\Training Materials\txp_fig.png"/>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590800" y="2133600"/>
            <a:ext cx="385445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37900" name="Picture 16" descr="D:\Users\a22069t\My Documents\Subsection Stuff\My People\Training Materials\txp_fig.png"/>
          <p:cNvPicPr>
            <a:picLocks noChangeAspect="1" noChangeArrowheads="1"/>
          </p:cNvPicPr>
          <p:nvPr>
            <p:custDataLst>
              <p:tags r:id="rId5"/>
            </p:custDataLst>
          </p:nvPr>
        </p:nvPicPr>
        <p:blipFill>
          <a:blip r:embed="rId13">
            <a:extLst>
              <a:ext uri="{28A0092B-C50C-407E-A947-70E740481C1C}">
                <a14:useLocalDpi xmlns:a14="http://schemas.microsoft.com/office/drawing/2010/main" val="0"/>
              </a:ext>
            </a:extLst>
          </a:blip>
          <a:srcRect/>
          <a:stretch>
            <a:fillRect/>
          </a:stretch>
        </p:blipFill>
        <p:spPr bwMode="auto">
          <a:xfrm>
            <a:off x="1066800" y="3124200"/>
            <a:ext cx="30813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37901" name="Picture 18" descr="D:\Users\a22069t\My Documents\Subsection Stuff\My People\Training Materials\txp_fig.png"/>
          <p:cNvPicPr>
            <a:picLocks noChangeAspect="1" noChangeArrowheads="1"/>
          </p:cNvPicPr>
          <p:nvPr>
            <p:custDataLst>
              <p:tags r:id="rId6"/>
            </p:custDataLst>
          </p:nvPr>
        </p:nvPicPr>
        <p:blipFill>
          <a:blip r:embed="rId14">
            <a:extLst>
              <a:ext uri="{28A0092B-C50C-407E-A947-70E740481C1C}">
                <a14:useLocalDpi xmlns:a14="http://schemas.microsoft.com/office/drawing/2010/main" val="0"/>
              </a:ext>
            </a:extLst>
          </a:blip>
          <a:srcRect/>
          <a:stretch>
            <a:fillRect/>
          </a:stretch>
        </p:blipFill>
        <p:spPr bwMode="auto">
          <a:xfrm>
            <a:off x="5334000" y="3124200"/>
            <a:ext cx="2962275"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37902" name="Picture 19" descr="D:\Users\a22069t\My Documents\Subsection Stuff\My People\Training Materials\A Course Figures\leadlagbode.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8200" y="3505200"/>
            <a:ext cx="32639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3" name="Picture 20" descr="D:\Users\a22069t\My Documents\Subsection Stuff\My People\Training Materials\A Course Figures\leadlagbode2.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029200" y="3429000"/>
            <a:ext cx="3263900" cy="293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762000" y="2636912"/>
            <a:ext cx="7488832" cy="2554545"/>
          </a:xfrm>
          <a:prstGeom prst="rect">
            <a:avLst/>
          </a:prstGeom>
          <a:solidFill>
            <a:srgbClr val="FFFFFF">
              <a:alpha val="81000"/>
            </a:srgbClr>
          </a:solidFill>
        </p:spPr>
        <p:txBody>
          <a:bodyPr wrap="square" rtlCol="0">
            <a:spAutoFit/>
          </a:bodyPr>
          <a:lstStyle/>
          <a:p>
            <a:r>
              <a:rPr lang="en-US" sz="3200" dirty="0" smtClean="0">
                <a:solidFill>
                  <a:srgbClr val="FFC000"/>
                </a:solidFill>
              </a:rPr>
              <a:t>Do all these examples in Simulink during class.   Figure out a streamlined way to do it, e.g. interactive script that pages through</a:t>
            </a:r>
            <a:endParaRPr lang="en-US" sz="3200" dirty="0">
              <a:solidFill>
                <a:srgbClr val="FFC000"/>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3D43EA3E-8CD6-4E10-98A6-A17E6C900C4C}" type="slidenum">
              <a:rPr lang="en-US" sz="1400" smtClean="0"/>
              <a:pPr eaLnBrk="1" hangingPunct="1"/>
              <a:t>55</a:t>
            </a:fld>
            <a:endParaRPr lang="en-US" sz="1400" smtClean="0"/>
          </a:p>
        </p:txBody>
      </p:sp>
      <p:pic>
        <p:nvPicPr>
          <p:cNvPr id="38915" name="Picture 4" descr="D:\Users\a22069t\My Documents\Subsection Stuff\My People\Training Materials\txp_fig.pn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3024188" y="206375"/>
            <a:ext cx="3249612"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38916" name="Picture 5" descr="D:\Users\a22069t\My Documents\Subsection Stuff\My People\Training Materials\A Course Figures\leadlagbigbod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0600" y="838200"/>
            <a:ext cx="7185025"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62000" y="2636912"/>
            <a:ext cx="7488832" cy="2554545"/>
          </a:xfrm>
          <a:prstGeom prst="rect">
            <a:avLst/>
          </a:prstGeom>
          <a:solidFill>
            <a:srgbClr val="FFFFFF">
              <a:alpha val="81000"/>
            </a:srgbClr>
          </a:solidFill>
        </p:spPr>
        <p:txBody>
          <a:bodyPr wrap="square" rtlCol="0">
            <a:spAutoFit/>
          </a:bodyPr>
          <a:lstStyle/>
          <a:p>
            <a:r>
              <a:rPr lang="en-US" sz="3200" dirty="0" smtClean="0">
                <a:solidFill>
                  <a:srgbClr val="FFC000"/>
                </a:solidFill>
              </a:rPr>
              <a:t>Do all these examples in Simulink during class.   Figure out a streamlined way to do it, e.g. interactive script that pages through</a:t>
            </a:r>
            <a:endParaRPr lang="en-US" sz="3200" dirty="0">
              <a:solidFill>
                <a:srgbClr val="FFC000"/>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CF32F03B-25EA-438C-B8D1-6ABDF1454288}" type="slidenum">
              <a:rPr lang="en-US" sz="1400" smtClean="0"/>
              <a:pPr eaLnBrk="1" hangingPunct="1"/>
              <a:t>56</a:t>
            </a:fld>
            <a:endParaRPr lang="en-US" sz="1400" smtClean="0"/>
          </a:p>
        </p:txBody>
      </p:sp>
      <p:pic>
        <p:nvPicPr>
          <p:cNvPr id="39939" name="Picture 2" descr="D:\Users\a22069t\My Documents\Subsection Stuff\My People\Training Materials\txp_fig.pn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3024188" y="206375"/>
            <a:ext cx="3249612"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39940" name="Picture 4" descr="D:\Users\a22069t\My Documents\Subsection Stuff\My People\Training Materials\A Course Figures\leadlag3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95400" y="838200"/>
            <a:ext cx="6746875" cy="573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62000" y="2636912"/>
            <a:ext cx="7488832" cy="2554545"/>
          </a:xfrm>
          <a:prstGeom prst="rect">
            <a:avLst/>
          </a:prstGeom>
          <a:solidFill>
            <a:srgbClr val="FFFFFF">
              <a:alpha val="81000"/>
            </a:srgbClr>
          </a:solidFill>
        </p:spPr>
        <p:txBody>
          <a:bodyPr wrap="square" rtlCol="0">
            <a:spAutoFit/>
          </a:bodyPr>
          <a:lstStyle/>
          <a:p>
            <a:r>
              <a:rPr lang="en-US" sz="3200" dirty="0" smtClean="0">
                <a:solidFill>
                  <a:srgbClr val="FFC000"/>
                </a:solidFill>
              </a:rPr>
              <a:t>Do all these examples in Simulink during class.   Figure out a streamlined way to do it, e.g. interactive script that pages through</a:t>
            </a:r>
            <a:endParaRPr lang="en-US" sz="3200" dirty="0">
              <a:solidFill>
                <a:srgbClr val="FFC00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A8ECCB87-499A-44FA-B4ED-D2AB3F4681AD}" type="slidenum">
              <a:rPr lang="en-US" sz="1400" smtClean="0"/>
              <a:pPr eaLnBrk="1" hangingPunct="1"/>
              <a:t>57</a:t>
            </a:fld>
            <a:endParaRPr lang="en-US" sz="1400" smtClean="0"/>
          </a:p>
        </p:txBody>
      </p:sp>
      <p:pic>
        <p:nvPicPr>
          <p:cNvPr id="41987" name="Picture 5" descr="D:\Users\a22069t\My Documents\Subsection Stuff\My People\Training Materials\A Course Figures\secordbigbod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838200"/>
            <a:ext cx="7358063" cy="580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1988" name="Object 5"/>
          <p:cNvGraphicFramePr>
            <a:graphicFrameLocks noChangeAspect="1"/>
          </p:cNvGraphicFramePr>
          <p:nvPr/>
        </p:nvGraphicFramePr>
        <p:xfrm>
          <a:off x="1692275" y="115888"/>
          <a:ext cx="4813300" cy="781050"/>
        </p:xfrm>
        <a:graphic>
          <a:graphicData uri="http://schemas.openxmlformats.org/presentationml/2006/ole">
            <mc:AlternateContent xmlns:mc="http://schemas.openxmlformats.org/markup-compatibility/2006">
              <mc:Choice xmlns:v="urn:schemas-microsoft-com:vml" Requires="v">
                <p:oleObj spid="_x0000_s42854" name="Equation" r:id="rId5" imgW="2425700" imgH="393700" progId="Equation.3">
                  <p:embed/>
                </p:oleObj>
              </mc:Choice>
              <mc:Fallback>
                <p:oleObj name="Equation" r:id="rId5" imgW="2425700" imgH="3937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115888"/>
                        <a:ext cx="4813300"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481529719"/>
              </p:ext>
            </p:extLst>
          </p:nvPr>
        </p:nvGraphicFramePr>
        <p:xfrm>
          <a:off x="4860032" y="4030674"/>
          <a:ext cx="1689100" cy="477838"/>
        </p:xfrm>
        <a:graphic>
          <a:graphicData uri="http://schemas.openxmlformats.org/presentationml/2006/ole">
            <mc:AlternateContent xmlns:mc="http://schemas.openxmlformats.org/markup-compatibility/2006">
              <mc:Choice xmlns:v="urn:schemas-microsoft-com:vml" Requires="v">
                <p:oleObj spid="_x0000_s42855" name="Equation" r:id="rId7" imgW="850680" imgH="241200" progId="Equation.3">
                  <p:embed/>
                </p:oleObj>
              </mc:Choice>
              <mc:Fallback>
                <p:oleObj name="Equation" r:id="rId7" imgW="850680" imgH="241200" progId="Equation.3">
                  <p:embed/>
                  <p:pic>
                    <p:nvPicPr>
                      <p:cNvPr id="0" name="Object 5"/>
                      <p:cNvPicPr>
                        <a:picLocks noChangeAspect="1" noChangeArrowheads="1"/>
                      </p:cNvPicPr>
                      <p:nvPr/>
                    </p:nvPicPr>
                    <p:blipFill>
                      <a:blip r:embed="rId8"/>
                      <a:srcRect/>
                      <a:stretch>
                        <a:fillRect/>
                      </a:stretch>
                    </p:blipFill>
                    <p:spPr bwMode="auto">
                      <a:xfrm>
                        <a:off x="4860032" y="4030674"/>
                        <a:ext cx="1689100"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472991839"/>
              </p:ext>
            </p:extLst>
          </p:nvPr>
        </p:nvGraphicFramePr>
        <p:xfrm>
          <a:off x="4932040" y="4365104"/>
          <a:ext cx="1336675" cy="477838"/>
        </p:xfrm>
        <a:graphic>
          <a:graphicData uri="http://schemas.openxmlformats.org/presentationml/2006/ole">
            <mc:AlternateContent xmlns:mc="http://schemas.openxmlformats.org/markup-compatibility/2006">
              <mc:Choice xmlns:v="urn:schemas-microsoft-com:vml" Requires="v">
                <p:oleObj spid="_x0000_s42856" name="Equation" r:id="rId9" imgW="672840" imgH="241200" progId="Equation.3">
                  <p:embed/>
                </p:oleObj>
              </mc:Choice>
              <mc:Fallback>
                <p:oleObj name="Equation" r:id="rId9" imgW="672840" imgH="241200" progId="Equation.3">
                  <p:embed/>
                  <p:pic>
                    <p:nvPicPr>
                      <p:cNvPr id="0" name="Object 1"/>
                      <p:cNvPicPr>
                        <a:picLocks noChangeAspect="1" noChangeArrowheads="1"/>
                      </p:cNvPicPr>
                      <p:nvPr/>
                    </p:nvPicPr>
                    <p:blipFill>
                      <a:blip r:embed="rId10"/>
                      <a:srcRect/>
                      <a:stretch>
                        <a:fillRect/>
                      </a:stretch>
                    </p:blipFill>
                    <p:spPr bwMode="auto">
                      <a:xfrm>
                        <a:off x="4932040" y="4365104"/>
                        <a:ext cx="1336675"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5" name="Straight Connector 4"/>
          <p:cNvCxnSpPr/>
          <p:nvPr/>
        </p:nvCxnSpPr>
        <p:spPr bwMode="auto">
          <a:xfrm flipV="1">
            <a:off x="4788024" y="4005064"/>
            <a:ext cx="0" cy="2016224"/>
          </a:xfrm>
          <a:prstGeom prst="line">
            <a:avLst/>
          </a:prstGeom>
          <a:noFill/>
          <a:ln w="19050" cap="flat" cmpd="sng" algn="ctr">
            <a:solidFill>
              <a:schemeClr val="tx1"/>
            </a:solidFill>
            <a:prstDash val="sysDot"/>
            <a:round/>
            <a:headEnd type="none" w="med" len="med"/>
            <a:tailEnd type="none" w="med" len="med"/>
          </a:ln>
          <a:effectLst/>
        </p:spPr>
      </p:cxnSp>
      <p:cxnSp>
        <p:nvCxnSpPr>
          <p:cNvPr id="10" name="Straight Connector 9"/>
          <p:cNvCxnSpPr/>
          <p:nvPr/>
        </p:nvCxnSpPr>
        <p:spPr bwMode="auto">
          <a:xfrm flipV="1">
            <a:off x="4716016" y="1268760"/>
            <a:ext cx="0" cy="2016224"/>
          </a:xfrm>
          <a:prstGeom prst="line">
            <a:avLst/>
          </a:prstGeom>
          <a:noFill/>
          <a:ln w="19050" cap="flat" cmpd="sng" algn="ctr">
            <a:solidFill>
              <a:schemeClr val="tx1"/>
            </a:solidFill>
            <a:prstDash val="sysDot"/>
            <a:round/>
            <a:headEnd type="none" w="med" len="med"/>
            <a:tailEnd type="none" w="med" len="med"/>
          </a:ln>
          <a:effectLst/>
        </p:spPr>
      </p:cxnSp>
      <p:graphicFrame>
        <p:nvGraphicFramePr>
          <p:cNvPr id="7" name="Object 6"/>
          <p:cNvGraphicFramePr>
            <a:graphicFrameLocks noChangeAspect="1"/>
          </p:cNvGraphicFramePr>
          <p:nvPr>
            <p:extLst>
              <p:ext uri="{D42A27DB-BD31-4B8C-83A1-F6EECF244321}">
                <p14:modId xmlns:p14="http://schemas.microsoft.com/office/powerpoint/2010/main" val="604977762"/>
              </p:ext>
            </p:extLst>
          </p:nvPr>
        </p:nvGraphicFramePr>
        <p:xfrm>
          <a:off x="5220072" y="1196752"/>
          <a:ext cx="781050" cy="477837"/>
        </p:xfrm>
        <a:graphic>
          <a:graphicData uri="http://schemas.openxmlformats.org/presentationml/2006/ole">
            <mc:AlternateContent xmlns:mc="http://schemas.openxmlformats.org/markup-compatibility/2006">
              <mc:Choice xmlns:v="urn:schemas-microsoft-com:vml" Requires="v">
                <p:oleObj spid="_x0000_s42857" name="Equation" r:id="rId11" imgW="393480" imgH="241200" progId="Equation.3">
                  <p:embed/>
                </p:oleObj>
              </mc:Choice>
              <mc:Fallback>
                <p:oleObj name="Equation" r:id="rId11" imgW="393480" imgH="241200" progId="Equation.3">
                  <p:embed/>
                  <p:pic>
                    <p:nvPicPr>
                      <p:cNvPr id="0" name="Object 1"/>
                      <p:cNvPicPr>
                        <a:picLocks noChangeAspect="1" noChangeArrowheads="1"/>
                      </p:cNvPicPr>
                      <p:nvPr/>
                    </p:nvPicPr>
                    <p:blipFill>
                      <a:blip r:embed="rId12"/>
                      <a:srcRect/>
                      <a:stretch>
                        <a:fillRect/>
                      </a:stretch>
                    </p:blipFill>
                    <p:spPr bwMode="auto">
                      <a:xfrm>
                        <a:off x="5220072" y="1196752"/>
                        <a:ext cx="781050"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2" name="Straight Connector 11"/>
          <p:cNvCxnSpPr/>
          <p:nvPr/>
        </p:nvCxnSpPr>
        <p:spPr bwMode="auto">
          <a:xfrm>
            <a:off x="4059560" y="1474952"/>
            <a:ext cx="944488" cy="0"/>
          </a:xfrm>
          <a:prstGeom prst="line">
            <a:avLst/>
          </a:prstGeom>
          <a:noFill/>
          <a:ln w="19050" cap="flat" cmpd="sng" algn="ctr">
            <a:solidFill>
              <a:schemeClr val="tx1"/>
            </a:solidFill>
            <a:prstDash val="sysDot"/>
            <a:round/>
            <a:headEnd type="none" w="med" len="med"/>
            <a:tailEnd type="none" w="med" len="med"/>
          </a:ln>
          <a:effectLst/>
        </p:spPr>
      </p:cxnSp>
      <p:graphicFrame>
        <p:nvGraphicFramePr>
          <p:cNvPr id="9" name="Object 8"/>
          <p:cNvGraphicFramePr>
            <a:graphicFrameLocks noChangeAspect="1"/>
          </p:cNvGraphicFramePr>
          <p:nvPr>
            <p:extLst>
              <p:ext uri="{D42A27DB-BD31-4B8C-83A1-F6EECF244321}">
                <p14:modId xmlns:p14="http://schemas.microsoft.com/office/powerpoint/2010/main" val="1114010382"/>
              </p:ext>
            </p:extLst>
          </p:nvPr>
        </p:nvGraphicFramePr>
        <p:xfrm>
          <a:off x="3176024" y="1097240"/>
          <a:ext cx="1385888" cy="377825"/>
        </p:xfrm>
        <a:graphic>
          <a:graphicData uri="http://schemas.openxmlformats.org/presentationml/2006/ole">
            <mc:AlternateContent xmlns:mc="http://schemas.openxmlformats.org/markup-compatibility/2006">
              <mc:Choice xmlns:v="urn:schemas-microsoft-com:vml" Requires="v">
                <p:oleObj spid="_x0000_s42858" name="Equation" r:id="rId13" imgW="698400" imgH="190440" progId="Equation.3">
                  <p:embed/>
                </p:oleObj>
              </mc:Choice>
              <mc:Fallback>
                <p:oleObj name="Equation" r:id="rId13" imgW="698400" imgH="190440" progId="Equation.3">
                  <p:embed/>
                  <p:pic>
                    <p:nvPicPr>
                      <p:cNvPr id="0" name="Object 6"/>
                      <p:cNvPicPr>
                        <a:picLocks noChangeAspect="1" noChangeArrowheads="1"/>
                      </p:cNvPicPr>
                      <p:nvPr/>
                    </p:nvPicPr>
                    <p:blipFill>
                      <a:blip r:embed="rId14"/>
                      <a:srcRect/>
                      <a:stretch>
                        <a:fillRect/>
                      </a:stretch>
                    </p:blipFill>
                    <p:spPr bwMode="auto">
                      <a:xfrm>
                        <a:off x="3176024" y="1097240"/>
                        <a:ext cx="1385888"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65637584-D0C3-4B1C-8DC5-98C7B4F92198}" type="slidenum">
              <a:rPr lang="en-US" sz="1400" smtClean="0"/>
              <a:pPr eaLnBrk="1" hangingPunct="1"/>
              <a:t>58</a:t>
            </a:fld>
            <a:endParaRPr lang="en-US" sz="1400" smtClean="0"/>
          </a:p>
        </p:txBody>
      </p:sp>
      <p:pic>
        <p:nvPicPr>
          <p:cNvPr id="47107" name="Picture 4" descr="D:\Users\a22069t\My Documents\Subsection Stuff\My People\Training Materials\txp_fig.pn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3430588" y="192088"/>
            <a:ext cx="2435225"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7108" name="Picture 5" descr="D:\Users\a22069t\My Documents\Subsection Stuff\My People\Training Materials\A Course Figures\secordfreqstep.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400" y="914400"/>
            <a:ext cx="7165975" cy="574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B761C04C-2CB8-4ECD-9C9E-5DFA2D024FCB}" type="slidenum">
              <a:rPr lang="en-US" sz="1400" smtClean="0"/>
              <a:pPr eaLnBrk="1" hangingPunct="1"/>
              <a:t>59</a:t>
            </a:fld>
            <a:endParaRPr lang="en-US" sz="1400" smtClean="0"/>
          </a:p>
        </p:txBody>
      </p:sp>
      <p:sp>
        <p:nvSpPr>
          <p:cNvPr id="40963" name="Rectangle 2"/>
          <p:cNvSpPr>
            <a:spLocks noGrp="1" noChangeArrowheads="1"/>
          </p:cNvSpPr>
          <p:nvPr>
            <p:ph type="title"/>
          </p:nvPr>
        </p:nvSpPr>
        <p:spPr/>
        <p:txBody>
          <a:bodyPr/>
          <a:lstStyle/>
          <a:p>
            <a:pPr eaLnBrk="1" hangingPunct="1"/>
            <a:r>
              <a:rPr lang="en-US" smtClean="0"/>
              <a:t>Second Order Frequency Response</a:t>
            </a:r>
          </a:p>
        </p:txBody>
      </p:sp>
      <p:sp>
        <p:nvSpPr>
          <p:cNvPr id="40964" name="Rectangle 3"/>
          <p:cNvSpPr>
            <a:spLocks noGrp="1" noChangeArrowheads="1"/>
          </p:cNvSpPr>
          <p:nvPr>
            <p:ph type="body" idx="1"/>
          </p:nvPr>
        </p:nvSpPr>
        <p:spPr>
          <a:xfrm>
            <a:off x="685800" y="1524000"/>
            <a:ext cx="7391400" cy="457200"/>
          </a:xfrm>
        </p:spPr>
        <p:txBody>
          <a:bodyPr/>
          <a:lstStyle/>
          <a:p>
            <a:pPr eaLnBrk="1" hangingPunct="1">
              <a:buFontTx/>
              <a:buNone/>
            </a:pPr>
            <a:r>
              <a:rPr lang="en-US" smtClean="0"/>
              <a:t>Frequency response shape depends heavily on value of </a:t>
            </a:r>
            <a:r>
              <a:rPr lang="en-US" sz="2000" i="1" smtClean="0">
                <a:latin typeface="Symbol" pitchFamily="18" charset="2"/>
              </a:rPr>
              <a:t>z</a:t>
            </a:r>
          </a:p>
        </p:txBody>
      </p:sp>
      <p:sp>
        <p:nvSpPr>
          <p:cNvPr id="40965" name="Rectangle 4"/>
          <p:cNvSpPr>
            <a:spLocks noChangeArrowheads="1"/>
          </p:cNvSpPr>
          <p:nvPr/>
        </p:nvSpPr>
        <p:spPr bwMode="auto">
          <a:xfrm>
            <a:off x="3505200" y="838200"/>
            <a:ext cx="1676400" cy="609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40966" name="Line 5"/>
          <p:cNvSpPr>
            <a:spLocks noChangeShapeType="1"/>
          </p:cNvSpPr>
          <p:nvPr/>
        </p:nvSpPr>
        <p:spPr bwMode="auto">
          <a:xfrm>
            <a:off x="5181600" y="1143000"/>
            <a:ext cx="38100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40967" name="Line 6"/>
          <p:cNvSpPr>
            <a:spLocks noChangeShapeType="1"/>
          </p:cNvSpPr>
          <p:nvPr/>
        </p:nvSpPr>
        <p:spPr bwMode="auto">
          <a:xfrm>
            <a:off x="3124200" y="1143000"/>
            <a:ext cx="38100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pic>
        <p:nvPicPr>
          <p:cNvPr id="40968" name="Picture 7" descr="D:\Users\a22069t\My Documents\Subsection Stuff\My People\Training Materials\txp_fig.png"/>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2133600" y="1066800"/>
            <a:ext cx="925513"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0969" name="Picture 8" descr="D:\Users\a22069t\My Documents\Subsection Stuff\My People\Training Materials\txp_fig.png"/>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5638800" y="1066800"/>
            <a:ext cx="1382713"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0970" name="Picture 15" descr="D:\Users\a22069t\My Documents\Subsection Stuff\My People\Training Materials\txp_fig.png"/>
          <p:cNvPicPr>
            <a:picLocks noChangeAspect="1" noChangeArrowheads="1"/>
          </p:cNvPicPr>
          <p:nvPr>
            <p:custDataLst>
              <p:tags r:id="rId4"/>
            </p:custDataLst>
          </p:nvPr>
        </p:nvPicPr>
        <p:blipFill>
          <a:blip r:embed="rId9">
            <a:extLst>
              <a:ext uri="{28A0092B-C50C-407E-A947-70E740481C1C}">
                <a14:useLocalDpi xmlns:a14="http://schemas.microsoft.com/office/drawing/2010/main" val="0"/>
              </a:ext>
            </a:extLst>
          </a:blip>
          <a:srcRect/>
          <a:stretch>
            <a:fillRect/>
          </a:stretch>
        </p:blipFill>
        <p:spPr bwMode="auto">
          <a:xfrm>
            <a:off x="3733800" y="914400"/>
            <a:ext cx="12890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0971" name="Picture 16" descr="D:\Users\a22069t\My Documents\Subsection Stuff\My People\Training Materials\A Course Figures\bodescal.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95736" y="1981200"/>
            <a:ext cx="3684588"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p:nvCxnSpPr>
        <p:spPr bwMode="auto">
          <a:xfrm>
            <a:off x="3923928" y="3029632"/>
            <a:ext cx="3756992" cy="0"/>
          </a:xfrm>
          <a:prstGeom prst="line">
            <a:avLst/>
          </a:prstGeom>
          <a:noFill/>
          <a:ln w="19050" cap="flat" cmpd="sng" algn="ctr">
            <a:solidFill>
              <a:schemeClr val="tx1"/>
            </a:solidFill>
            <a:prstDash val="sysDot"/>
            <a:round/>
            <a:headEnd type="none" w="med" len="med"/>
            <a:tailEnd type="none" w="med" len="med"/>
          </a:ln>
          <a:effectLst/>
        </p:spPr>
      </p:cxnSp>
      <p:graphicFrame>
        <p:nvGraphicFramePr>
          <p:cNvPr id="14" name="Object 13"/>
          <p:cNvGraphicFramePr>
            <a:graphicFrameLocks noChangeAspect="1"/>
          </p:cNvGraphicFramePr>
          <p:nvPr>
            <p:extLst>
              <p:ext uri="{D42A27DB-BD31-4B8C-83A1-F6EECF244321}">
                <p14:modId xmlns:p14="http://schemas.microsoft.com/office/powerpoint/2010/main" val="3152024801"/>
              </p:ext>
            </p:extLst>
          </p:nvPr>
        </p:nvGraphicFramePr>
        <p:xfrm>
          <a:off x="6221896" y="2575607"/>
          <a:ext cx="2771775" cy="454025"/>
        </p:xfrm>
        <a:graphic>
          <a:graphicData uri="http://schemas.openxmlformats.org/presentationml/2006/ole">
            <mc:AlternateContent xmlns:mc="http://schemas.openxmlformats.org/markup-compatibility/2006">
              <mc:Choice xmlns:v="urn:schemas-microsoft-com:vml" Requires="v">
                <p:oleObj spid="_x0000_s96558" name="Equation" r:id="rId11" imgW="1396800" imgH="228600" progId="Equation.3">
                  <p:embed/>
                </p:oleObj>
              </mc:Choice>
              <mc:Fallback>
                <p:oleObj name="Equation" r:id="rId11" imgW="1396800" imgH="228600" progId="Equation.3">
                  <p:embed/>
                  <p:pic>
                    <p:nvPicPr>
                      <p:cNvPr id="0" name=""/>
                      <p:cNvPicPr>
                        <a:picLocks noChangeAspect="1" noChangeArrowheads="1"/>
                      </p:cNvPicPr>
                      <p:nvPr/>
                    </p:nvPicPr>
                    <p:blipFill>
                      <a:blip r:embed="rId12"/>
                      <a:srcRect/>
                      <a:stretch>
                        <a:fillRect/>
                      </a:stretch>
                    </p:blipFill>
                    <p:spPr bwMode="auto">
                      <a:xfrm>
                        <a:off x="6221896" y="2575607"/>
                        <a:ext cx="277177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6" name="Straight Connector 15"/>
          <p:cNvCxnSpPr/>
          <p:nvPr/>
        </p:nvCxnSpPr>
        <p:spPr bwMode="auto">
          <a:xfrm>
            <a:off x="4495800" y="4983680"/>
            <a:ext cx="3756992" cy="0"/>
          </a:xfrm>
          <a:prstGeom prst="line">
            <a:avLst/>
          </a:prstGeom>
          <a:noFill/>
          <a:ln w="19050" cap="flat" cmpd="sng" algn="ctr">
            <a:solidFill>
              <a:schemeClr val="tx1"/>
            </a:solidFill>
            <a:prstDash val="sysDot"/>
            <a:round/>
            <a:headEnd type="none" w="med" len="med"/>
            <a:tailEnd type="none" w="med" len="med"/>
          </a:ln>
          <a:effectLst/>
        </p:spPr>
      </p:cxnSp>
      <p:graphicFrame>
        <p:nvGraphicFramePr>
          <p:cNvPr id="3" name="Object 2"/>
          <p:cNvGraphicFramePr>
            <a:graphicFrameLocks noChangeAspect="1"/>
          </p:cNvGraphicFramePr>
          <p:nvPr>
            <p:extLst>
              <p:ext uri="{D42A27DB-BD31-4B8C-83A1-F6EECF244321}">
                <p14:modId xmlns:p14="http://schemas.microsoft.com/office/powerpoint/2010/main" val="2343120203"/>
              </p:ext>
            </p:extLst>
          </p:nvPr>
        </p:nvGraphicFramePr>
        <p:xfrm>
          <a:off x="5868144" y="4445875"/>
          <a:ext cx="3073400" cy="531813"/>
        </p:xfrm>
        <a:graphic>
          <a:graphicData uri="http://schemas.openxmlformats.org/presentationml/2006/ole">
            <mc:AlternateContent xmlns:mc="http://schemas.openxmlformats.org/markup-compatibility/2006">
              <mc:Choice xmlns:v="urn:schemas-microsoft-com:vml" Requires="v">
                <p:oleObj spid="_x0000_s96559" name="Equation" r:id="rId13" imgW="1549080" imgH="241200" progId="Equation.3">
                  <p:embed/>
                </p:oleObj>
              </mc:Choice>
              <mc:Fallback>
                <p:oleObj name="Equation" r:id="rId13" imgW="1549080" imgH="241200" progId="Equation.3">
                  <p:embed/>
                  <p:pic>
                    <p:nvPicPr>
                      <p:cNvPr id="0" name="Object 13"/>
                      <p:cNvPicPr>
                        <a:picLocks noChangeAspect="1" noChangeArrowheads="1"/>
                      </p:cNvPicPr>
                      <p:nvPr/>
                    </p:nvPicPr>
                    <p:blipFill>
                      <a:blip r:embed="rId14"/>
                      <a:srcRect/>
                      <a:stretch>
                        <a:fillRect/>
                      </a:stretch>
                    </p:blipFill>
                    <p:spPr bwMode="auto">
                      <a:xfrm>
                        <a:off x="5868144" y="4445875"/>
                        <a:ext cx="3073400" cy="531813"/>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646978" y="116632"/>
            <a:ext cx="6336704" cy="5887002"/>
            <a:chOff x="1646978" y="116632"/>
            <a:chExt cx="6336704" cy="5887002"/>
          </a:xfrm>
        </p:grpSpPr>
        <p:pic>
          <p:nvPicPr>
            <p:cNvPr id="124930" name="Picture 2" descr="Image result for turbine cp curv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6978" y="116632"/>
              <a:ext cx="6336704" cy="58870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878872" y="2860292"/>
              <a:ext cx="504056" cy="576064"/>
            </a:xfrm>
            <a:prstGeom prst="rect">
              <a:avLst/>
            </a:prstGeom>
            <a:solidFill>
              <a:srgbClr val="FFFFFF"/>
            </a:solidFill>
          </p:spPr>
          <p:txBody>
            <a:bodyPr wrap="square" rtlCol="0">
              <a:spAutoFit/>
            </a:bodyPr>
            <a:lstStyle/>
            <a:p>
              <a:endParaRPr lang="en-US" dirty="0"/>
            </a:p>
          </p:txBody>
        </p:sp>
      </p:grpSp>
      <p:sp>
        <p:nvSpPr>
          <p:cNvPr id="2" name="Title 1"/>
          <p:cNvSpPr>
            <a:spLocks noGrp="1"/>
          </p:cNvSpPr>
          <p:nvPr>
            <p:ph type="title"/>
          </p:nvPr>
        </p:nvSpPr>
        <p:spPr>
          <a:solidFill>
            <a:srgbClr val="FFFFFF"/>
          </a:solidFill>
        </p:spPr>
        <p:txBody>
          <a:bodyPr/>
          <a:lstStyle/>
          <a:p>
            <a:r>
              <a:rPr lang="en-US" dirty="0" smtClean="0"/>
              <a:t>Wind Turbine Overview</a:t>
            </a:r>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6</a:t>
            </a:fld>
            <a:endParaRPr lang="en-US"/>
          </a:p>
        </p:txBody>
      </p:sp>
    </p:spTree>
    <p:extLst>
      <p:ext uri="{BB962C8B-B14F-4D97-AF65-F5344CB8AC3E}">
        <p14:creationId xmlns:p14="http://schemas.microsoft.com/office/powerpoint/2010/main" val="16004779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783922BE-8687-44B0-A5F2-1E5F2CC4C310}" type="slidenum">
              <a:rPr lang="en-US" sz="1400" smtClean="0"/>
              <a:pPr eaLnBrk="1" hangingPunct="1"/>
              <a:t>60</a:t>
            </a:fld>
            <a:endParaRPr lang="en-US" sz="1400" smtClean="0"/>
          </a:p>
        </p:txBody>
      </p:sp>
      <p:pic>
        <p:nvPicPr>
          <p:cNvPr id="46083" name="Picture 4" descr="D:\Users\a22069t\My Documents\Subsection Stuff\My People\Training Materials\txp_fig.pn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3898900" y="230188"/>
            <a:ext cx="1503363"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6084" name="Picture 5" descr="D:\Users\a22069t\My Documents\Subsection Stuff\My People\Training Materials\A Course Figures\lagfreqstep.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0600" y="838200"/>
            <a:ext cx="7085013" cy="574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62000" y="2636912"/>
            <a:ext cx="7488832" cy="2554545"/>
          </a:xfrm>
          <a:prstGeom prst="rect">
            <a:avLst/>
          </a:prstGeom>
          <a:solidFill>
            <a:srgbClr val="FFFFFF">
              <a:alpha val="81000"/>
            </a:srgbClr>
          </a:solidFill>
        </p:spPr>
        <p:txBody>
          <a:bodyPr wrap="square" rtlCol="0">
            <a:spAutoFit/>
          </a:bodyPr>
          <a:lstStyle/>
          <a:p>
            <a:r>
              <a:rPr lang="en-US" sz="3200" dirty="0" smtClean="0">
                <a:solidFill>
                  <a:srgbClr val="FFC000"/>
                </a:solidFill>
              </a:rPr>
              <a:t>Do all these examples in Simulink during class.   Figure out a streamlined way to do it, e.g. interactive script that pages through</a:t>
            </a:r>
            <a:endParaRPr lang="en-US" sz="3200" dirty="0">
              <a:solidFill>
                <a:srgbClr val="FFC000"/>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A2A19CA6-A638-4B16-AD71-CC1E8E83F20A}" type="slidenum">
              <a:rPr lang="en-US" sz="1400" smtClean="0"/>
              <a:pPr eaLnBrk="1" hangingPunct="1"/>
              <a:t>61</a:t>
            </a:fld>
            <a:endParaRPr lang="en-US" sz="1400" smtClean="0"/>
          </a:p>
        </p:txBody>
      </p:sp>
      <p:sp>
        <p:nvSpPr>
          <p:cNvPr id="43011" name="Rectangle 2"/>
          <p:cNvSpPr>
            <a:spLocks noGrp="1" noChangeArrowheads="1"/>
          </p:cNvSpPr>
          <p:nvPr>
            <p:ph type="title"/>
          </p:nvPr>
        </p:nvSpPr>
        <p:spPr>
          <a:xfrm>
            <a:off x="395288" y="188913"/>
            <a:ext cx="7772400" cy="533400"/>
          </a:xfrm>
        </p:spPr>
        <p:txBody>
          <a:bodyPr/>
          <a:lstStyle/>
          <a:p>
            <a:pPr eaLnBrk="1" hangingPunct="1"/>
            <a:r>
              <a:rPr lang="en-US" dirty="0" smtClean="0"/>
              <a:t>Pure Delay Frequency Response</a:t>
            </a:r>
          </a:p>
        </p:txBody>
      </p:sp>
      <p:sp>
        <p:nvSpPr>
          <p:cNvPr id="43012" name="Rectangle 3"/>
          <p:cNvSpPr>
            <a:spLocks noGrp="1" noChangeArrowheads="1"/>
          </p:cNvSpPr>
          <p:nvPr>
            <p:ph type="body" idx="1"/>
          </p:nvPr>
        </p:nvSpPr>
        <p:spPr>
          <a:xfrm>
            <a:off x="685800" y="5410200"/>
            <a:ext cx="7543800" cy="838200"/>
          </a:xfrm>
        </p:spPr>
        <p:txBody>
          <a:bodyPr/>
          <a:lstStyle/>
          <a:p>
            <a:pPr marL="0" indent="0" eaLnBrk="1" hangingPunct="1">
              <a:buFontTx/>
              <a:buNone/>
            </a:pPr>
            <a:r>
              <a:rPr lang="en-US" smtClean="0"/>
              <a:t>Pure delay has no impact on gain but phase loss goes to infinity at high frequencies.</a:t>
            </a:r>
          </a:p>
        </p:txBody>
      </p:sp>
      <p:sp>
        <p:nvSpPr>
          <p:cNvPr id="43013" name="Rectangle 4"/>
          <p:cNvSpPr>
            <a:spLocks noChangeArrowheads="1"/>
          </p:cNvSpPr>
          <p:nvPr/>
        </p:nvSpPr>
        <p:spPr bwMode="auto">
          <a:xfrm>
            <a:off x="2198688" y="990600"/>
            <a:ext cx="762000" cy="457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43014" name="Line 5"/>
          <p:cNvSpPr>
            <a:spLocks noChangeShapeType="1"/>
          </p:cNvSpPr>
          <p:nvPr/>
        </p:nvSpPr>
        <p:spPr bwMode="auto">
          <a:xfrm>
            <a:off x="2960688" y="1219200"/>
            <a:ext cx="38100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43015" name="Line 6"/>
          <p:cNvSpPr>
            <a:spLocks noChangeShapeType="1"/>
          </p:cNvSpPr>
          <p:nvPr/>
        </p:nvSpPr>
        <p:spPr bwMode="auto">
          <a:xfrm>
            <a:off x="1817688" y="1219200"/>
            <a:ext cx="38100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pic>
        <p:nvPicPr>
          <p:cNvPr id="43016" name="Picture 7" descr="D:\Users\a22069t\My Documents\Subsection Stuff\My People\Training Materials\txp_fig.png"/>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827088" y="1143000"/>
            <a:ext cx="925512"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3017" name="Picture 8" descr="D:\Users\a22069t\My Documents\Subsection Stuff\My People\Training Materials\txp_fig.png"/>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3413125" y="1136650"/>
            <a:ext cx="1382713"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3018" name="Picture 15" descr="D:\Users\a22069t\My Documents\Subsection Stuff\My People\Training Materials\txp_fig.png"/>
          <p:cNvPicPr>
            <a:picLocks noChangeAspect="1" noChangeArrowheads="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314575" y="1116013"/>
            <a:ext cx="47625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3019" name="Picture 16" descr="D:\Users\a22069t\My Documents\Subsection Stuff\My People\Training Materials\A Course Figures\delaybod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0113" y="2060575"/>
            <a:ext cx="3263900"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020" name="Straight Arrow Connector 12"/>
          <p:cNvCxnSpPr>
            <a:cxnSpLocks noChangeShapeType="1"/>
          </p:cNvCxnSpPr>
          <p:nvPr/>
        </p:nvCxnSpPr>
        <p:spPr bwMode="auto">
          <a:xfrm>
            <a:off x="5003800" y="3933825"/>
            <a:ext cx="3455988" cy="0"/>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3021" name="Straight Arrow Connector 14"/>
          <p:cNvCxnSpPr>
            <a:cxnSpLocks noChangeShapeType="1"/>
          </p:cNvCxnSpPr>
          <p:nvPr/>
        </p:nvCxnSpPr>
        <p:spPr bwMode="auto">
          <a:xfrm flipV="1">
            <a:off x="5003800" y="908050"/>
            <a:ext cx="0" cy="3025775"/>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43022" name="Freeform 15"/>
          <p:cNvSpPr>
            <a:spLocks/>
          </p:cNvSpPr>
          <p:nvPr/>
        </p:nvSpPr>
        <p:spPr bwMode="auto">
          <a:xfrm>
            <a:off x="5156200" y="1219200"/>
            <a:ext cx="2514600" cy="2413000"/>
          </a:xfrm>
          <a:custGeom>
            <a:avLst/>
            <a:gdLst>
              <a:gd name="T0" fmla="*/ 0 w 2514600"/>
              <a:gd name="T1" fmla="*/ 2413000 h 2413000"/>
              <a:gd name="T2" fmla="*/ 50800 w 2514600"/>
              <a:gd name="T3" fmla="*/ 2171700 h 2413000"/>
              <a:gd name="T4" fmla="*/ 63500 w 2514600"/>
              <a:gd name="T5" fmla="*/ 2133600 h 2413000"/>
              <a:gd name="T6" fmla="*/ 88900 w 2514600"/>
              <a:gd name="T7" fmla="*/ 2006600 h 2413000"/>
              <a:gd name="T8" fmla="*/ 114300 w 2514600"/>
              <a:gd name="T9" fmla="*/ 1930400 h 2413000"/>
              <a:gd name="T10" fmla="*/ 127000 w 2514600"/>
              <a:gd name="T11" fmla="*/ 1879600 h 2413000"/>
              <a:gd name="T12" fmla="*/ 215900 w 2514600"/>
              <a:gd name="T13" fmla="*/ 1778000 h 2413000"/>
              <a:gd name="T14" fmla="*/ 254000 w 2514600"/>
              <a:gd name="T15" fmla="*/ 1765300 h 2413000"/>
              <a:gd name="T16" fmla="*/ 355600 w 2514600"/>
              <a:gd name="T17" fmla="*/ 1714500 h 2413000"/>
              <a:gd name="T18" fmla="*/ 482600 w 2514600"/>
              <a:gd name="T19" fmla="*/ 1676400 h 2413000"/>
              <a:gd name="T20" fmla="*/ 876300 w 2514600"/>
              <a:gd name="T21" fmla="*/ 1663700 h 2413000"/>
              <a:gd name="T22" fmla="*/ 977900 w 2514600"/>
              <a:gd name="T23" fmla="*/ 1600200 h 2413000"/>
              <a:gd name="T24" fmla="*/ 1028700 w 2514600"/>
              <a:gd name="T25" fmla="*/ 1574800 h 2413000"/>
              <a:gd name="T26" fmla="*/ 1143000 w 2514600"/>
              <a:gd name="T27" fmla="*/ 1524000 h 2413000"/>
              <a:gd name="T28" fmla="*/ 1181100 w 2514600"/>
              <a:gd name="T29" fmla="*/ 1485900 h 2413000"/>
              <a:gd name="T30" fmla="*/ 1244600 w 2514600"/>
              <a:gd name="T31" fmla="*/ 1447800 h 2413000"/>
              <a:gd name="T32" fmla="*/ 1282700 w 2514600"/>
              <a:gd name="T33" fmla="*/ 1422400 h 2413000"/>
              <a:gd name="T34" fmla="*/ 1384300 w 2514600"/>
              <a:gd name="T35" fmla="*/ 1346200 h 2413000"/>
              <a:gd name="T36" fmla="*/ 1435100 w 2514600"/>
              <a:gd name="T37" fmla="*/ 1295400 h 2413000"/>
              <a:gd name="T38" fmla="*/ 1549400 w 2514600"/>
              <a:gd name="T39" fmla="*/ 1206500 h 2413000"/>
              <a:gd name="T40" fmla="*/ 1752600 w 2514600"/>
              <a:gd name="T41" fmla="*/ 939800 h 2413000"/>
              <a:gd name="T42" fmla="*/ 1803400 w 2514600"/>
              <a:gd name="T43" fmla="*/ 889000 h 2413000"/>
              <a:gd name="T44" fmla="*/ 1828800 w 2514600"/>
              <a:gd name="T45" fmla="*/ 850900 h 2413000"/>
              <a:gd name="T46" fmla="*/ 1917700 w 2514600"/>
              <a:gd name="T47" fmla="*/ 774700 h 2413000"/>
              <a:gd name="T48" fmla="*/ 1955800 w 2514600"/>
              <a:gd name="T49" fmla="*/ 711200 h 2413000"/>
              <a:gd name="T50" fmla="*/ 2044700 w 2514600"/>
              <a:gd name="T51" fmla="*/ 622300 h 2413000"/>
              <a:gd name="T52" fmla="*/ 2120900 w 2514600"/>
              <a:gd name="T53" fmla="*/ 558800 h 2413000"/>
              <a:gd name="T54" fmla="*/ 2171700 w 2514600"/>
              <a:gd name="T55" fmla="*/ 457200 h 2413000"/>
              <a:gd name="T56" fmla="*/ 2273300 w 2514600"/>
              <a:gd name="T57" fmla="*/ 190500 h 2413000"/>
              <a:gd name="T58" fmla="*/ 2311400 w 2514600"/>
              <a:gd name="T59" fmla="*/ 165100 h 2413000"/>
              <a:gd name="T60" fmla="*/ 2425700 w 2514600"/>
              <a:gd name="T61" fmla="*/ 76200 h 2413000"/>
              <a:gd name="T62" fmla="*/ 2514600 w 2514600"/>
              <a:gd name="T63" fmla="*/ 12700 h 2413000"/>
              <a:gd name="T64" fmla="*/ 2514600 w 2514600"/>
              <a:gd name="T65" fmla="*/ 0 h 241300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14600"/>
              <a:gd name="T100" fmla="*/ 0 h 2413000"/>
              <a:gd name="T101" fmla="*/ 2514600 w 2514600"/>
              <a:gd name="T102" fmla="*/ 2413000 h 241300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14600" h="2413000">
                <a:moveTo>
                  <a:pt x="0" y="2413000"/>
                </a:moveTo>
                <a:cubicBezTo>
                  <a:pt x="79957" y="2306391"/>
                  <a:pt x="25651" y="2398041"/>
                  <a:pt x="50800" y="2171700"/>
                </a:cubicBezTo>
                <a:cubicBezTo>
                  <a:pt x="52278" y="2158395"/>
                  <a:pt x="60490" y="2146644"/>
                  <a:pt x="63500" y="2133600"/>
                </a:cubicBezTo>
                <a:cubicBezTo>
                  <a:pt x="73208" y="2091534"/>
                  <a:pt x="75248" y="2047556"/>
                  <a:pt x="88900" y="2006600"/>
                </a:cubicBezTo>
                <a:cubicBezTo>
                  <a:pt x="97367" y="1981200"/>
                  <a:pt x="107806" y="1956375"/>
                  <a:pt x="114300" y="1930400"/>
                </a:cubicBezTo>
                <a:cubicBezTo>
                  <a:pt x="118533" y="1913467"/>
                  <a:pt x="119194" y="1895212"/>
                  <a:pt x="127000" y="1879600"/>
                </a:cubicBezTo>
                <a:cubicBezTo>
                  <a:pt x="139345" y="1854911"/>
                  <a:pt x="195528" y="1792552"/>
                  <a:pt x="215900" y="1778000"/>
                </a:cubicBezTo>
                <a:cubicBezTo>
                  <a:pt x="226793" y="1770219"/>
                  <a:pt x="241813" y="1770840"/>
                  <a:pt x="254000" y="1765300"/>
                </a:cubicBezTo>
                <a:cubicBezTo>
                  <a:pt x="288470" y="1749632"/>
                  <a:pt x="319679" y="1726474"/>
                  <a:pt x="355600" y="1714500"/>
                </a:cubicBezTo>
                <a:cubicBezTo>
                  <a:pt x="366125" y="1710992"/>
                  <a:pt x="459435" y="1677724"/>
                  <a:pt x="482600" y="1676400"/>
                </a:cubicBezTo>
                <a:cubicBezTo>
                  <a:pt x="613688" y="1668909"/>
                  <a:pt x="745067" y="1667933"/>
                  <a:pt x="876300" y="1663700"/>
                </a:cubicBezTo>
                <a:cubicBezTo>
                  <a:pt x="973344" y="1639439"/>
                  <a:pt x="883187" y="1671235"/>
                  <a:pt x="977900" y="1600200"/>
                </a:cubicBezTo>
                <a:cubicBezTo>
                  <a:pt x="993046" y="1588841"/>
                  <a:pt x="1012646" y="1584834"/>
                  <a:pt x="1028700" y="1574800"/>
                </a:cubicBezTo>
                <a:cubicBezTo>
                  <a:pt x="1116789" y="1519744"/>
                  <a:pt x="1038328" y="1544934"/>
                  <a:pt x="1143000" y="1524000"/>
                </a:cubicBezTo>
                <a:cubicBezTo>
                  <a:pt x="1155700" y="1511300"/>
                  <a:pt x="1166732" y="1496676"/>
                  <a:pt x="1181100" y="1485900"/>
                </a:cubicBezTo>
                <a:cubicBezTo>
                  <a:pt x="1200847" y="1471089"/>
                  <a:pt x="1223668" y="1460883"/>
                  <a:pt x="1244600" y="1447800"/>
                </a:cubicBezTo>
                <a:cubicBezTo>
                  <a:pt x="1257543" y="1439710"/>
                  <a:pt x="1270356" y="1431378"/>
                  <a:pt x="1282700" y="1422400"/>
                </a:cubicBezTo>
                <a:cubicBezTo>
                  <a:pt x="1316936" y="1397501"/>
                  <a:pt x="1354366" y="1376134"/>
                  <a:pt x="1384300" y="1346200"/>
                </a:cubicBezTo>
                <a:cubicBezTo>
                  <a:pt x="1401233" y="1329267"/>
                  <a:pt x="1416819" y="1310869"/>
                  <a:pt x="1435100" y="1295400"/>
                </a:cubicBezTo>
                <a:cubicBezTo>
                  <a:pt x="1471947" y="1264222"/>
                  <a:pt x="1521010" y="1245536"/>
                  <a:pt x="1549400" y="1206500"/>
                </a:cubicBezTo>
                <a:cubicBezTo>
                  <a:pt x="1585478" y="1156892"/>
                  <a:pt x="1706743" y="985657"/>
                  <a:pt x="1752600" y="939800"/>
                </a:cubicBezTo>
                <a:cubicBezTo>
                  <a:pt x="1769533" y="922867"/>
                  <a:pt x="1787815" y="907182"/>
                  <a:pt x="1803400" y="889000"/>
                </a:cubicBezTo>
                <a:cubicBezTo>
                  <a:pt x="1813333" y="877411"/>
                  <a:pt x="1818007" y="861693"/>
                  <a:pt x="1828800" y="850900"/>
                </a:cubicBezTo>
                <a:cubicBezTo>
                  <a:pt x="1880305" y="799395"/>
                  <a:pt x="1876227" y="829997"/>
                  <a:pt x="1917700" y="774700"/>
                </a:cubicBezTo>
                <a:cubicBezTo>
                  <a:pt x="1932511" y="754953"/>
                  <a:pt x="1939997" y="730163"/>
                  <a:pt x="1955800" y="711200"/>
                </a:cubicBezTo>
                <a:cubicBezTo>
                  <a:pt x="1982629" y="679005"/>
                  <a:pt x="2009831" y="645546"/>
                  <a:pt x="2044700" y="622300"/>
                </a:cubicBezTo>
                <a:cubicBezTo>
                  <a:pt x="2076969" y="600788"/>
                  <a:pt x="2096454" y="591395"/>
                  <a:pt x="2120900" y="558800"/>
                </a:cubicBezTo>
                <a:cubicBezTo>
                  <a:pt x="2156890" y="510813"/>
                  <a:pt x="2156074" y="504079"/>
                  <a:pt x="2171700" y="457200"/>
                </a:cubicBezTo>
                <a:cubicBezTo>
                  <a:pt x="2198206" y="258407"/>
                  <a:pt x="2153843" y="296684"/>
                  <a:pt x="2273300" y="190500"/>
                </a:cubicBezTo>
                <a:cubicBezTo>
                  <a:pt x="2284708" y="180359"/>
                  <a:pt x="2299189" y="174258"/>
                  <a:pt x="2311400" y="165100"/>
                </a:cubicBezTo>
                <a:cubicBezTo>
                  <a:pt x="2350014" y="136140"/>
                  <a:pt x="2385539" y="102974"/>
                  <a:pt x="2425700" y="76200"/>
                </a:cubicBezTo>
                <a:cubicBezTo>
                  <a:pt x="2447333" y="61778"/>
                  <a:pt x="2498847" y="28453"/>
                  <a:pt x="2514600" y="12700"/>
                </a:cubicBezTo>
                <a:lnTo>
                  <a:pt x="2514600" y="0"/>
                </a:lnTo>
              </a:path>
            </a:pathLst>
          </a:custGeom>
          <a:noFill/>
          <a:ln w="19050"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3023" name="Straight Connector 17"/>
          <p:cNvCxnSpPr>
            <a:cxnSpLocks noChangeShapeType="1"/>
            <a:endCxn id="43022" idx="6"/>
          </p:cNvCxnSpPr>
          <p:nvPr/>
        </p:nvCxnSpPr>
        <p:spPr bwMode="auto">
          <a:xfrm flipV="1">
            <a:off x="5364163" y="2997200"/>
            <a:ext cx="7937" cy="647700"/>
          </a:xfrm>
          <a:prstGeom prst="line">
            <a:avLst/>
          </a:prstGeom>
          <a:noFill/>
          <a:ln w="6350" algn="ctr">
            <a:solidFill>
              <a:schemeClr val="tx1"/>
            </a:solidFill>
            <a:round/>
            <a:headEnd/>
            <a:tailEnd/>
          </a:ln>
          <a:extLst>
            <a:ext uri="{909E8E84-426E-40DD-AFC4-6F175D3DCCD1}">
              <a14:hiddenFill xmlns:a14="http://schemas.microsoft.com/office/drawing/2010/main">
                <a:noFill/>
              </a14:hiddenFill>
            </a:ext>
          </a:extLst>
        </p:spPr>
      </p:cxnSp>
      <p:cxnSp>
        <p:nvCxnSpPr>
          <p:cNvPr id="43024" name="Straight Connector 18"/>
          <p:cNvCxnSpPr>
            <a:cxnSpLocks noChangeShapeType="1"/>
          </p:cNvCxnSpPr>
          <p:nvPr/>
        </p:nvCxnSpPr>
        <p:spPr bwMode="auto">
          <a:xfrm flipV="1">
            <a:off x="5940425" y="2852738"/>
            <a:ext cx="7938" cy="144462"/>
          </a:xfrm>
          <a:prstGeom prst="line">
            <a:avLst/>
          </a:prstGeom>
          <a:noFill/>
          <a:ln w="6350" algn="ctr">
            <a:solidFill>
              <a:schemeClr val="tx1"/>
            </a:solidFill>
            <a:round/>
            <a:headEnd/>
            <a:tailEnd/>
          </a:ln>
          <a:extLst>
            <a:ext uri="{909E8E84-426E-40DD-AFC4-6F175D3DCCD1}">
              <a14:hiddenFill xmlns:a14="http://schemas.microsoft.com/office/drawing/2010/main">
                <a:noFill/>
              </a14:hiddenFill>
            </a:ext>
          </a:extLst>
        </p:spPr>
      </p:cxnSp>
      <p:cxnSp>
        <p:nvCxnSpPr>
          <p:cNvPr id="43025" name="Straight Connector 20"/>
          <p:cNvCxnSpPr>
            <a:cxnSpLocks noChangeShapeType="1"/>
            <a:stCxn id="43022" idx="6"/>
          </p:cNvCxnSpPr>
          <p:nvPr/>
        </p:nvCxnSpPr>
        <p:spPr bwMode="auto">
          <a:xfrm flipV="1">
            <a:off x="5372100" y="2997200"/>
            <a:ext cx="568325" cy="0"/>
          </a:xfrm>
          <a:prstGeom prst="line">
            <a:avLst/>
          </a:prstGeom>
          <a:noFill/>
          <a:ln w="6350" algn="ctr">
            <a:solidFill>
              <a:schemeClr val="tx1"/>
            </a:solidFill>
            <a:round/>
            <a:headEnd/>
            <a:tailEnd/>
          </a:ln>
          <a:extLst>
            <a:ext uri="{909E8E84-426E-40DD-AFC4-6F175D3DCCD1}">
              <a14:hiddenFill xmlns:a14="http://schemas.microsoft.com/office/drawing/2010/main">
                <a:noFill/>
              </a14:hiddenFill>
            </a:ext>
          </a:extLst>
        </p:spPr>
      </p:cxnSp>
      <p:cxnSp>
        <p:nvCxnSpPr>
          <p:cNvPr id="43026" name="Straight Connector 23"/>
          <p:cNvCxnSpPr>
            <a:cxnSpLocks noChangeShapeType="1"/>
          </p:cNvCxnSpPr>
          <p:nvPr/>
        </p:nvCxnSpPr>
        <p:spPr bwMode="auto">
          <a:xfrm flipV="1">
            <a:off x="6516688" y="2565400"/>
            <a:ext cx="0" cy="287338"/>
          </a:xfrm>
          <a:prstGeom prst="line">
            <a:avLst/>
          </a:prstGeom>
          <a:noFill/>
          <a:ln w="6350" algn="ctr">
            <a:solidFill>
              <a:schemeClr val="tx1"/>
            </a:solidFill>
            <a:round/>
            <a:headEnd/>
            <a:tailEnd/>
          </a:ln>
          <a:extLst>
            <a:ext uri="{909E8E84-426E-40DD-AFC4-6F175D3DCCD1}">
              <a14:hiddenFill xmlns:a14="http://schemas.microsoft.com/office/drawing/2010/main">
                <a:noFill/>
              </a14:hiddenFill>
            </a:ext>
          </a:extLst>
        </p:spPr>
      </p:cxnSp>
      <p:cxnSp>
        <p:nvCxnSpPr>
          <p:cNvPr id="43027" name="Straight Connector 24"/>
          <p:cNvCxnSpPr>
            <a:cxnSpLocks noChangeShapeType="1"/>
          </p:cNvCxnSpPr>
          <p:nvPr/>
        </p:nvCxnSpPr>
        <p:spPr bwMode="auto">
          <a:xfrm flipV="1">
            <a:off x="5948363" y="2852738"/>
            <a:ext cx="568325" cy="0"/>
          </a:xfrm>
          <a:prstGeom prst="line">
            <a:avLst/>
          </a:prstGeom>
          <a:noFill/>
          <a:ln w="6350" algn="ctr">
            <a:solidFill>
              <a:schemeClr val="tx1"/>
            </a:solidFill>
            <a:round/>
            <a:headEnd/>
            <a:tailEnd/>
          </a:ln>
          <a:extLst>
            <a:ext uri="{909E8E84-426E-40DD-AFC4-6F175D3DCCD1}">
              <a14:hiddenFill xmlns:a14="http://schemas.microsoft.com/office/drawing/2010/main">
                <a:noFill/>
              </a14:hiddenFill>
            </a:ext>
          </a:extLst>
        </p:spPr>
      </p:cxnSp>
      <p:cxnSp>
        <p:nvCxnSpPr>
          <p:cNvPr id="43028" name="Straight Connector 25"/>
          <p:cNvCxnSpPr>
            <a:cxnSpLocks noChangeShapeType="1"/>
          </p:cNvCxnSpPr>
          <p:nvPr/>
        </p:nvCxnSpPr>
        <p:spPr bwMode="auto">
          <a:xfrm flipV="1">
            <a:off x="6524625" y="2565400"/>
            <a:ext cx="568325" cy="0"/>
          </a:xfrm>
          <a:prstGeom prst="line">
            <a:avLst/>
          </a:prstGeom>
          <a:noFill/>
          <a:ln w="6350" algn="ctr">
            <a:solidFill>
              <a:schemeClr val="tx1"/>
            </a:solidFill>
            <a:round/>
            <a:headEnd/>
            <a:tailEnd/>
          </a:ln>
          <a:extLst>
            <a:ext uri="{909E8E84-426E-40DD-AFC4-6F175D3DCCD1}">
              <a14:hiddenFill xmlns:a14="http://schemas.microsoft.com/office/drawing/2010/main">
                <a:noFill/>
              </a14:hiddenFill>
            </a:ext>
          </a:extLst>
        </p:spPr>
      </p:cxnSp>
      <p:cxnSp>
        <p:nvCxnSpPr>
          <p:cNvPr id="43029" name="Straight Connector 26"/>
          <p:cNvCxnSpPr>
            <a:cxnSpLocks noChangeShapeType="1"/>
          </p:cNvCxnSpPr>
          <p:nvPr/>
        </p:nvCxnSpPr>
        <p:spPr bwMode="auto">
          <a:xfrm flipV="1">
            <a:off x="7092950" y="1916113"/>
            <a:ext cx="566738" cy="1587"/>
          </a:xfrm>
          <a:prstGeom prst="line">
            <a:avLst/>
          </a:prstGeom>
          <a:noFill/>
          <a:ln w="6350" algn="ctr">
            <a:solidFill>
              <a:schemeClr val="tx1"/>
            </a:solidFill>
            <a:round/>
            <a:headEnd/>
            <a:tailEnd/>
          </a:ln>
          <a:extLst>
            <a:ext uri="{909E8E84-426E-40DD-AFC4-6F175D3DCCD1}">
              <a14:hiddenFill xmlns:a14="http://schemas.microsoft.com/office/drawing/2010/main">
                <a:noFill/>
              </a14:hiddenFill>
            </a:ext>
          </a:extLst>
        </p:spPr>
      </p:cxnSp>
      <p:cxnSp>
        <p:nvCxnSpPr>
          <p:cNvPr id="43030" name="Straight Connector 27"/>
          <p:cNvCxnSpPr>
            <a:cxnSpLocks noChangeShapeType="1"/>
          </p:cNvCxnSpPr>
          <p:nvPr/>
        </p:nvCxnSpPr>
        <p:spPr bwMode="auto">
          <a:xfrm flipV="1">
            <a:off x="7667625" y="1196975"/>
            <a:ext cx="568325" cy="0"/>
          </a:xfrm>
          <a:prstGeom prst="line">
            <a:avLst/>
          </a:prstGeom>
          <a:noFill/>
          <a:ln w="6350" algn="ctr">
            <a:solidFill>
              <a:schemeClr val="tx1"/>
            </a:solidFill>
            <a:round/>
            <a:headEnd/>
            <a:tailEnd/>
          </a:ln>
          <a:extLst>
            <a:ext uri="{909E8E84-426E-40DD-AFC4-6F175D3DCCD1}">
              <a14:hiddenFill xmlns:a14="http://schemas.microsoft.com/office/drawing/2010/main">
                <a:noFill/>
              </a14:hiddenFill>
            </a:ext>
          </a:extLst>
        </p:spPr>
      </p:cxnSp>
      <p:cxnSp>
        <p:nvCxnSpPr>
          <p:cNvPr id="43031" name="Straight Connector 29"/>
          <p:cNvCxnSpPr>
            <a:cxnSpLocks noChangeShapeType="1"/>
            <a:endCxn id="43022" idx="24"/>
          </p:cNvCxnSpPr>
          <p:nvPr/>
        </p:nvCxnSpPr>
        <p:spPr bwMode="auto">
          <a:xfrm flipV="1">
            <a:off x="7092950" y="1930400"/>
            <a:ext cx="19050" cy="635000"/>
          </a:xfrm>
          <a:prstGeom prst="line">
            <a:avLst/>
          </a:prstGeom>
          <a:noFill/>
          <a:ln w="6350" algn="ctr">
            <a:solidFill>
              <a:schemeClr val="tx1"/>
            </a:solidFill>
            <a:round/>
            <a:headEnd/>
            <a:tailEnd/>
          </a:ln>
          <a:extLst>
            <a:ext uri="{909E8E84-426E-40DD-AFC4-6F175D3DCCD1}">
              <a14:hiddenFill xmlns:a14="http://schemas.microsoft.com/office/drawing/2010/main">
                <a:noFill/>
              </a14:hiddenFill>
            </a:ext>
          </a:extLst>
        </p:spPr>
      </p:cxnSp>
      <p:cxnSp>
        <p:nvCxnSpPr>
          <p:cNvPr id="43032" name="Straight Connector 31"/>
          <p:cNvCxnSpPr>
            <a:cxnSpLocks noChangeShapeType="1"/>
            <a:endCxn id="43022" idx="32"/>
          </p:cNvCxnSpPr>
          <p:nvPr/>
        </p:nvCxnSpPr>
        <p:spPr bwMode="auto">
          <a:xfrm flipV="1">
            <a:off x="7667625" y="1219200"/>
            <a:ext cx="3175" cy="684213"/>
          </a:xfrm>
          <a:prstGeom prst="line">
            <a:avLst/>
          </a:prstGeom>
          <a:noFill/>
          <a:ln w="6350" algn="ctr">
            <a:solidFill>
              <a:schemeClr val="tx1"/>
            </a:solidFill>
            <a:round/>
            <a:headEnd/>
            <a:tailEnd/>
          </a:ln>
          <a:extLst>
            <a:ext uri="{909E8E84-426E-40DD-AFC4-6F175D3DCCD1}">
              <a14:hiddenFill xmlns:a14="http://schemas.microsoft.com/office/drawing/2010/main">
                <a:noFill/>
              </a14:hiddenFill>
            </a:ext>
          </a:extLst>
        </p:spPr>
      </p:cxnSp>
      <p:cxnSp>
        <p:nvCxnSpPr>
          <p:cNvPr id="43033" name="Straight Connector 34"/>
          <p:cNvCxnSpPr>
            <a:cxnSpLocks noChangeShapeType="1"/>
          </p:cNvCxnSpPr>
          <p:nvPr/>
        </p:nvCxnSpPr>
        <p:spPr bwMode="auto">
          <a:xfrm flipV="1">
            <a:off x="7451725" y="1196975"/>
            <a:ext cx="504825" cy="719138"/>
          </a:xfrm>
          <a:prstGeom prst="line">
            <a:avLst/>
          </a:prstGeom>
          <a:noFill/>
          <a:ln w="19050" algn="ctr">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43034" name="Straight Connector 35"/>
          <p:cNvCxnSpPr>
            <a:cxnSpLocks noChangeShapeType="1"/>
          </p:cNvCxnSpPr>
          <p:nvPr/>
        </p:nvCxnSpPr>
        <p:spPr bwMode="auto">
          <a:xfrm flipV="1">
            <a:off x="6804025" y="1916113"/>
            <a:ext cx="647700" cy="649287"/>
          </a:xfrm>
          <a:prstGeom prst="line">
            <a:avLst/>
          </a:prstGeom>
          <a:noFill/>
          <a:ln w="19050" algn="ctr">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43035" name="Straight Connector 38"/>
          <p:cNvCxnSpPr>
            <a:cxnSpLocks noChangeShapeType="1"/>
          </p:cNvCxnSpPr>
          <p:nvPr/>
        </p:nvCxnSpPr>
        <p:spPr bwMode="auto">
          <a:xfrm flipV="1">
            <a:off x="6300788" y="2565400"/>
            <a:ext cx="503237" cy="287338"/>
          </a:xfrm>
          <a:prstGeom prst="line">
            <a:avLst/>
          </a:prstGeom>
          <a:noFill/>
          <a:ln w="19050" algn="ctr">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43036" name="Straight Connector 41"/>
          <p:cNvCxnSpPr>
            <a:cxnSpLocks noChangeShapeType="1"/>
          </p:cNvCxnSpPr>
          <p:nvPr/>
        </p:nvCxnSpPr>
        <p:spPr bwMode="auto">
          <a:xfrm flipV="1">
            <a:off x="5651500" y="2852738"/>
            <a:ext cx="649288" cy="144462"/>
          </a:xfrm>
          <a:prstGeom prst="line">
            <a:avLst/>
          </a:prstGeom>
          <a:noFill/>
          <a:ln w="19050" algn="ctr">
            <a:solidFill>
              <a:schemeClr val="tx1"/>
            </a:solidFill>
            <a:prstDash val="sysDash"/>
            <a:round/>
            <a:headEnd/>
            <a:tailEnd/>
          </a:ln>
          <a:extLst>
            <a:ext uri="{909E8E84-426E-40DD-AFC4-6F175D3DCCD1}">
              <a14:hiddenFill xmlns:a14="http://schemas.microsoft.com/office/drawing/2010/main">
                <a:noFill/>
              </a14:hiddenFill>
            </a:ext>
          </a:extLst>
        </p:spPr>
      </p:cxnSp>
      <p:graphicFrame>
        <p:nvGraphicFramePr>
          <p:cNvPr id="43037" name="Object 12"/>
          <p:cNvGraphicFramePr>
            <a:graphicFrameLocks noChangeAspect="1"/>
          </p:cNvGraphicFramePr>
          <p:nvPr/>
        </p:nvGraphicFramePr>
        <p:xfrm>
          <a:off x="6011863" y="981075"/>
          <a:ext cx="696912" cy="527050"/>
        </p:xfrm>
        <a:graphic>
          <a:graphicData uri="http://schemas.openxmlformats.org/presentationml/2006/ole">
            <mc:AlternateContent xmlns:mc="http://schemas.openxmlformats.org/markup-compatibility/2006">
              <mc:Choice xmlns:v="urn:schemas-microsoft-com:vml" Requires="v">
                <p:oleObj spid="_x0000_s43830" name="Equation" r:id="rId11" imgW="368300" imgH="279400" progId="Equation.3">
                  <p:embed/>
                </p:oleObj>
              </mc:Choice>
              <mc:Fallback>
                <p:oleObj name="Equation" r:id="rId11" imgW="368300" imgH="279400"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1863" y="981075"/>
                        <a:ext cx="696912" cy="52705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38" name="Object 13"/>
          <p:cNvGraphicFramePr>
            <a:graphicFrameLocks noChangeAspect="1"/>
          </p:cNvGraphicFramePr>
          <p:nvPr/>
        </p:nvGraphicFramePr>
        <p:xfrm>
          <a:off x="5580063" y="3357563"/>
          <a:ext cx="336550" cy="431800"/>
        </p:xfrm>
        <a:graphic>
          <a:graphicData uri="http://schemas.openxmlformats.org/presentationml/2006/ole">
            <mc:AlternateContent xmlns:mc="http://schemas.openxmlformats.org/markup-compatibility/2006">
              <mc:Choice xmlns:v="urn:schemas-microsoft-com:vml" Requires="v">
                <p:oleObj spid="_x0000_s43831" name="Equation" r:id="rId13" imgW="177646" imgH="228402" progId="Equation.3">
                  <p:embed/>
                </p:oleObj>
              </mc:Choice>
              <mc:Fallback>
                <p:oleObj name="Equation" r:id="rId13" imgW="177646" imgH="228402"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80063" y="3357563"/>
                        <a:ext cx="3365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39" name="Object 14"/>
          <p:cNvGraphicFramePr>
            <a:graphicFrameLocks noChangeAspect="1"/>
          </p:cNvGraphicFramePr>
          <p:nvPr/>
        </p:nvGraphicFramePr>
        <p:xfrm>
          <a:off x="7956550" y="2133600"/>
          <a:ext cx="701675" cy="684213"/>
        </p:xfrm>
        <a:graphic>
          <a:graphicData uri="http://schemas.openxmlformats.org/presentationml/2006/ole">
            <mc:AlternateContent xmlns:mc="http://schemas.openxmlformats.org/markup-compatibility/2006">
              <mc:Choice xmlns:v="urn:schemas-microsoft-com:vml" Requires="v">
                <p:oleObj spid="_x0000_s43832" name="Equation" r:id="rId15" imgW="444307" imgH="342751" progId="Equation.3">
                  <p:embed/>
                </p:oleObj>
              </mc:Choice>
              <mc:Fallback>
                <p:oleObj name="Equation" r:id="rId15" imgW="444307" imgH="342751" progId="Equation.3">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56550" y="2133600"/>
                        <a:ext cx="701675" cy="68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43040" name="Straight Arrow Connector 50"/>
          <p:cNvCxnSpPr>
            <a:cxnSpLocks noChangeShapeType="1"/>
          </p:cNvCxnSpPr>
          <p:nvPr/>
        </p:nvCxnSpPr>
        <p:spPr bwMode="auto">
          <a:xfrm>
            <a:off x="5364163" y="3284538"/>
            <a:ext cx="576262" cy="0"/>
          </a:xfrm>
          <a:prstGeom prst="straightConnector1">
            <a:avLst/>
          </a:prstGeom>
          <a:noFill/>
          <a:ln w="317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43041" name="Straight Connector 51"/>
          <p:cNvCxnSpPr>
            <a:cxnSpLocks noChangeShapeType="1"/>
          </p:cNvCxnSpPr>
          <p:nvPr/>
        </p:nvCxnSpPr>
        <p:spPr bwMode="auto">
          <a:xfrm flipV="1">
            <a:off x="5940425" y="3068638"/>
            <a:ext cx="7938" cy="647700"/>
          </a:xfrm>
          <a:prstGeom prst="line">
            <a:avLst/>
          </a:prstGeom>
          <a:noFill/>
          <a:ln w="6350" algn="ctr">
            <a:solidFill>
              <a:schemeClr val="tx1"/>
            </a:solidFill>
            <a:round/>
            <a:headEnd/>
            <a:tailEnd/>
          </a:ln>
          <a:extLst>
            <a:ext uri="{909E8E84-426E-40DD-AFC4-6F175D3DCCD1}">
              <a14:hiddenFill xmlns:a14="http://schemas.microsoft.com/office/drawing/2010/main">
                <a:noFill/>
              </a14:hiddenFill>
            </a:ext>
          </a:extLst>
        </p:spPr>
      </p:cxnSp>
      <p:cxnSp>
        <p:nvCxnSpPr>
          <p:cNvPr id="43042" name="Straight Connector 53"/>
          <p:cNvCxnSpPr>
            <a:cxnSpLocks noChangeShapeType="1"/>
          </p:cNvCxnSpPr>
          <p:nvPr/>
        </p:nvCxnSpPr>
        <p:spPr bwMode="auto">
          <a:xfrm flipV="1">
            <a:off x="7451725" y="1989138"/>
            <a:ext cx="7938" cy="935037"/>
          </a:xfrm>
          <a:prstGeom prst="line">
            <a:avLst/>
          </a:prstGeom>
          <a:noFill/>
          <a:ln w="6350" algn="ctr">
            <a:solidFill>
              <a:schemeClr val="tx1"/>
            </a:solidFill>
            <a:round/>
            <a:headEnd/>
            <a:tailEnd/>
          </a:ln>
          <a:extLst>
            <a:ext uri="{909E8E84-426E-40DD-AFC4-6F175D3DCCD1}">
              <a14:hiddenFill xmlns:a14="http://schemas.microsoft.com/office/drawing/2010/main">
                <a:noFill/>
              </a14:hiddenFill>
            </a:ext>
          </a:extLst>
        </p:spPr>
      </p:cxnSp>
      <p:cxnSp>
        <p:nvCxnSpPr>
          <p:cNvPr id="43043" name="Straight Arrow Connector 55"/>
          <p:cNvCxnSpPr>
            <a:cxnSpLocks noChangeShapeType="1"/>
          </p:cNvCxnSpPr>
          <p:nvPr/>
        </p:nvCxnSpPr>
        <p:spPr bwMode="auto">
          <a:xfrm>
            <a:off x="7092950" y="2420938"/>
            <a:ext cx="358775" cy="0"/>
          </a:xfrm>
          <a:prstGeom prst="straightConnector1">
            <a:avLst/>
          </a:prstGeom>
          <a:noFill/>
          <a:ln w="317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43044" name="Straight Connector 58"/>
          <p:cNvCxnSpPr>
            <a:cxnSpLocks noChangeShapeType="1"/>
          </p:cNvCxnSpPr>
          <p:nvPr/>
        </p:nvCxnSpPr>
        <p:spPr bwMode="auto">
          <a:xfrm>
            <a:off x="7451725" y="2420938"/>
            <a:ext cx="288925" cy="0"/>
          </a:xfrm>
          <a:prstGeom prst="line">
            <a:avLst/>
          </a:prstGeom>
          <a:noFill/>
          <a:ln w="3175" algn="ctr">
            <a:solidFill>
              <a:schemeClr val="tx1"/>
            </a:solidFill>
            <a:round/>
            <a:headEnd/>
            <a:tailEnd/>
          </a:ln>
          <a:extLst>
            <a:ext uri="{909E8E84-426E-40DD-AFC4-6F175D3DCCD1}">
              <a14:hiddenFill xmlns:a14="http://schemas.microsoft.com/office/drawing/2010/main">
                <a:noFill/>
              </a14:hiddenFill>
            </a:ext>
          </a:extLst>
        </p:spPr>
      </p:cxnSp>
      <p:sp>
        <p:nvSpPr>
          <p:cNvPr id="60" name="Rectangle 3"/>
          <p:cNvSpPr txBox="1">
            <a:spLocks noChangeArrowheads="1"/>
          </p:cNvSpPr>
          <p:nvPr/>
        </p:nvSpPr>
        <p:spPr bwMode="auto">
          <a:xfrm>
            <a:off x="4859338" y="4005263"/>
            <a:ext cx="4016375" cy="838200"/>
          </a:xfrm>
          <a:prstGeom prst="rect">
            <a:avLst/>
          </a:prstGeom>
          <a:noFill/>
          <a:ln w="9525">
            <a:noFill/>
            <a:miter lim="800000"/>
            <a:headEnd/>
            <a:tailEnd/>
          </a:ln>
        </p:spPr>
        <p:txBody>
          <a:bodyPr/>
          <a:lstStyle/>
          <a:p>
            <a:pPr>
              <a:spcBef>
                <a:spcPct val="20000"/>
              </a:spcBef>
              <a:defRPr/>
            </a:pPr>
            <a:r>
              <a:rPr lang="en-US" sz="1800" kern="0" dirty="0">
                <a:latin typeface="+mn-lt"/>
              </a:rPr>
              <a:t>Sampled data systems appear to have output delayed by half the sample rate.</a:t>
            </a:r>
          </a:p>
        </p:txBody>
      </p:sp>
      <p:sp>
        <p:nvSpPr>
          <p:cNvPr id="38" name="TextBox 37"/>
          <p:cNvSpPr txBox="1"/>
          <p:nvPr/>
        </p:nvSpPr>
        <p:spPr>
          <a:xfrm>
            <a:off x="762000" y="2636912"/>
            <a:ext cx="7488832" cy="2554545"/>
          </a:xfrm>
          <a:prstGeom prst="rect">
            <a:avLst/>
          </a:prstGeom>
          <a:solidFill>
            <a:srgbClr val="FFFFFF">
              <a:alpha val="81000"/>
            </a:srgbClr>
          </a:solidFill>
        </p:spPr>
        <p:txBody>
          <a:bodyPr wrap="square" rtlCol="0">
            <a:spAutoFit/>
          </a:bodyPr>
          <a:lstStyle/>
          <a:p>
            <a:r>
              <a:rPr lang="en-US" sz="3200" dirty="0" smtClean="0">
                <a:solidFill>
                  <a:srgbClr val="FFC000"/>
                </a:solidFill>
              </a:rPr>
              <a:t>Do all these examples in Simulink during class.   Figure out a streamlined way to do it, e.g. interactive script that pages through</a:t>
            </a:r>
            <a:endParaRPr lang="en-US" sz="3200" dirty="0">
              <a:solidFill>
                <a:srgbClr val="FFC000"/>
              </a:solidFil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404E6F53-28D9-440A-818A-E61CC943CBF8}" type="slidenum">
              <a:rPr lang="en-US" sz="1400" smtClean="0"/>
              <a:pPr eaLnBrk="1" hangingPunct="1"/>
              <a:t>62</a:t>
            </a:fld>
            <a:endParaRPr lang="en-US" sz="1400" smtClean="0"/>
          </a:p>
        </p:txBody>
      </p:sp>
      <p:sp>
        <p:nvSpPr>
          <p:cNvPr id="48131" name="Rectangle 1026"/>
          <p:cNvSpPr>
            <a:spLocks noGrp="1" noChangeArrowheads="1"/>
          </p:cNvSpPr>
          <p:nvPr>
            <p:ph type="title"/>
          </p:nvPr>
        </p:nvSpPr>
        <p:spPr/>
        <p:txBody>
          <a:bodyPr/>
          <a:lstStyle/>
          <a:p>
            <a:pPr eaLnBrk="1" hangingPunct="1"/>
            <a:r>
              <a:rPr lang="en-US" dirty="0" smtClean="0"/>
              <a:t>Frequency Responses are Additive</a:t>
            </a:r>
          </a:p>
        </p:txBody>
      </p:sp>
      <p:pic>
        <p:nvPicPr>
          <p:cNvPr id="48132" name="Picture 1028" descr="D:\Users\a22069t\My Documents\Subsection Stuff\My People\Training Materials\A Course Figures\freqad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1371600"/>
            <a:ext cx="5954713"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1032" descr="D:\Users\a22069t\My Documents\Subsection Stuff\My People\Training Materials\txp_fig.png"/>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1066800" y="1524000"/>
            <a:ext cx="709613"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8134" name="Picture 1033" descr="D:\Users\a22069t\My Documents\Subsection Stuff\My People\Training Materials\txp_fig.pn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371600" y="2743200"/>
            <a:ext cx="1270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8135" name="Picture 1034" descr="D:\Users\a22069t\My Documents\Subsection Stuff\My People\Training Materials\txp_fig.pn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14400" y="3962400"/>
            <a:ext cx="10160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48136" name="Rectangle 1035"/>
          <p:cNvSpPr>
            <a:spLocks noGrp="1" noChangeArrowheads="1"/>
          </p:cNvSpPr>
          <p:nvPr>
            <p:ph type="body" idx="1"/>
          </p:nvPr>
        </p:nvSpPr>
        <p:spPr>
          <a:xfrm>
            <a:off x="685800" y="5410200"/>
            <a:ext cx="7543800" cy="838200"/>
          </a:xfrm>
          <a:noFill/>
        </p:spPr>
        <p:txBody>
          <a:bodyPr/>
          <a:lstStyle/>
          <a:p>
            <a:pPr marL="0" indent="0" eaLnBrk="1" hangingPunct="1">
              <a:buFontTx/>
              <a:buNone/>
            </a:pPr>
            <a:r>
              <a:rPr lang="en-US" smtClean="0"/>
              <a:t>This is because logs of magnitudes (and phases) add when you multiply complex numbers together. Very convenient…</a:t>
            </a:r>
          </a:p>
        </p:txBody>
      </p:sp>
      <p:sp>
        <p:nvSpPr>
          <p:cNvPr id="9" name="TextBox 8"/>
          <p:cNvSpPr txBox="1"/>
          <p:nvPr/>
        </p:nvSpPr>
        <p:spPr>
          <a:xfrm>
            <a:off x="762000" y="2636912"/>
            <a:ext cx="7488832" cy="2554545"/>
          </a:xfrm>
          <a:prstGeom prst="rect">
            <a:avLst/>
          </a:prstGeom>
          <a:solidFill>
            <a:srgbClr val="FFFFFF">
              <a:alpha val="81000"/>
            </a:srgbClr>
          </a:solidFill>
        </p:spPr>
        <p:txBody>
          <a:bodyPr wrap="square" rtlCol="0">
            <a:spAutoFit/>
          </a:bodyPr>
          <a:lstStyle/>
          <a:p>
            <a:r>
              <a:rPr lang="en-US" sz="3200" dirty="0" smtClean="0">
                <a:solidFill>
                  <a:srgbClr val="FFC000"/>
                </a:solidFill>
              </a:rPr>
              <a:t>Do all these examples in Simulink during class.   Figure out a streamlined way to do it, e.g. interactive script that pages through</a:t>
            </a:r>
            <a:endParaRPr lang="en-US" sz="3200" dirty="0">
              <a:solidFill>
                <a:srgbClr val="FFC000"/>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3568" y="1772816"/>
            <a:ext cx="7772400" cy="2232248"/>
          </a:xfrm>
        </p:spPr>
        <p:txBody>
          <a:bodyPr/>
          <a:lstStyle/>
          <a:p>
            <a:r>
              <a:rPr lang="en-US" sz="4800" b="1" dirty="0" smtClean="0"/>
              <a:t>Closed Loop Transfer Function</a:t>
            </a:r>
            <a:endParaRPr lang="en-US" sz="4800" b="1"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63</a:t>
            </a:fld>
            <a:endParaRPr lang="en-US"/>
          </a:p>
        </p:txBody>
      </p:sp>
    </p:spTree>
    <p:extLst>
      <p:ext uri="{BB962C8B-B14F-4D97-AF65-F5344CB8AC3E}">
        <p14:creationId xmlns:p14="http://schemas.microsoft.com/office/powerpoint/2010/main" val="3694564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E8452FB1-6912-4FED-BD28-A089A9103732}" type="slidenum">
              <a:rPr lang="en-US" sz="1400" smtClean="0"/>
              <a:pPr eaLnBrk="1" hangingPunct="1"/>
              <a:t>64</a:t>
            </a:fld>
            <a:endParaRPr lang="en-US" sz="1400" smtClean="0"/>
          </a:p>
        </p:txBody>
      </p:sp>
      <p:sp>
        <p:nvSpPr>
          <p:cNvPr id="50179" name="Rectangle 2"/>
          <p:cNvSpPr>
            <a:spLocks noGrp="1" noChangeArrowheads="1"/>
          </p:cNvSpPr>
          <p:nvPr>
            <p:ph type="title"/>
          </p:nvPr>
        </p:nvSpPr>
        <p:spPr/>
        <p:txBody>
          <a:bodyPr/>
          <a:lstStyle/>
          <a:p>
            <a:pPr eaLnBrk="1" hangingPunct="1"/>
            <a:r>
              <a:rPr lang="en-US" smtClean="0"/>
              <a:t>Loop Transfer Function/Closed Loop Transfer Function</a:t>
            </a:r>
          </a:p>
        </p:txBody>
      </p:sp>
      <p:sp>
        <p:nvSpPr>
          <p:cNvPr id="50180" name="Rectangle 3"/>
          <p:cNvSpPr>
            <a:spLocks noGrp="1" noChangeArrowheads="1"/>
          </p:cNvSpPr>
          <p:nvPr>
            <p:ph type="body" idx="1"/>
          </p:nvPr>
        </p:nvSpPr>
        <p:spPr>
          <a:xfrm>
            <a:off x="685800" y="914400"/>
            <a:ext cx="7772400" cy="381000"/>
          </a:xfrm>
        </p:spPr>
        <p:txBody>
          <a:bodyPr/>
          <a:lstStyle/>
          <a:p>
            <a:pPr eaLnBrk="1" hangingPunct="1"/>
            <a:r>
              <a:rPr lang="en-US" smtClean="0"/>
              <a:t>Need to be aware of two definitions</a:t>
            </a:r>
          </a:p>
        </p:txBody>
      </p:sp>
      <p:grpSp>
        <p:nvGrpSpPr>
          <p:cNvPr id="50181" name="Group 4"/>
          <p:cNvGrpSpPr>
            <a:grpSpLocks/>
          </p:cNvGrpSpPr>
          <p:nvPr/>
        </p:nvGrpSpPr>
        <p:grpSpPr bwMode="auto">
          <a:xfrm>
            <a:off x="4876800" y="1524000"/>
            <a:ext cx="838200" cy="457200"/>
            <a:chOff x="1584" y="1728"/>
            <a:chExt cx="576" cy="288"/>
          </a:xfrm>
        </p:grpSpPr>
        <p:sp>
          <p:nvSpPr>
            <p:cNvPr id="50207" name="Rectangle 5"/>
            <p:cNvSpPr>
              <a:spLocks noChangeArrowheads="1"/>
            </p:cNvSpPr>
            <p:nvPr/>
          </p:nvSpPr>
          <p:spPr bwMode="auto">
            <a:xfrm>
              <a:off x="1584" y="1728"/>
              <a:ext cx="576" cy="28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50208" name="Text Box 6"/>
            <p:cNvSpPr txBox="1">
              <a:spLocks noChangeArrowheads="1"/>
            </p:cNvSpPr>
            <p:nvPr/>
          </p:nvSpPr>
          <p:spPr bwMode="auto">
            <a:xfrm>
              <a:off x="1584" y="1776"/>
              <a:ext cx="5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i="1"/>
                <a:t>G(s)</a:t>
              </a:r>
            </a:p>
          </p:txBody>
        </p:sp>
      </p:grpSp>
      <p:sp>
        <p:nvSpPr>
          <p:cNvPr id="50182" name="Line 7"/>
          <p:cNvSpPr>
            <a:spLocks noChangeShapeType="1"/>
          </p:cNvSpPr>
          <p:nvPr/>
        </p:nvSpPr>
        <p:spPr bwMode="auto">
          <a:xfrm>
            <a:off x="4191000" y="1752600"/>
            <a:ext cx="68580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50183" name="Line 8"/>
          <p:cNvSpPr>
            <a:spLocks noChangeShapeType="1"/>
          </p:cNvSpPr>
          <p:nvPr/>
        </p:nvSpPr>
        <p:spPr bwMode="auto">
          <a:xfrm>
            <a:off x="5715000" y="1752600"/>
            <a:ext cx="68580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pic>
        <p:nvPicPr>
          <p:cNvPr id="50184" name="Picture 9" descr="D:\Users\a22069t\My Documents\Subsection Stuff\My People\Training Materials\txp_fig.png"/>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4343400" y="1447800"/>
            <a:ext cx="403225"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50185" name="Picture 10" descr="D:\Users\a22069t\My Documents\Subsection Stuff\My People\Training Materials\txp_fig.png"/>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6477000" y="1600200"/>
            <a:ext cx="392113"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50186" name="Oval 11"/>
          <p:cNvSpPr>
            <a:spLocks noChangeArrowheads="1"/>
          </p:cNvSpPr>
          <p:nvPr/>
        </p:nvSpPr>
        <p:spPr bwMode="auto">
          <a:xfrm>
            <a:off x="2743200" y="1676400"/>
            <a:ext cx="152400" cy="1524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0187" name="Group 12"/>
          <p:cNvGrpSpPr>
            <a:grpSpLocks/>
          </p:cNvGrpSpPr>
          <p:nvPr/>
        </p:nvGrpSpPr>
        <p:grpSpPr bwMode="auto">
          <a:xfrm>
            <a:off x="3429000" y="1524000"/>
            <a:ext cx="762000" cy="457200"/>
            <a:chOff x="1584" y="1728"/>
            <a:chExt cx="576" cy="288"/>
          </a:xfrm>
        </p:grpSpPr>
        <p:sp>
          <p:nvSpPr>
            <p:cNvPr id="50205" name="Rectangle 13"/>
            <p:cNvSpPr>
              <a:spLocks noChangeArrowheads="1"/>
            </p:cNvSpPr>
            <p:nvPr/>
          </p:nvSpPr>
          <p:spPr bwMode="auto">
            <a:xfrm>
              <a:off x="1584" y="1728"/>
              <a:ext cx="576" cy="28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50206" name="Text Box 14"/>
            <p:cNvSpPr txBox="1">
              <a:spLocks noChangeArrowheads="1"/>
            </p:cNvSpPr>
            <p:nvPr/>
          </p:nvSpPr>
          <p:spPr bwMode="auto">
            <a:xfrm>
              <a:off x="1584" y="1776"/>
              <a:ext cx="5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i="1"/>
                <a:t>K(s)</a:t>
              </a:r>
            </a:p>
          </p:txBody>
        </p:sp>
      </p:grpSp>
      <p:sp>
        <p:nvSpPr>
          <p:cNvPr id="50188" name="Line 15"/>
          <p:cNvSpPr>
            <a:spLocks noChangeShapeType="1"/>
          </p:cNvSpPr>
          <p:nvPr/>
        </p:nvSpPr>
        <p:spPr bwMode="auto">
          <a:xfrm>
            <a:off x="2895600" y="1752600"/>
            <a:ext cx="53340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pic>
        <p:nvPicPr>
          <p:cNvPr id="50189" name="Picture 16" descr="D:\Users\a22069t\My Documents\Subsection Stuff\My People\Training Materials\txp_fig.png"/>
          <p:cNvPicPr>
            <a:picLocks noChangeAspect="1" noChangeArrowheads="1"/>
          </p:cNvPicPr>
          <p:nvPr>
            <p:custDataLst>
              <p:tags r:id="rId3"/>
            </p:custDataLst>
          </p:nvPr>
        </p:nvPicPr>
        <p:blipFill>
          <a:blip r:embed="rId12">
            <a:extLst>
              <a:ext uri="{28A0092B-C50C-407E-A947-70E740481C1C}">
                <a14:useLocalDpi xmlns:a14="http://schemas.microsoft.com/office/drawing/2010/main" val="0"/>
              </a:ext>
            </a:extLst>
          </a:blip>
          <a:srcRect/>
          <a:stretch>
            <a:fillRect/>
          </a:stretch>
        </p:blipFill>
        <p:spPr bwMode="auto">
          <a:xfrm>
            <a:off x="2971800" y="1447800"/>
            <a:ext cx="38100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50190" name="Line 17"/>
          <p:cNvSpPr>
            <a:spLocks noChangeShapeType="1"/>
          </p:cNvSpPr>
          <p:nvPr/>
        </p:nvSpPr>
        <p:spPr bwMode="auto">
          <a:xfrm>
            <a:off x="2362200" y="1752600"/>
            <a:ext cx="38100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pic>
        <p:nvPicPr>
          <p:cNvPr id="50191" name="Picture 18" descr="D:\Users\a22069t\My Documents\Subsection Stuff\My People\Training Materials\txp_fig.png"/>
          <p:cNvPicPr>
            <a:picLocks noChangeAspect="1" noChangeArrowheads="1"/>
          </p:cNvPicPr>
          <p:nvPr>
            <p:custDataLst>
              <p:tags r:id="rId4"/>
            </p:custDataLst>
          </p:nvPr>
        </p:nvPicPr>
        <p:blipFill>
          <a:blip r:embed="rId13">
            <a:extLst>
              <a:ext uri="{28A0092B-C50C-407E-A947-70E740481C1C}">
                <a14:useLocalDpi xmlns:a14="http://schemas.microsoft.com/office/drawing/2010/main" val="0"/>
              </a:ext>
            </a:extLst>
          </a:blip>
          <a:srcRect/>
          <a:stretch>
            <a:fillRect/>
          </a:stretch>
        </p:blipFill>
        <p:spPr bwMode="auto">
          <a:xfrm>
            <a:off x="1917700" y="1593850"/>
            <a:ext cx="38100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50192" name="Text Box 19"/>
          <p:cNvSpPr txBox="1">
            <a:spLocks noChangeArrowheads="1"/>
          </p:cNvSpPr>
          <p:nvPr/>
        </p:nvSpPr>
        <p:spPr bwMode="auto">
          <a:xfrm>
            <a:off x="2514600" y="1447800"/>
            <a:ext cx="3095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a:t>+</a:t>
            </a:r>
          </a:p>
        </p:txBody>
      </p:sp>
      <p:sp>
        <p:nvSpPr>
          <p:cNvPr id="50193" name="Text Box 20"/>
          <p:cNvSpPr txBox="1">
            <a:spLocks noChangeArrowheads="1"/>
          </p:cNvSpPr>
          <p:nvPr/>
        </p:nvSpPr>
        <p:spPr bwMode="auto">
          <a:xfrm>
            <a:off x="2895600" y="1828800"/>
            <a:ext cx="254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a:t>-</a:t>
            </a:r>
          </a:p>
        </p:txBody>
      </p:sp>
      <p:grpSp>
        <p:nvGrpSpPr>
          <p:cNvPr id="50194" name="Group 21"/>
          <p:cNvGrpSpPr>
            <a:grpSpLocks/>
          </p:cNvGrpSpPr>
          <p:nvPr/>
        </p:nvGrpSpPr>
        <p:grpSpPr bwMode="auto">
          <a:xfrm>
            <a:off x="4114800" y="2209800"/>
            <a:ext cx="838200" cy="457200"/>
            <a:chOff x="1584" y="1728"/>
            <a:chExt cx="576" cy="288"/>
          </a:xfrm>
        </p:grpSpPr>
        <p:sp>
          <p:nvSpPr>
            <p:cNvPr id="50203" name="Rectangle 22"/>
            <p:cNvSpPr>
              <a:spLocks noChangeArrowheads="1"/>
            </p:cNvSpPr>
            <p:nvPr/>
          </p:nvSpPr>
          <p:spPr bwMode="auto">
            <a:xfrm>
              <a:off x="1584" y="1728"/>
              <a:ext cx="576" cy="28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50204" name="Text Box 23"/>
            <p:cNvSpPr txBox="1">
              <a:spLocks noChangeArrowheads="1"/>
            </p:cNvSpPr>
            <p:nvPr/>
          </p:nvSpPr>
          <p:spPr bwMode="auto">
            <a:xfrm>
              <a:off x="1584" y="1776"/>
              <a:ext cx="5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i="1"/>
                <a:t>H(s)</a:t>
              </a:r>
            </a:p>
          </p:txBody>
        </p:sp>
      </p:grpSp>
      <p:sp>
        <p:nvSpPr>
          <p:cNvPr id="50195" name="Freeform 24"/>
          <p:cNvSpPr>
            <a:spLocks/>
          </p:cNvSpPr>
          <p:nvPr/>
        </p:nvSpPr>
        <p:spPr bwMode="auto">
          <a:xfrm>
            <a:off x="4953000" y="1752600"/>
            <a:ext cx="1066800" cy="685800"/>
          </a:xfrm>
          <a:custGeom>
            <a:avLst/>
            <a:gdLst>
              <a:gd name="T0" fmla="*/ 2147483647 w 672"/>
              <a:gd name="T1" fmla="*/ 0 h 432"/>
              <a:gd name="T2" fmla="*/ 2147483647 w 672"/>
              <a:gd name="T3" fmla="*/ 2147483647 h 432"/>
              <a:gd name="T4" fmla="*/ 0 w 672"/>
              <a:gd name="T5" fmla="*/ 2147483647 h 432"/>
              <a:gd name="T6" fmla="*/ 0 60000 65536"/>
              <a:gd name="T7" fmla="*/ 0 60000 65536"/>
              <a:gd name="T8" fmla="*/ 0 60000 65536"/>
              <a:gd name="T9" fmla="*/ 0 w 672"/>
              <a:gd name="T10" fmla="*/ 0 h 432"/>
              <a:gd name="T11" fmla="*/ 672 w 672"/>
              <a:gd name="T12" fmla="*/ 432 h 432"/>
            </a:gdLst>
            <a:ahLst/>
            <a:cxnLst>
              <a:cxn ang="T6">
                <a:pos x="T0" y="T1"/>
              </a:cxn>
              <a:cxn ang="T7">
                <a:pos x="T2" y="T3"/>
              </a:cxn>
              <a:cxn ang="T8">
                <a:pos x="T4" y="T5"/>
              </a:cxn>
            </a:cxnLst>
            <a:rect l="T9" t="T10" r="T11" b="T12"/>
            <a:pathLst>
              <a:path w="672" h="432">
                <a:moveTo>
                  <a:pt x="672" y="0"/>
                </a:moveTo>
                <a:lnTo>
                  <a:pt x="672" y="432"/>
                </a:lnTo>
                <a:lnTo>
                  <a:pt x="0" y="432"/>
                </a:lnTo>
              </a:path>
            </a:pathLst>
          </a:custGeom>
          <a:noFill/>
          <a:ln w="19050" cap="flat" cmpd="sng">
            <a:solidFill>
              <a:schemeClr val="tx1"/>
            </a:solidFill>
            <a:prstDash val="solid"/>
            <a:round/>
            <a:headEnd type="none" w="med" len="med"/>
            <a:tailEnd type="triangle" w="sm"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196" name="Freeform 25"/>
          <p:cNvSpPr>
            <a:spLocks/>
          </p:cNvSpPr>
          <p:nvPr/>
        </p:nvSpPr>
        <p:spPr bwMode="auto">
          <a:xfrm>
            <a:off x="2819400" y="1828800"/>
            <a:ext cx="1295400" cy="609600"/>
          </a:xfrm>
          <a:custGeom>
            <a:avLst/>
            <a:gdLst>
              <a:gd name="T0" fmla="*/ 2147483647 w 816"/>
              <a:gd name="T1" fmla="*/ 2147483647 h 384"/>
              <a:gd name="T2" fmla="*/ 0 w 816"/>
              <a:gd name="T3" fmla="*/ 2147483647 h 384"/>
              <a:gd name="T4" fmla="*/ 0 w 816"/>
              <a:gd name="T5" fmla="*/ 0 h 384"/>
              <a:gd name="T6" fmla="*/ 0 60000 65536"/>
              <a:gd name="T7" fmla="*/ 0 60000 65536"/>
              <a:gd name="T8" fmla="*/ 0 60000 65536"/>
              <a:gd name="T9" fmla="*/ 0 w 816"/>
              <a:gd name="T10" fmla="*/ 0 h 384"/>
              <a:gd name="T11" fmla="*/ 816 w 816"/>
              <a:gd name="T12" fmla="*/ 384 h 384"/>
            </a:gdLst>
            <a:ahLst/>
            <a:cxnLst>
              <a:cxn ang="T6">
                <a:pos x="T0" y="T1"/>
              </a:cxn>
              <a:cxn ang="T7">
                <a:pos x="T2" y="T3"/>
              </a:cxn>
              <a:cxn ang="T8">
                <a:pos x="T4" y="T5"/>
              </a:cxn>
            </a:cxnLst>
            <a:rect l="T9" t="T10" r="T11" b="T12"/>
            <a:pathLst>
              <a:path w="816" h="384">
                <a:moveTo>
                  <a:pt x="816" y="384"/>
                </a:moveTo>
                <a:lnTo>
                  <a:pt x="0" y="384"/>
                </a:lnTo>
                <a:lnTo>
                  <a:pt x="0" y="0"/>
                </a:lnTo>
              </a:path>
            </a:pathLst>
          </a:custGeom>
          <a:noFill/>
          <a:ln w="19050" cap="flat" cmpd="sng">
            <a:solidFill>
              <a:schemeClr val="tx1"/>
            </a:solidFill>
            <a:prstDash val="solid"/>
            <a:round/>
            <a:headEnd type="none" w="med" len="med"/>
            <a:tailEnd type="triangle" w="sm" len="lg"/>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50197" name="Picture 26" descr="D:\Users\a22069t\My Documents\Subsection Stuff\My People\Training Materials\txp_fig.png"/>
          <p:cNvPicPr>
            <a:picLocks noChangeAspect="1" noChangeArrowheads="1"/>
          </p:cNvPicPr>
          <p:nvPr>
            <p:custDataLst>
              <p:tags r:id="rId5"/>
            </p:custDataLst>
          </p:nvPr>
        </p:nvPicPr>
        <p:blipFill>
          <a:blip r:embed="rId14">
            <a:extLst>
              <a:ext uri="{28A0092B-C50C-407E-A947-70E740481C1C}">
                <a14:useLocalDpi xmlns:a14="http://schemas.microsoft.com/office/drawing/2010/main" val="0"/>
              </a:ext>
            </a:extLst>
          </a:blip>
          <a:srcRect/>
          <a:stretch>
            <a:fillRect/>
          </a:stretch>
        </p:blipFill>
        <p:spPr bwMode="auto">
          <a:xfrm>
            <a:off x="2895600" y="2133600"/>
            <a:ext cx="403225"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50198" name="Rectangle 27"/>
          <p:cNvSpPr>
            <a:spLocks noChangeArrowheads="1"/>
          </p:cNvSpPr>
          <p:nvPr/>
        </p:nvSpPr>
        <p:spPr bwMode="auto">
          <a:xfrm>
            <a:off x="685800" y="28956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r>
              <a:rPr lang="en-US" sz="1800"/>
              <a:t>The </a:t>
            </a:r>
            <a:r>
              <a:rPr lang="en-US" sz="1800" i="1"/>
              <a:t>Loop Transfer Function </a:t>
            </a:r>
            <a:r>
              <a:rPr lang="en-US" sz="1800"/>
              <a:t>is the transfer function you get if you break the feedback loop at the last possible point; in the above diagram it’s the TF from </a:t>
            </a:r>
            <a:r>
              <a:rPr lang="en-US" sz="1800" i="1"/>
              <a:t>e(t) </a:t>
            </a:r>
            <a:r>
              <a:rPr lang="en-US" sz="1800"/>
              <a:t>to </a:t>
            </a:r>
            <a:r>
              <a:rPr lang="en-US" sz="1800" i="1"/>
              <a:t>x(t):</a:t>
            </a:r>
            <a:endParaRPr lang="en-US" sz="1800"/>
          </a:p>
        </p:txBody>
      </p:sp>
      <p:sp>
        <p:nvSpPr>
          <p:cNvPr id="50199" name="Rectangle 28"/>
          <p:cNvSpPr>
            <a:spLocks noChangeArrowheads="1"/>
          </p:cNvSpPr>
          <p:nvPr/>
        </p:nvSpPr>
        <p:spPr bwMode="auto">
          <a:xfrm>
            <a:off x="685800" y="44196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r>
              <a:rPr lang="en-US" sz="1800"/>
              <a:t>The </a:t>
            </a:r>
            <a:r>
              <a:rPr lang="en-US" sz="1800" i="1"/>
              <a:t>Closed Loop Transfer Function </a:t>
            </a:r>
            <a:r>
              <a:rPr lang="en-US" sz="1800"/>
              <a:t>is just the transfer function from </a:t>
            </a:r>
            <a:r>
              <a:rPr lang="en-US" sz="1800" i="1"/>
              <a:t>r(t) </a:t>
            </a:r>
            <a:r>
              <a:rPr lang="en-US" sz="1800"/>
              <a:t>to </a:t>
            </a:r>
            <a:r>
              <a:rPr lang="en-US" sz="1800" i="1"/>
              <a:t>y(t)</a:t>
            </a:r>
            <a:r>
              <a:rPr lang="en-US" sz="1800"/>
              <a:t>:</a:t>
            </a:r>
          </a:p>
        </p:txBody>
      </p:sp>
      <p:sp>
        <p:nvSpPr>
          <p:cNvPr id="50200" name="Rectangle 29"/>
          <p:cNvSpPr>
            <a:spLocks noChangeArrowheads="1"/>
          </p:cNvSpPr>
          <p:nvPr/>
        </p:nvSpPr>
        <p:spPr bwMode="auto">
          <a:xfrm>
            <a:off x="685800" y="57912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r>
              <a:rPr lang="en-US" sz="1800"/>
              <a:t>Note that the CLTF tends to be more complex than the loop transfer function, parameters from controller more tangled up.</a:t>
            </a:r>
          </a:p>
        </p:txBody>
      </p:sp>
      <p:pic>
        <p:nvPicPr>
          <p:cNvPr id="50201" name="Picture 30" descr="D:\users\a22069t\My Documents\Subsection Stuff\My People\Training Materials\A Course\txp_fig.png"/>
          <p:cNvPicPr>
            <a:picLocks noChangeAspect="1" noChangeArrowheads="1"/>
          </p:cNvPicPr>
          <p:nvPr>
            <p:custDataLst>
              <p:tags r:id="rId6"/>
            </p:custDataLst>
          </p:nvPr>
        </p:nvPicPr>
        <p:blipFill>
          <a:blip r:embed="rId15">
            <a:extLst>
              <a:ext uri="{28A0092B-C50C-407E-A947-70E740481C1C}">
                <a14:useLocalDpi xmlns:a14="http://schemas.microsoft.com/office/drawing/2010/main" val="0"/>
              </a:ext>
            </a:extLst>
          </a:blip>
          <a:srcRect/>
          <a:stretch>
            <a:fillRect/>
          </a:stretch>
        </p:blipFill>
        <p:spPr bwMode="auto">
          <a:xfrm>
            <a:off x="2541588" y="3860800"/>
            <a:ext cx="4062412"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50202" name="Picture 31" descr="D:\users\a22069t\My Documents\Subsection Stuff\My People\Training Materials\A Course\txp_fig.png"/>
          <p:cNvPicPr>
            <a:picLocks noChangeAspect="1" noChangeArrowheads="1"/>
          </p:cNvPicPr>
          <p:nvPr>
            <p:custDataLst>
              <p:tags r:id="rId7"/>
            </p:custDataLst>
          </p:nvPr>
        </p:nvPicPr>
        <p:blipFill>
          <a:blip r:embed="rId16">
            <a:extLst>
              <a:ext uri="{28A0092B-C50C-407E-A947-70E740481C1C}">
                <a14:useLocalDpi xmlns:a14="http://schemas.microsoft.com/office/drawing/2010/main" val="0"/>
              </a:ext>
            </a:extLst>
          </a:blip>
          <a:srcRect/>
          <a:stretch>
            <a:fillRect/>
          </a:stretch>
        </p:blipFill>
        <p:spPr bwMode="auto">
          <a:xfrm>
            <a:off x="1704975" y="5175250"/>
            <a:ext cx="56880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a:xfrm>
            <a:off x="323528" y="332656"/>
            <a:ext cx="7772400" cy="533400"/>
          </a:xfrm>
        </p:spPr>
        <p:txBody>
          <a:bodyPr/>
          <a:lstStyle/>
          <a:p>
            <a:pPr eaLnBrk="1" hangingPunct="1"/>
            <a:r>
              <a:rPr lang="en-US" dirty="0" smtClean="0"/>
              <a:t>Using the Open Loop TF to Infer CLTF Poles</a:t>
            </a:r>
          </a:p>
        </p:txBody>
      </p:sp>
      <p:sp>
        <p:nvSpPr>
          <p:cNvPr id="51204" name="Rectangle 3"/>
          <p:cNvSpPr>
            <a:spLocks noGrp="1" noChangeArrowheads="1"/>
          </p:cNvSpPr>
          <p:nvPr>
            <p:ph type="body" idx="1"/>
          </p:nvPr>
        </p:nvSpPr>
        <p:spPr>
          <a:xfrm>
            <a:off x="661839" y="1412776"/>
            <a:ext cx="7772400" cy="838200"/>
          </a:xfrm>
        </p:spPr>
        <p:txBody>
          <a:bodyPr/>
          <a:lstStyle/>
          <a:p>
            <a:pPr eaLnBrk="1" hangingPunct="1"/>
            <a:r>
              <a:rPr lang="en-US" dirty="0" smtClean="0"/>
              <a:t>Recall that the CLTF poles always satisfy:</a:t>
            </a:r>
          </a:p>
        </p:txBody>
      </p:sp>
      <p:sp>
        <p:nvSpPr>
          <p:cNvPr id="51206" name="Rectangle 6"/>
          <p:cNvSpPr>
            <a:spLocks noChangeArrowheads="1"/>
          </p:cNvSpPr>
          <p:nvPr/>
        </p:nvSpPr>
        <p:spPr bwMode="auto">
          <a:xfrm>
            <a:off x="1146411" y="3573016"/>
            <a:ext cx="5762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r>
              <a:rPr lang="en-US" sz="1800" dirty="0" smtClean="0"/>
              <a:t>Crudely put*, when the open loop transfer function reaches or exceed the condition of -1 (180 degrees at 0 dB) the system becomes unstable.</a:t>
            </a:r>
          </a:p>
          <a:p>
            <a:pPr marL="800100" lvl="1" indent="-342900">
              <a:spcBef>
                <a:spcPct val="20000"/>
              </a:spcBef>
              <a:buFont typeface="Wingdings" panose="05000000000000000000" pitchFamily="2" charset="2"/>
              <a:buChar char="Ø"/>
            </a:pPr>
            <a:r>
              <a:rPr lang="en-US" sz="1400" dirty="0"/>
              <a:t>Intuitively this means that the control action </a:t>
            </a:r>
            <a:r>
              <a:rPr lang="en-US" sz="1400" dirty="0" smtClean="0"/>
              <a:t>large enough to amplify (re-</a:t>
            </a:r>
            <a:r>
              <a:rPr lang="en-US" sz="1400" dirty="0"/>
              <a:t>e</a:t>
            </a:r>
            <a:r>
              <a:rPr lang="en-US" sz="1400" dirty="0" smtClean="0"/>
              <a:t>nforce) </a:t>
            </a:r>
            <a:r>
              <a:rPr lang="en-US" sz="1400" dirty="0"/>
              <a:t>an out </a:t>
            </a:r>
            <a:r>
              <a:rPr lang="en-US" sz="1400" dirty="0" smtClean="0"/>
              <a:t>of phase response</a:t>
            </a:r>
            <a:endParaRPr lang="en-US" sz="1400" baseline="30000" dirty="0"/>
          </a:p>
        </p:txBody>
      </p:sp>
      <p:grpSp>
        <p:nvGrpSpPr>
          <p:cNvPr id="2" name="Group 1"/>
          <p:cNvGrpSpPr/>
          <p:nvPr/>
        </p:nvGrpSpPr>
        <p:grpSpPr>
          <a:xfrm>
            <a:off x="2195736" y="2060848"/>
            <a:ext cx="6143303" cy="884808"/>
            <a:chOff x="3657600" y="2320280"/>
            <a:chExt cx="6143303" cy="884808"/>
          </a:xfrm>
        </p:grpSpPr>
        <p:sp>
          <p:nvSpPr>
            <p:cNvPr id="51205" name="Text Box 5"/>
            <p:cNvSpPr txBox="1">
              <a:spLocks noChangeArrowheads="1"/>
            </p:cNvSpPr>
            <p:nvPr/>
          </p:nvSpPr>
          <p:spPr bwMode="auto">
            <a:xfrm>
              <a:off x="6259549" y="2320280"/>
              <a:ext cx="35413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2000" i="1" dirty="0" smtClean="0"/>
                <a:t>Where G</a:t>
              </a:r>
              <a:r>
                <a:rPr lang="en-US" sz="2000" i="1" baseline="-25000" dirty="0" smtClean="0"/>
                <a:t>l</a:t>
              </a:r>
              <a:r>
                <a:rPr lang="en-US" sz="2000" i="1" dirty="0" smtClean="0"/>
                <a:t>(s</a:t>
              </a:r>
              <a:r>
                <a:rPr lang="en-US" sz="2000" i="1" dirty="0"/>
                <a:t>)</a:t>
              </a:r>
              <a:r>
                <a:rPr lang="en-US" sz="2000" dirty="0"/>
                <a:t> is the loop TF</a:t>
              </a:r>
            </a:p>
          </p:txBody>
        </p:sp>
        <p:pic>
          <p:nvPicPr>
            <p:cNvPr id="51207" name="Picture 14" descr="D:\Users\a22069t\My Documents\Subsection Stuff\My People\Training Materials\txp_fig.pn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3657600" y="2392288"/>
              <a:ext cx="1831975"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86F6B800-D8F0-44DD-BCBC-17719B80890D}" type="slidenum">
              <a:rPr lang="en-US" sz="1400" smtClean="0"/>
              <a:pPr eaLnBrk="1" hangingPunct="1"/>
              <a:t>66</a:t>
            </a:fld>
            <a:endParaRPr lang="en-US" sz="1400" smtClean="0"/>
          </a:p>
        </p:txBody>
      </p:sp>
      <p:sp>
        <p:nvSpPr>
          <p:cNvPr id="53251" name="Rectangle 2"/>
          <p:cNvSpPr>
            <a:spLocks noGrp="1" noChangeArrowheads="1"/>
          </p:cNvSpPr>
          <p:nvPr>
            <p:ph type="title"/>
          </p:nvPr>
        </p:nvSpPr>
        <p:spPr>
          <a:xfrm>
            <a:off x="457200" y="116632"/>
            <a:ext cx="7772400" cy="533400"/>
          </a:xfrm>
        </p:spPr>
        <p:txBody>
          <a:bodyPr/>
          <a:lstStyle/>
          <a:p>
            <a:pPr eaLnBrk="1" hangingPunct="1"/>
            <a:r>
              <a:rPr lang="en-US" dirty="0" smtClean="0"/>
              <a:t>Gain and Phase Margin on Bode Plot</a:t>
            </a:r>
          </a:p>
        </p:txBody>
      </p:sp>
      <p:sp>
        <p:nvSpPr>
          <p:cNvPr id="53252" name="Rectangle 3"/>
          <p:cNvSpPr>
            <a:spLocks noGrp="1" noChangeArrowheads="1"/>
          </p:cNvSpPr>
          <p:nvPr>
            <p:ph type="body" idx="1"/>
          </p:nvPr>
        </p:nvSpPr>
        <p:spPr>
          <a:xfrm>
            <a:off x="457200" y="609600"/>
            <a:ext cx="7772400" cy="762000"/>
          </a:xfrm>
        </p:spPr>
        <p:txBody>
          <a:bodyPr/>
          <a:lstStyle/>
          <a:p>
            <a:pPr eaLnBrk="1" hangingPunct="1"/>
            <a:r>
              <a:rPr lang="en-US" dirty="0" smtClean="0"/>
              <a:t>Margins best visualized on Bode plot of </a:t>
            </a:r>
            <a:r>
              <a:rPr lang="en-US" b="1" i="1" dirty="0" smtClean="0"/>
              <a:t>open loop</a:t>
            </a:r>
            <a:r>
              <a:rPr lang="en-US" dirty="0" smtClean="0"/>
              <a:t> transfer function</a:t>
            </a:r>
          </a:p>
        </p:txBody>
      </p:sp>
      <p:sp>
        <p:nvSpPr>
          <p:cNvPr id="53253" name="Rectangle 4"/>
          <p:cNvSpPr>
            <a:spLocks noChangeArrowheads="1"/>
          </p:cNvSpPr>
          <p:nvPr/>
        </p:nvSpPr>
        <p:spPr bwMode="auto">
          <a:xfrm>
            <a:off x="742950" y="4953000"/>
            <a:ext cx="7924800" cy="157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endParaRPr lang="en-US" sz="1800" dirty="0"/>
          </a:p>
          <a:p>
            <a:pPr marL="342900" indent="-342900">
              <a:spcBef>
                <a:spcPct val="20000"/>
              </a:spcBef>
              <a:buFontTx/>
              <a:buChar char="•"/>
            </a:pPr>
            <a:r>
              <a:rPr lang="en-US" sz="1800" dirty="0"/>
              <a:t>If either margin is zero or negative, system is </a:t>
            </a:r>
            <a:r>
              <a:rPr lang="en-US" sz="1800" b="1" dirty="0" smtClean="0">
                <a:solidFill>
                  <a:srgbClr val="FF0000"/>
                </a:solidFill>
              </a:rPr>
              <a:t>unstable.   This is this lecture’s definition of instability.</a:t>
            </a:r>
          </a:p>
          <a:p>
            <a:pPr marL="342900" indent="-342900">
              <a:spcBef>
                <a:spcPct val="20000"/>
              </a:spcBef>
              <a:buFontTx/>
              <a:buChar char="•"/>
            </a:pPr>
            <a:r>
              <a:rPr lang="en-US" sz="1800" dirty="0"/>
              <a:t>REMEMBER: THIS IS THE </a:t>
            </a:r>
            <a:r>
              <a:rPr lang="en-US" sz="1800" b="1" dirty="0"/>
              <a:t>OPEN LOOP </a:t>
            </a:r>
            <a:r>
              <a:rPr lang="en-US" sz="1800" dirty="0"/>
              <a:t>TRANSFER FUNCTION</a:t>
            </a:r>
          </a:p>
          <a:p>
            <a:pPr marL="342900" indent="-342900">
              <a:spcBef>
                <a:spcPct val="20000"/>
              </a:spcBef>
              <a:buFontTx/>
              <a:buChar char="•"/>
            </a:pPr>
            <a:endParaRPr lang="en-US" sz="1800" dirty="0"/>
          </a:p>
        </p:txBody>
      </p:sp>
      <p:sp>
        <p:nvSpPr>
          <p:cNvPr id="53254" name="Line 5"/>
          <p:cNvSpPr>
            <a:spLocks noChangeShapeType="1"/>
          </p:cNvSpPr>
          <p:nvPr/>
        </p:nvSpPr>
        <p:spPr bwMode="auto">
          <a:xfrm flipV="1">
            <a:off x="2895600" y="1295400"/>
            <a:ext cx="1588" cy="1524000"/>
          </a:xfrm>
          <a:prstGeom prst="line">
            <a:avLst/>
          </a:prstGeom>
          <a:noFill/>
          <a:ln w="1905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a:lstStyle/>
          <a:p>
            <a:endParaRPr lang="en-US"/>
          </a:p>
        </p:txBody>
      </p:sp>
      <p:sp>
        <p:nvSpPr>
          <p:cNvPr id="53255" name="Line 6"/>
          <p:cNvSpPr>
            <a:spLocks noChangeShapeType="1"/>
          </p:cNvSpPr>
          <p:nvPr/>
        </p:nvSpPr>
        <p:spPr bwMode="auto">
          <a:xfrm>
            <a:off x="2743200" y="1828800"/>
            <a:ext cx="4343400" cy="0"/>
          </a:xfrm>
          <a:prstGeom prst="line">
            <a:avLst/>
          </a:prstGeom>
          <a:noFill/>
          <a:ln w="1905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a:lstStyle/>
          <a:p>
            <a:endParaRPr lang="en-US"/>
          </a:p>
        </p:txBody>
      </p:sp>
      <p:sp>
        <p:nvSpPr>
          <p:cNvPr id="53256" name="Text Box 21"/>
          <p:cNvSpPr txBox="1">
            <a:spLocks noChangeArrowheads="1"/>
          </p:cNvSpPr>
          <p:nvPr/>
        </p:nvSpPr>
        <p:spPr bwMode="auto">
          <a:xfrm>
            <a:off x="4724400" y="1447800"/>
            <a:ext cx="1104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a:t>Gain Margin</a:t>
            </a:r>
          </a:p>
        </p:txBody>
      </p:sp>
      <p:sp>
        <p:nvSpPr>
          <p:cNvPr id="53257" name="Text Box 22"/>
          <p:cNvSpPr txBox="1">
            <a:spLocks noChangeArrowheads="1"/>
          </p:cNvSpPr>
          <p:nvPr/>
        </p:nvSpPr>
        <p:spPr bwMode="auto">
          <a:xfrm>
            <a:off x="2971800" y="3733800"/>
            <a:ext cx="12080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a:t>Phase Margin</a:t>
            </a:r>
          </a:p>
        </p:txBody>
      </p:sp>
      <p:sp>
        <p:nvSpPr>
          <p:cNvPr id="53258" name="Line 23"/>
          <p:cNvSpPr>
            <a:spLocks noChangeShapeType="1"/>
          </p:cNvSpPr>
          <p:nvPr/>
        </p:nvSpPr>
        <p:spPr bwMode="auto">
          <a:xfrm flipV="1">
            <a:off x="2895600" y="3124200"/>
            <a:ext cx="0" cy="1295400"/>
          </a:xfrm>
          <a:prstGeom prst="line">
            <a:avLst/>
          </a:prstGeom>
          <a:noFill/>
          <a:ln w="1905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a:lstStyle/>
          <a:p>
            <a:endParaRPr lang="en-US"/>
          </a:p>
        </p:txBody>
      </p:sp>
      <p:sp>
        <p:nvSpPr>
          <p:cNvPr id="53259" name="Line 24"/>
          <p:cNvSpPr>
            <a:spLocks noChangeShapeType="1"/>
          </p:cNvSpPr>
          <p:nvPr/>
        </p:nvSpPr>
        <p:spPr bwMode="auto">
          <a:xfrm>
            <a:off x="2743200" y="3352800"/>
            <a:ext cx="4343400" cy="0"/>
          </a:xfrm>
          <a:prstGeom prst="line">
            <a:avLst/>
          </a:prstGeom>
          <a:noFill/>
          <a:ln w="19050">
            <a:solidFill>
              <a:schemeClr val="tx1"/>
            </a:solidFill>
            <a:round/>
            <a:headEnd type="none" w="sm" len="lg"/>
            <a:tailEnd type="none" w="sm" len="lg"/>
          </a:ln>
          <a:extLst>
            <a:ext uri="{909E8E84-426E-40DD-AFC4-6F175D3DCCD1}">
              <a14:hiddenFill xmlns:a14="http://schemas.microsoft.com/office/drawing/2010/main">
                <a:noFill/>
              </a14:hiddenFill>
            </a:ext>
          </a:extLst>
        </p:spPr>
        <p:txBody>
          <a:bodyPr/>
          <a:lstStyle/>
          <a:p>
            <a:endParaRPr lang="en-US"/>
          </a:p>
        </p:txBody>
      </p:sp>
      <p:sp>
        <p:nvSpPr>
          <p:cNvPr id="53260" name="Freeform 25"/>
          <p:cNvSpPr>
            <a:spLocks/>
          </p:cNvSpPr>
          <p:nvPr/>
        </p:nvSpPr>
        <p:spPr bwMode="auto">
          <a:xfrm>
            <a:off x="3429000" y="1371600"/>
            <a:ext cx="2438400" cy="1676400"/>
          </a:xfrm>
          <a:custGeom>
            <a:avLst/>
            <a:gdLst>
              <a:gd name="T0" fmla="*/ 0 w 1536"/>
              <a:gd name="T1" fmla="*/ 0 h 1056"/>
              <a:gd name="T2" fmla="*/ 2147483647 w 1536"/>
              <a:gd name="T3" fmla="*/ 2147483647 h 1056"/>
              <a:gd name="T4" fmla="*/ 2147483647 w 1536"/>
              <a:gd name="T5" fmla="*/ 2147483647 h 1056"/>
              <a:gd name="T6" fmla="*/ 2147483647 w 1536"/>
              <a:gd name="T7" fmla="*/ 2147483647 h 1056"/>
              <a:gd name="T8" fmla="*/ 0 60000 65536"/>
              <a:gd name="T9" fmla="*/ 0 60000 65536"/>
              <a:gd name="T10" fmla="*/ 0 60000 65536"/>
              <a:gd name="T11" fmla="*/ 0 60000 65536"/>
              <a:gd name="T12" fmla="*/ 0 w 1536"/>
              <a:gd name="T13" fmla="*/ 0 h 1056"/>
              <a:gd name="T14" fmla="*/ 1536 w 1536"/>
              <a:gd name="T15" fmla="*/ 1056 h 1056"/>
            </a:gdLst>
            <a:ahLst/>
            <a:cxnLst>
              <a:cxn ang="T8">
                <a:pos x="T0" y="T1"/>
              </a:cxn>
              <a:cxn ang="T9">
                <a:pos x="T2" y="T3"/>
              </a:cxn>
              <a:cxn ang="T10">
                <a:pos x="T4" y="T5"/>
              </a:cxn>
              <a:cxn ang="T11">
                <a:pos x="T6" y="T7"/>
              </a:cxn>
            </a:cxnLst>
            <a:rect l="T12" t="T13" r="T14" b="T15"/>
            <a:pathLst>
              <a:path w="1536" h="1056">
                <a:moveTo>
                  <a:pt x="0" y="0"/>
                </a:moveTo>
                <a:lnTo>
                  <a:pt x="912" y="432"/>
                </a:lnTo>
                <a:lnTo>
                  <a:pt x="1296" y="720"/>
                </a:lnTo>
                <a:lnTo>
                  <a:pt x="1536" y="1056"/>
                </a:ln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61" name="Line 26"/>
          <p:cNvSpPr>
            <a:spLocks noChangeShapeType="1"/>
          </p:cNvSpPr>
          <p:nvPr/>
        </p:nvSpPr>
        <p:spPr bwMode="auto">
          <a:xfrm>
            <a:off x="2819400" y="3657600"/>
            <a:ext cx="152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62" name="Line 27"/>
          <p:cNvSpPr>
            <a:spLocks noChangeShapeType="1"/>
          </p:cNvSpPr>
          <p:nvPr/>
        </p:nvSpPr>
        <p:spPr bwMode="auto">
          <a:xfrm>
            <a:off x="2819400" y="4038600"/>
            <a:ext cx="152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63" name="Line 29"/>
          <p:cNvSpPr>
            <a:spLocks noChangeShapeType="1"/>
          </p:cNvSpPr>
          <p:nvPr/>
        </p:nvSpPr>
        <p:spPr bwMode="auto">
          <a:xfrm>
            <a:off x="3124200" y="4038600"/>
            <a:ext cx="35052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3264" name="Freeform 31"/>
          <p:cNvSpPr>
            <a:spLocks/>
          </p:cNvSpPr>
          <p:nvPr/>
        </p:nvSpPr>
        <p:spPr bwMode="auto">
          <a:xfrm>
            <a:off x="3352800" y="3657600"/>
            <a:ext cx="2438400" cy="838200"/>
          </a:xfrm>
          <a:custGeom>
            <a:avLst/>
            <a:gdLst>
              <a:gd name="T0" fmla="*/ 0 w 2304"/>
              <a:gd name="T1" fmla="*/ 0 h 528"/>
              <a:gd name="T2" fmla="*/ 2147483647 w 2304"/>
              <a:gd name="T3" fmla="*/ 0 h 528"/>
              <a:gd name="T4" fmla="*/ 2147483647 w 2304"/>
              <a:gd name="T5" fmla="*/ 2147483647 h 528"/>
              <a:gd name="T6" fmla="*/ 2147483647 w 2304"/>
              <a:gd name="T7" fmla="*/ 2147483647 h 528"/>
              <a:gd name="T8" fmla="*/ 2147483647 w 2304"/>
              <a:gd name="T9" fmla="*/ 2147483647 h 528"/>
              <a:gd name="T10" fmla="*/ 2147483647 w 2304"/>
              <a:gd name="T11" fmla="*/ 2147483647 h 528"/>
              <a:gd name="T12" fmla="*/ 2147483647 w 2304"/>
              <a:gd name="T13" fmla="*/ 2147483647 h 528"/>
              <a:gd name="T14" fmla="*/ 2147483647 w 2304"/>
              <a:gd name="T15" fmla="*/ 2147483647 h 528"/>
              <a:gd name="T16" fmla="*/ 2147483647 w 2304"/>
              <a:gd name="T17" fmla="*/ 2147483647 h 5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04"/>
              <a:gd name="T28" fmla="*/ 0 h 528"/>
              <a:gd name="T29" fmla="*/ 2304 w 2304"/>
              <a:gd name="T30" fmla="*/ 528 h 5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04" h="528">
                <a:moveTo>
                  <a:pt x="0" y="0"/>
                </a:moveTo>
                <a:lnTo>
                  <a:pt x="816" y="0"/>
                </a:lnTo>
                <a:lnTo>
                  <a:pt x="1008" y="48"/>
                </a:lnTo>
                <a:lnTo>
                  <a:pt x="1152" y="144"/>
                </a:lnTo>
                <a:lnTo>
                  <a:pt x="1248" y="288"/>
                </a:lnTo>
                <a:lnTo>
                  <a:pt x="1344" y="432"/>
                </a:lnTo>
                <a:lnTo>
                  <a:pt x="1488" y="480"/>
                </a:lnTo>
                <a:lnTo>
                  <a:pt x="1776" y="528"/>
                </a:lnTo>
                <a:lnTo>
                  <a:pt x="2304" y="528"/>
                </a:lnTo>
              </a:path>
            </a:pathLst>
          </a:custGeom>
          <a:noFill/>
          <a:ln w="1905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265" name="Line 32"/>
          <p:cNvSpPr>
            <a:spLocks noChangeShapeType="1"/>
          </p:cNvSpPr>
          <p:nvPr/>
        </p:nvSpPr>
        <p:spPr bwMode="auto">
          <a:xfrm>
            <a:off x="4343400" y="1828800"/>
            <a:ext cx="0" cy="22098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3266" name="Line 33"/>
          <p:cNvSpPr>
            <a:spLocks noChangeShapeType="1"/>
          </p:cNvSpPr>
          <p:nvPr/>
        </p:nvSpPr>
        <p:spPr bwMode="auto">
          <a:xfrm flipV="1">
            <a:off x="4648200" y="1828800"/>
            <a:ext cx="0" cy="22098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3267" name="Line 34"/>
          <p:cNvSpPr>
            <a:spLocks noChangeShapeType="1"/>
          </p:cNvSpPr>
          <p:nvPr/>
        </p:nvSpPr>
        <p:spPr bwMode="auto">
          <a:xfrm>
            <a:off x="4876800" y="1676400"/>
            <a:ext cx="0" cy="15240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53268" name="Line 35"/>
          <p:cNvSpPr>
            <a:spLocks noChangeShapeType="1"/>
          </p:cNvSpPr>
          <p:nvPr/>
        </p:nvSpPr>
        <p:spPr bwMode="auto">
          <a:xfrm>
            <a:off x="4705350" y="1943100"/>
            <a:ext cx="228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69" name="Line 36"/>
          <p:cNvSpPr>
            <a:spLocks noChangeShapeType="1"/>
          </p:cNvSpPr>
          <p:nvPr/>
        </p:nvSpPr>
        <p:spPr bwMode="auto">
          <a:xfrm flipV="1">
            <a:off x="4876800" y="1919288"/>
            <a:ext cx="0" cy="22860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53270" name="Line 37"/>
          <p:cNvSpPr>
            <a:spLocks noChangeShapeType="1"/>
          </p:cNvSpPr>
          <p:nvPr/>
        </p:nvSpPr>
        <p:spPr bwMode="auto">
          <a:xfrm>
            <a:off x="4114800" y="3733800"/>
            <a:ext cx="228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71" name="Line 38"/>
          <p:cNvSpPr>
            <a:spLocks noChangeShapeType="1"/>
          </p:cNvSpPr>
          <p:nvPr/>
        </p:nvSpPr>
        <p:spPr bwMode="auto">
          <a:xfrm>
            <a:off x="4191000" y="3733800"/>
            <a:ext cx="0" cy="304800"/>
          </a:xfrm>
          <a:prstGeom prst="line">
            <a:avLst/>
          </a:prstGeom>
          <a:noFill/>
          <a:ln w="1270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53272" name="Text Box 39"/>
          <p:cNvSpPr txBox="1">
            <a:spLocks noChangeArrowheads="1"/>
          </p:cNvSpPr>
          <p:nvPr/>
        </p:nvSpPr>
        <p:spPr bwMode="auto">
          <a:xfrm>
            <a:off x="1905000" y="1371600"/>
            <a:ext cx="990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a:t>Magnitude</a:t>
            </a:r>
          </a:p>
        </p:txBody>
      </p:sp>
      <p:sp>
        <p:nvSpPr>
          <p:cNvPr id="53273" name="Text Box 40"/>
          <p:cNvSpPr txBox="1">
            <a:spLocks noChangeArrowheads="1"/>
          </p:cNvSpPr>
          <p:nvPr/>
        </p:nvSpPr>
        <p:spPr bwMode="auto">
          <a:xfrm>
            <a:off x="2133600" y="3124200"/>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a:t>Phase</a:t>
            </a:r>
          </a:p>
        </p:txBody>
      </p:sp>
      <p:sp>
        <p:nvSpPr>
          <p:cNvPr id="53274" name="Text Box 41"/>
          <p:cNvSpPr txBox="1">
            <a:spLocks noChangeArrowheads="1"/>
          </p:cNvSpPr>
          <p:nvPr/>
        </p:nvSpPr>
        <p:spPr bwMode="auto">
          <a:xfrm>
            <a:off x="2209800" y="1676400"/>
            <a:ext cx="990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a:t>0 dB</a:t>
            </a:r>
          </a:p>
        </p:txBody>
      </p:sp>
      <p:sp>
        <p:nvSpPr>
          <p:cNvPr id="53275" name="Text Box 42"/>
          <p:cNvSpPr txBox="1">
            <a:spLocks noChangeArrowheads="1"/>
          </p:cNvSpPr>
          <p:nvPr/>
        </p:nvSpPr>
        <p:spPr bwMode="auto">
          <a:xfrm>
            <a:off x="2438400" y="3505200"/>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a:t>-90</a:t>
            </a:r>
          </a:p>
        </p:txBody>
      </p:sp>
      <p:sp>
        <p:nvSpPr>
          <p:cNvPr id="53276" name="Text Box 43"/>
          <p:cNvSpPr txBox="1">
            <a:spLocks noChangeArrowheads="1"/>
          </p:cNvSpPr>
          <p:nvPr/>
        </p:nvSpPr>
        <p:spPr bwMode="auto">
          <a:xfrm>
            <a:off x="2362200" y="3886200"/>
            <a:ext cx="609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a:t>-180</a:t>
            </a:r>
          </a:p>
        </p:txBody>
      </p:sp>
      <p:sp>
        <p:nvSpPr>
          <p:cNvPr id="53277" name="TextBox 28"/>
          <p:cNvSpPr txBox="1">
            <a:spLocks noChangeArrowheads="1"/>
          </p:cNvSpPr>
          <p:nvPr/>
        </p:nvSpPr>
        <p:spPr bwMode="auto">
          <a:xfrm>
            <a:off x="4859338" y="1125538"/>
            <a:ext cx="3600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dirty="0"/>
              <a:t>Gain Crossover (“the crossover”)</a:t>
            </a:r>
          </a:p>
        </p:txBody>
      </p:sp>
      <p:sp>
        <p:nvSpPr>
          <p:cNvPr id="53278" name="TextBox 29"/>
          <p:cNvSpPr txBox="1">
            <a:spLocks noChangeArrowheads="1"/>
          </p:cNvSpPr>
          <p:nvPr/>
        </p:nvSpPr>
        <p:spPr bwMode="auto">
          <a:xfrm>
            <a:off x="5148263" y="3500438"/>
            <a:ext cx="3600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a:t>Phase Crossover</a:t>
            </a:r>
          </a:p>
        </p:txBody>
      </p:sp>
      <p:cxnSp>
        <p:nvCxnSpPr>
          <p:cNvPr id="53279" name="Straight Arrow Connector 31"/>
          <p:cNvCxnSpPr>
            <a:cxnSpLocks noChangeShapeType="1"/>
            <a:stCxn id="53277" idx="1"/>
          </p:cNvCxnSpPr>
          <p:nvPr/>
        </p:nvCxnSpPr>
        <p:spPr bwMode="auto">
          <a:xfrm flipH="1">
            <a:off x="4427538" y="1293813"/>
            <a:ext cx="431800" cy="550862"/>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3280" name="Straight Arrow Connector 33"/>
          <p:cNvCxnSpPr>
            <a:cxnSpLocks noChangeShapeType="1"/>
            <a:stCxn id="53278" idx="1"/>
            <a:endCxn id="53266" idx="0"/>
          </p:cNvCxnSpPr>
          <p:nvPr/>
        </p:nvCxnSpPr>
        <p:spPr bwMode="auto">
          <a:xfrm flipH="1">
            <a:off x="4648200" y="3670300"/>
            <a:ext cx="500063" cy="368300"/>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DD03D34E-266E-4823-BE95-FD722DE3D4A8}" type="slidenum">
              <a:rPr lang="en-US" sz="1400" smtClean="0"/>
              <a:pPr eaLnBrk="1" hangingPunct="1"/>
              <a:t>67</a:t>
            </a:fld>
            <a:endParaRPr lang="en-US" sz="1400" smtClean="0"/>
          </a:p>
        </p:txBody>
      </p:sp>
      <p:sp>
        <p:nvSpPr>
          <p:cNvPr id="55299" name="Rectangle 2"/>
          <p:cNvSpPr>
            <a:spLocks noGrp="1" noChangeArrowheads="1"/>
          </p:cNvSpPr>
          <p:nvPr>
            <p:ph type="title"/>
          </p:nvPr>
        </p:nvSpPr>
        <p:spPr/>
        <p:txBody>
          <a:bodyPr/>
          <a:lstStyle/>
          <a:p>
            <a:pPr eaLnBrk="1" hangingPunct="1"/>
            <a:r>
              <a:rPr lang="en-US" smtClean="0"/>
              <a:t>Relationships Between Open and Closed Loop</a:t>
            </a:r>
            <a:br>
              <a:rPr lang="en-US" smtClean="0"/>
            </a:br>
            <a:r>
              <a:rPr lang="en-US" smtClean="0"/>
              <a:t>Frequency Responses and Time Response</a:t>
            </a:r>
          </a:p>
        </p:txBody>
      </p:sp>
      <p:sp>
        <p:nvSpPr>
          <p:cNvPr id="55300" name="Rectangle 3"/>
          <p:cNvSpPr>
            <a:spLocks noGrp="1" noChangeArrowheads="1"/>
          </p:cNvSpPr>
          <p:nvPr>
            <p:ph type="body" idx="1"/>
          </p:nvPr>
        </p:nvSpPr>
        <p:spPr>
          <a:xfrm>
            <a:off x="685800" y="990600"/>
            <a:ext cx="7772400" cy="5029200"/>
          </a:xfrm>
        </p:spPr>
        <p:txBody>
          <a:bodyPr/>
          <a:lstStyle/>
          <a:p>
            <a:pPr eaLnBrk="1" hangingPunct="1"/>
            <a:r>
              <a:rPr lang="en-US" dirty="0" smtClean="0"/>
              <a:t>Open Loop Frequency Response Characteristics:</a:t>
            </a:r>
          </a:p>
          <a:p>
            <a:pPr lvl="1" eaLnBrk="1" hangingPunct="1"/>
            <a:r>
              <a:rPr lang="en-US" dirty="0" smtClean="0"/>
              <a:t>Gain Crossover (where gain crosses 0 dB)</a:t>
            </a:r>
          </a:p>
          <a:p>
            <a:pPr lvl="1" eaLnBrk="1" hangingPunct="1"/>
            <a:r>
              <a:rPr lang="en-US" dirty="0" smtClean="0"/>
              <a:t>*Phase Crossover (where phase crosses –180 </a:t>
            </a:r>
            <a:r>
              <a:rPr lang="en-US" dirty="0" err="1" smtClean="0"/>
              <a:t>deg</a:t>
            </a:r>
            <a:r>
              <a:rPr lang="en-US" dirty="0" smtClean="0"/>
              <a:t>)</a:t>
            </a:r>
          </a:p>
          <a:p>
            <a:pPr lvl="1" eaLnBrk="1" hangingPunct="1"/>
            <a:r>
              <a:rPr lang="en-US" dirty="0" smtClean="0"/>
              <a:t>Gain Margin</a:t>
            </a:r>
          </a:p>
          <a:p>
            <a:pPr lvl="1" eaLnBrk="1" hangingPunct="1"/>
            <a:r>
              <a:rPr lang="en-US" dirty="0" smtClean="0"/>
              <a:t>*Gain </a:t>
            </a:r>
            <a:r>
              <a:rPr lang="en-US" dirty="0" err="1"/>
              <a:t>R</a:t>
            </a:r>
            <a:r>
              <a:rPr lang="en-US" dirty="0" err="1" smtClean="0"/>
              <a:t>olloff</a:t>
            </a:r>
            <a:r>
              <a:rPr lang="en-US" dirty="0" smtClean="0"/>
              <a:t> Margin</a:t>
            </a:r>
          </a:p>
          <a:p>
            <a:pPr lvl="1" eaLnBrk="1" hangingPunct="1"/>
            <a:r>
              <a:rPr lang="en-US" dirty="0" smtClean="0"/>
              <a:t>Phase Margin</a:t>
            </a:r>
          </a:p>
          <a:p>
            <a:pPr lvl="1" eaLnBrk="1" hangingPunct="1"/>
            <a:r>
              <a:rPr lang="en-US" dirty="0" smtClean="0"/>
              <a:t>*Delay margin (number of delays at sample rate to destabilize)</a:t>
            </a:r>
          </a:p>
          <a:p>
            <a:pPr eaLnBrk="1" hangingPunct="1"/>
            <a:r>
              <a:rPr lang="en-US" dirty="0" smtClean="0"/>
              <a:t>Closed Loop Frequency Response Characteristics:</a:t>
            </a:r>
          </a:p>
          <a:p>
            <a:pPr lvl="1" eaLnBrk="1" hangingPunct="1"/>
            <a:r>
              <a:rPr lang="en-US" dirty="0" smtClean="0"/>
              <a:t>Gain Bandwidth (where gain hits –3 dB) </a:t>
            </a:r>
            <a:r>
              <a:rPr lang="en-US" b="1" dirty="0" smtClean="0"/>
              <a:t>not crossover</a:t>
            </a:r>
          </a:p>
          <a:p>
            <a:pPr lvl="1" eaLnBrk="1" hangingPunct="1"/>
            <a:r>
              <a:rPr lang="en-US" dirty="0" smtClean="0"/>
              <a:t>Phase Bandwidth (where phase hits –45 </a:t>
            </a:r>
            <a:r>
              <a:rPr lang="en-US" dirty="0" err="1" smtClean="0"/>
              <a:t>deg</a:t>
            </a:r>
            <a:r>
              <a:rPr lang="en-US" dirty="0" smtClean="0"/>
              <a:t>) </a:t>
            </a:r>
            <a:r>
              <a:rPr lang="en-US" b="1" dirty="0"/>
              <a:t>not crossover</a:t>
            </a:r>
            <a:endParaRPr lang="en-US" dirty="0" smtClean="0"/>
          </a:p>
          <a:p>
            <a:pPr lvl="1" eaLnBrk="1" hangingPunct="1"/>
            <a:r>
              <a:rPr lang="en-US" dirty="0" smtClean="0"/>
              <a:t>Peaking – caused by “near” instability e.g. low margins</a:t>
            </a:r>
          </a:p>
          <a:p>
            <a:pPr eaLnBrk="1" hangingPunct="1"/>
            <a:r>
              <a:rPr lang="en-US" dirty="0" smtClean="0"/>
              <a:t>Time Response Characteristics:</a:t>
            </a:r>
          </a:p>
          <a:p>
            <a:pPr lvl="1" eaLnBrk="1" hangingPunct="1"/>
            <a:r>
              <a:rPr lang="en-US" dirty="0" smtClean="0"/>
              <a:t>Rise time</a:t>
            </a:r>
          </a:p>
          <a:p>
            <a:pPr lvl="1" eaLnBrk="1" hangingPunct="1"/>
            <a:r>
              <a:rPr lang="en-US" dirty="0" smtClean="0"/>
              <a:t>Settling time</a:t>
            </a:r>
          </a:p>
          <a:p>
            <a:pPr lvl="1" eaLnBrk="1" hangingPunct="1"/>
            <a:r>
              <a:rPr lang="en-US" dirty="0" smtClean="0"/>
              <a:t>Overshoot</a:t>
            </a:r>
          </a:p>
          <a:p>
            <a:pPr eaLnBrk="1" hangingPunct="1"/>
            <a:r>
              <a:rPr lang="en-US" dirty="0" smtClean="0"/>
              <a:t>Other Characteristics:</a:t>
            </a:r>
          </a:p>
          <a:p>
            <a:pPr lvl="1" eaLnBrk="1" hangingPunct="1"/>
            <a:r>
              <a:rPr lang="en-US" dirty="0" smtClean="0"/>
              <a:t>Pole location (for real poles)</a:t>
            </a:r>
          </a:p>
          <a:p>
            <a:pPr lvl="1" eaLnBrk="1" hangingPunct="1"/>
            <a:r>
              <a:rPr lang="en-US" dirty="0" smtClean="0"/>
              <a:t>Natural Frequency and Damping (for complex poles)</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1251F231-B51D-4807-96AE-1C22A526E7DF}" type="slidenum">
              <a:rPr lang="en-US" sz="1400" smtClean="0"/>
              <a:pPr eaLnBrk="1" hangingPunct="1"/>
              <a:t>68</a:t>
            </a:fld>
            <a:endParaRPr lang="en-US" sz="1400" smtClean="0"/>
          </a:p>
        </p:txBody>
      </p:sp>
      <p:sp>
        <p:nvSpPr>
          <p:cNvPr id="56323" name="Rectangle 2"/>
          <p:cNvSpPr>
            <a:spLocks noGrp="1" noChangeArrowheads="1"/>
          </p:cNvSpPr>
          <p:nvPr>
            <p:ph type="title"/>
          </p:nvPr>
        </p:nvSpPr>
        <p:spPr/>
        <p:txBody>
          <a:bodyPr/>
          <a:lstStyle/>
          <a:p>
            <a:pPr eaLnBrk="1" hangingPunct="1"/>
            <a:r>
              <a:rPr lang="en-US" smtClean="0"/>
              <a:t>Relationships Between Open and Closed Loop</a:t>
            </a:r>
            <a:br>
              <a:rPr lang="en-US" smtClean="0"/>
            </a:br>
            <a:r>
              <a:rPr lang="en-US" smtClean="0"/>
              <a:t>Frequency Responses and Time Response (continued)</a:t>
            </a:r>
          </a:p>
        </p:txBody>
      </p:sp>
      <p:sp>
        <p:nvSpPr>
          <p:cNvPr id="56324" name="Rectangle 3"/>
          <p:cNvSpPr>
            <a:spLocks noGrp="1" noChangeArrowheads="1"/>
          </p:cNvSpPr>
          <p:nvPr>
            <p:ph type="body" idx="1"/>
          </p:nvPr>
        </p:nvSpPr>
        <p:spPr>
          <a:xfrm>
            <a:off x="685800" y="990600"/>
            <a:ext cx="7772400" cy="3886200"/>
          </a:xfrm>
        </p:spPr>
        <p:txBody>
          <a:bodyPr/>
          <a:lstStyle/>
          <a:p>
            <a:pPr eaLnBrk="1" hangingPunct="1"/>
            <a:r>
              <a:rPr lang="en-US" sz="1600" smtClean="0"/>
              <a:t>Have already seen these relationships:</a:t>
            </a:r>
          </a:p>
          <a:p>
            <a:pPr lvl="1" eaLnBrk="1" hangingPunct="1"/>
            <a:r>
              <a:rPr lang="en-US" sz="1400" smtClean="0"/>
              <a:t>High bandwidth	</a:t>
            </a:r>
            <a:r>
              <a:rPr lang="en-US" sz="1800" smtClean="0">
                <a:sym typeface="Symbol" pitchFamily="18" charset="2"/>
              </a:rPr>
              <a:t>	</a:t>
            </a:r>
            <a:r>
              <a:rPr lang="en-US" sz="1400" smtClean="0"/>
              <a:t>Fast rise time</a:t>
            </a:r>
            <a:br>
              <a:rPr lang="en-US" sz="1400" smtClean="0"/>
            </a:br>
            <a:r>
              <a:rPr lang="en-US" sz="1400" smtClean="0"/>
              <a:t>				High natural frequency </a:t>
            </a:r>
            <a:br>
              <a:rPr lang="en-US" sz="1400" smtClean="0"/>
            </a:br>
            <a:r>
              <a:rPr lang="en-US" sz="1400" smtClean="0"/>
              <a:t>				High pole location</a:t>
            </a:r>
          </a:p>
          <a:p>
            <a:pPr lvl="1" eaLnBrk="1" hangingPunct="1"/>
            <a:r>
              <a:rPr lang="en-US" sz="1400" smtClean="0"/>
              <a:t>High peaking	</a:t>
            </a:r>
            <a:r>
              <a:rPr lang="en-US" sz="1800" smtClean="0">
                <a:sym typeface="Symbol" pitchFamily="18" charset="2"/>
              </a:rPr>
              <a:t>	</a:t>
            </a:r>
            <a:r>
              <a:rPr lang="en-US" sz="1400" smtClean="0"/>
              <a:t>Faster rise time</a:t>
            </a:r>
            <a:br>
              <a:rPr lang="en-US" sz="1400" smtClean="0"/>
            </a:br>
            <a:r>
              <a:rPr lang="en-US" sz="1400" smtClean="0"/>
              <a:t>				High overshoot </a:t>
            </a:r>
            <a:br>
              <a:rPr lang="en-US" sz="1400" smtClean="0"/>
            </a:br>
            <a:r>
              <a:rPr lang="en-US" sz="1400" smtClean="0"/>
              <a:t>				Slow settling time</a:t>
            </a:r>
            <a:br>
              <a:rPr lang="en-US" sz="1400" smtClean="0"/>
            </a:br>
            <a:r>
              <a:rPr lang="en-US" sz="1400" smtClean="0"/>
              <a:t>				Low damping</a:t>
            </a:r>
          </a:p>
          <a:p>
            <a:pPr eaLnBrk="1" hangingPunct="1"/>
            <a:r>
              <a:rPr lang="en-US" sz="1600" smtClean="0"/>
              <a:t>Now we can add the open loop relationships:</a:t>
            </a:r>
          </a:p>
          <a:p>
            <a:pPr lvl="1" eaLnBrk="1" hangingPunct="1"/>
            <a:r>
              <a:rPr lang="en-US" sz="1400" smtClean="0"/>
              <a:t>High gain crossover	</a:t>
            </a:r>
            <a:r>
              <a:rPr lang="en-US" sz="1800" smtClean="0">
                <a:sym typeface="Symbol" pitchFamily="18" charset="2"/>
              </a:rPr>
              <a:t>	</a:t>
            </a:r>
            <a:r>
              <a:rPr lang="en-US" sz="1400" smtClean="0"/>
              <a:t>High bandwidth</a:t>
            </a:r>
          </a:p>
          <a:p>
            <a:pPr lvl="1" eaLnBrk="1" hangingPunct="1"/>
            <a:r>
              <a:rPr lang="en-US" sz="1400" smtClean="0"/>
              <a:t>High phase margin	</a:t>
            </a:r>
            <a:r>
              <a:rPr lang="en-US" sz="1800" smtClean="0">
                <a:sym typeface="Symbol" pitchFamily="18" charset="2"/>
              </a:rPr>
              <a:t>	</a:t>
            </a:r>
            <a:r>
              <a:rPr lang="en-US" sz="1400" smtClean="0"/>
              <a:t>Low peaking</a:t>
            </a:r>
            <a:br>
              <a:rPr lang="en-US" sz="1400" smtClean="0"/>
            </a:br>
            <a:r>
              <a:rPr lang="en-US" sz="1400" smtClean="0"/>
              <a:t>				High damping</a:t>
            </a:r>
          </a:p>
          <a:p>
            <a:pPr lvl="1" eaLnBrk="1" hangingPunct="1"/>
            <a:endParaRPr lang="en-US" sz="1400" smtClean="0"/>
          </a:p>
          <a:p>
            <a:pPr eaLnBrk="1" hangingPunct="1"/>
            <a:r>
              <a:rPr lang="en-US" sz="1600" smtClean="0"/>
              <a:t>In fact, for second order systems:</a:t>
            </a:r>
          </a:p>
        </p:txBody>
      </p:sp>
      <p:pic>
        <p:nvPicPr>
          <p:cNvPr id="56325" name="Picture 9" descr="D:\Users\a22069t\My Documents\Subsection Stuff\My People\Training Materials\txp_fig.pn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2819400" y="5105400"/>
            <a:ext cx="3505200"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3568" y="1772816"/>
            <a:ext cx="7772400" cy="2232248"/>
          </a:xfrm>
        </p:spPr>
        <p:txBody>
          <a:bodyPr/>
          <a:lstStyle/>
          <a:p>
            <a:r>
              <a:rPr lang="en-US" sz="4800" b="1" dirty="0" smtClean="0"/>
              <a:t>Control Design</a:t>
            </a:r>
            <a:endParaRPr lang="en-US" sz="4800" b="1"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69</a:t>
            </a:fld>
            <a:endParaRPr lang="en-US"/>
          </a:p>
        </p:txBody>
      </p:sp>
    </p:spTree>
    <p:extLst>
      <p:ext uri="{BB962C8B-B14F-4D97-AF65-F5344CB8AC3E}">
        <p14:creationId xmlns:p14="http://schemas.microsoft.com/office/powerpoint/2010/main" val="12904200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 Turbine Primer</a:t>
            </a:r>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7</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611560" y="1988840"/>
                <a:ext cx="3348950" cy="5533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𝑤𝑖𝑛𝑑</m:t>
                          </m:r>
                        </m:sub>
                      </m:sSub>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2</m:t>
                          </m:r>
                        </m:den>
                      </m:f>
                      <m:r>
                        <a:rPr lang="en-US" b="0" i="1" smtClean="0">
                          <a:latin typeface="Cambria Math"/>
                          <a:ea typeface="Cambria Math"/>
                        </a:rPr>
                        <m:t>𝜌</m:t>
                      </m:r>
                      <m:r>
                        <a:rPr lang="en-US" b="0" i="1" smtClean="0">
                          <a:latin typeface="Cambria Math"/>
                          <a:ea typeface="Cambria Math"/>
                        </a:rPr>
                        <m:t>𝐴</m:t>
                      </m:r>
                      <m:sSubSup>
                        <m:sSubSupPr>
                          <m:ctrlPr>
                            <a:rPr lang="en-US" b="0" i="1" smtClean="0">
                              <a:latin typeface="Cambria Math" panose="02040503050406030204" pitchFamily="18" charset="0"/>
                              <a:ea typeface="Cambria Math"/>
                            </a:rPr>
                          </m:ctrlPr>
                        </m:sSubSupPr>
                        <m:e>
                          <m:sSubSup>
                            <m:sSubSupPr>
                              <m:ctrlPr>
                                <a:rPr lang="en-US" i="1">
                                  <a:latin typeface="Cambria Math" panose="02040503050406030204" pitchFamily="18" charset="0"/>
                                  <a:ea typeface="Cambria Math"/>
                                </a:rPr>
                              </m:ctrlPr>
                            </m:sSubSupPr>
                            <m:e>
                              <m:r>
                                <a:rPr lang="en-US" i="1">
                                  <a:latin typeface="Cambria Math"/>
                                  <a:ea typeface="Cambria Math"/>
                                </a:rPr>
                                <m:t>𝑉</m:t>
                              </m:r>
                            </m:e>
                            <m:sub>
                              <m:r>
                                <a:rPr lang="en-US" i="1">
                                  <a:latin typeface="Cambria Math"/>
                                  <a:ea typeface="Cambria Math"/>
                                </a:rPr>
                                <m:t>𝑤𝑖𝑛𝑑</m:t>
                              </m:r>
                            </m:sub>
                            <m:sup/>
                          </m:sSubSup>
                        </m:e>
                        <m:sub/>
                        <m:sup>
                          <m:r>
                            <a:rPr lang="en-US" b="0" i="1" smtClean="0">
                              <a:latin typeface="Cambria Math"/>
                              <a:ea typeface="Cambria Math"/>
                            </a:rPr>
                            <m:t>3</m:t>
                          </m:r>
                        </m:sup>
                      </m:sSub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11560" y="1988840"/>
                <a:ext cx="3348950" cy="553357"/>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63960" y="2996952"/>
                <a:ext cx="3348950" cy="5533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𝑤𝑖𝑛𝑑</m:t>
                          </m:r>
                        </m:sub>
                      </m:sSub>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2</m:t>
                          </m:r>
                        </m:den>
                      </m:f>
                      <m:sSub>
                        <m:sSubPr>
                          <m:ctrlPr>
                            <a:rPr lang="en-US" b="0" i="1" smtClean="0">
                              <a:latin typeface="Cambria Math" panose="02040503050406030204" pitchFamily="18" charset="0"/>
                            </a:rPr>
                          </m:ctrlPr>
                        </m:sSubPr>
                        <m:e>
                          <m:r>
                            <a:rPr lang="en-US" b="0" i="1" smtClean="0">
                              <a:latin typeface="Cambria Math"/>
                            </a:rPr>
                            <m:t>𝐶</m:t>
                          </m:r>
                        </m:e>
                        <m:sub>
                          <m:r>
                            <a:rPr lang="en-US" b="0" i="1" smtClean="0">
                              <a:latin typeface="Cambria Math"/>
                            </a:rPr>
                            <m:t>𝑃</m:t>
                          </m:r>
                        </m:sub>
                      </m:sSub>
                      <m:r>
                        <a:rPr lang="en-US" b="0" i="1" smtClean="0">
                          <a:latin typeface="Cambria Math"/>
                          <a:ea typeface="Cambria Math"/>
                        </a:rPr>
                        <m:t>𝜌</m:t>
                      </m:r>
                      <m:r>
                        <a:rPr lang="en-US" b="0" i="1" smtClean="0">
                          <a:latin typeface="Cambria Math"/>
                          <a:ea typeface="Cambria Math"/>
                        </a:rPr>
                        <m:t>𝐴</m:t>
                      </m:r>
                      <m:sSubSup>
                        <m:sSubSupPr>
                          <m:ctrlPr>
                            <a:rPr lang="en-US" b="0" i="1" smtClean="0">
                              <a:latin typeface="Cambria Math" panose="02040503050406030204" pitchFamily="18" charset="0"/>
                              <a:ea typeface="Cambria Math"/>
                            </a:rPr>
                          </m:ctrlPr>
                        </m:sSubSupPr>
                        <m:e>
                          <m:sSubSup>
                            <m:sSubSupPr>
                              <m:ctrlPr>
                                <a:rPr lang="en-US" i="1">
                                  <a:latin typeface="Cambria Math" panose="02040503050406030204" pitchFamily="18" charset="0"/>
                                  <a:ea typeface="Cambria Math"/>
                                </a:rPr>
                              </m:ctrlPr>
                            </m:sSubSupPr>
                            <m:e>
                              <m:r>
                                <a:rPr lang="en-US" i="1">
                                  <a:latin typeface="Cambria Math"/>
                                  <a:ea typeface="Cambria Math"/>
                                </a:rPr>
                                <m:t>𝑉</m:t>
                              </m:r>
                            </m:e>
                            <m:sub>
                              <m:r>
                                <a:rPr lang="en-US" i="1">
                                  <a:latin typeface="Cambria Math"/>
                                  <a:ea typeface="Cambria Math"/>
                                </a:rPr>
                                <m:t>𝑤𝑖𝑛𝑑</m:t>
                              </m:r>
                            </m:sub>
                            <m:sup/>
                          </m:sSubSup>
                        </m:e>
                        <m:sub/>
                        <m:sup>
                          <m:r>
                            <a:rPr lang="en-US" b="0" i="1" smtClean="0">
                              <a:latin typeface="Cambria Math"/>
                              <a:ea typeface="Cambria Math"/>
                            </a:rPr>
                            <m:t>3</m:t>
                          </m:r>
                        </m:sup>
                      </m:sSubSup>
                    </m:oMath>
                  </m:oMathPara>
                </a14:m>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763960" y="2996952"/>
                <a:ext cx="3348950" cy="553357"/>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175379" y="3310708"/>
                <a:ext cx="3141308" cy="6013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𝐶</m:t>
                          </m:r>
                        </m:e>
                        <m:sub>
                          <m:r>
                            <a:rPr lang="en-US" b="0" i="1" smtClean="0">
                              <a:latin typeface="Cambria Math"/>
                            </a:rPr>
                            <m:t>𝑃</m:t>
                          </m:r>
                        </m:sub>
                      </m:sSub>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𝐸𝑥𝑡𝑟𝑎𝑐𝑡𝑒𝑑</m:t>
                          </m:r>
                          <m:r>
                            <a:rPr lang="en-US" b="0" i="1" smtClean="0">
                              <a:latin typeface="Cambria Math"/>
                            </a:rPr>
                            <m:t> </m:t>
                          </m:r>
                          <m:r>
                            <a:rPr lang="en-US" b="0" i="1" smtClean="0">
                              <a:latin typeface="Cambria Math"/>
                            </a:rPr>
                            <m:t>𝑝𝑜𝑤𝑒𝑟</m:t>
                          </m:r>
                        </m:num>
                        <m:den>
                          <m:r>
                            <a:rPr lang="en-US" b="0" i="1" smtClean="0">
                              <a:latin typeface="Cambria Math"/>
                            </a:rPr>
                            <m:t>𝑃𝑜𝑤𝑒𝑟</m:t>
                          </m:r>
                          <m:r>
                            <a:rPr lang="en-US" b="0" i="1" smtClean="0">
                              <a:latin typeface="Cambria Math"/>
                            </a:rPr>
                            <m:t> </m:t>
                          </m:r>
                          <m:r>
                            <a:rPr lang="en-US" b="0" i="1" smtClean="0">
                              <a:latin typeface="Cambria Math"/>
                            </a:rPr>
                            <m:t>𝑖𝑛</m:t>
                          </m:r>
                          <m:r>
                            <a:rPr lang="en-US" b="0" i="1" smtClean="0">
                              <a:latin typeface="Cambria Math"/>
                            </a:rPr>
                            <m:t> </m:t>
                          </m:r>
                          <m:r>
                            <a:rPr lang="en-US" b="0" i="1" smtClean="0">
                              <a:latin typeface="Cambria Math"/>
                            </a:rPr>
                            <m:t>𝑤𝑖𝑛𝑑</m:t>
                          </m:r>
                        </m:den>
                      </m:f>
                      <m:r>
                        <a:rPr lang="en-US" b="0" i="1" smtClean="0">
                          <a:latin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𝑟𝑜𝑡𝑜𝑟</m:t>
                              </m:r>
                            </m:sub>
                          </m:sSub>
                        </m:num>
                        <m:den>
                          <m:sSub>
                            <m:sSubPr>
                              <m:ctrlPr>
                                <a:rPr lang="en-US" b="0" i="1" smtClean="0">
                                  <a:latin typeface="Cambria Math" panose="02040503050406030204" pitchFamily="18" charset="0"/>
                                </a:rPr>
                              </m:ctrlPr>
                            </m:sSubPr>
                            <m:e>
                              <m:r>
                                <a:rPr lang="en-US" b="0" i="1" smtClean="0">
                                  <a:latin typeface="Cambria Math"/>
                                </a:rPr>
                                <m:t>𝑃</m:t>
                              </m:r>
                            </m:e>
                            <m:sub>
                              <m:r>
                                <a:rPr lang="en-US" b="0" i="1" smtClean="0">
                                  <a:latin typeface="Cambria Math"/>
                                </a:rPr>
                                <m:t>𝑤𝑖𝑛𝑑</m:t>
                              </m:r>
                            </m:sub>
                          </m:sSub>
                        </m:den>
                      </m:f>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175379" y="3310708"/>
                <a:ext cx="3141308" cy="601383"/>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468590" y="4437112"/>
                <a:ext cx="4396395" cy="5936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𝜆</m:t>
                      </m:r>
                      <m:r>
                        <a:rPr lang="en-US" b="0" i="1" smtClean="0">
                          <a:latin typeface="Cambria Math"/>
                        </a:rPr>
                        <m:t>=</m:t>
                      </m:r>
                      <m:r>
                        <a:rPr lang="en-US" b="0" i="1" smtClean="0">
                          <a:latin typeface="Cambria Math"/>
                        </a:rPr>
                        <m:t>𝑇𝑖𝑝</m:t>
                      </m:r>
                      <m:r>
                        <a:rPr lang="en-US" b="0" i="1" smtClean="0">
                          <a:latin typeface="Cambria Math"/>
                        </a:rPr>
                        <m:t> </m:t>
                      </m:r>
                      <m:r>
                        <a:rPr lang="en-US" b="0" i="1" smtClean="0">
                          <a:latin typeface="Cambria Math"/>
                        </a:rPr>
                        <m:t>𝑆𝑝𝑒𝑒𝑑</m:t>
                      </m:r>
                      <m:r>
                        <a:rPr lang="en-US" b="0" i="1" smtClean="0">
                          <a:latin typeface="Cambria Math"/>
                        </a:rPr>
                        <m:t> </m:t>
                      </m:r>
                      <m:r>
                        <a:rPr lang="en-US" b="0" i="1" smtClean="0">
                          <a:latin typeface="Cambria Math"/>
                        </a:rPr>
                        <m:t>𝑅𝑎𝑡𝑖𝑜𝑛</m:t>
                      </m:r>
                      <m:r>
                        <a:rPr lang="en-US" b="0" i="1" smtClean="0">
                          <a:latin typeface="Cambria Math"/>
                        </a:rPr>
                        <m:t>=</m:t>
                      </m:r>
                      <m:r>
                        <a:rPr lang="en-US" b="0" i="1" smtClean="0">
                          <a:latin typeface="Cambria Math"/>
                        </a:rPr>
                        <m:t>𝑇𝑆𝑅</m:t>
                      </m:r>
                      <m:r>
                        <a:rPr lang="en-US" b="0" i="1" smtClean="0">
                          <a:latin typeface="Cambria Math"/>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ea typeface="Cambria Math"/>
                                </a:rPr>
                                <m:t>𝜔</m:t>
                              </m:r>
                            </m:e>
                            <m:sub>
                              <m:r>
                                <a:rPr lang="en-US" b="0" i="1" smtClean="0">
                                  <a:latin typeface="Cambria Math"/>
                                </a:rPr>
                                <m:t>𝑟𝑜𝑡𝑜𝑟</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𝑅</m:t>
                              </m:r>
                            </m:e>
                            <m:sub>
                              <m:r>
                                <a:rPr lang="en-US" b="0" i="1" smtClean="0">
                                  <a:latin typeface="Cambria Math"/>
                                  <a:ea typeface="Cambria Math"/>
                                </a:rPr>
                                <m:t>𝑟𝑜𝑡𝑜𝑟</m:t>
                              </m:r>
                            </m:sub>
                          </m:sSub>
                        </m:num>
                        <m:den>
                          <m:sSub>
                            <m:sSubPr>
                              <m:ctrlPr>
                                <a:rPr lang="en-US" b="0" i="1" smtClean="0">
                                  <a:latin typeface="Cambria Math" panose="02040503050406030204" pitchFamily="18" charset="0"/>
                                </a:rPr>
                              </m:ctrlPr>
                            </m:sSubPr>
                            <m:e>
                              <m:r>
                                <a:rPr lang="en-US" b="0" i="1" smtClean="0">
                                  <a:latin typeface="Cambria Math"/>
                                </a:rPr>
                                <m:t>𝑉</m:t>
                              </m:r>
                            </m:e>
                            <m:sub>
                              <m:r>
                                <a:rPr lang="en-US" b="0" i="1" smtClean="0">
                                  <a:latin typeface="Cambria Math"/>
                                </a:rPr>
                                <m:t>𝑤𝑖𝑛𝑑</m:t>
                              </m:r>
                            </m:sub>
                          </m:sSub>
                        </m:den>
                      </m:f>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468590" y="4437112"/>
                <a:ext cx="4396395" cy="593624"/>
              </a:xfrm>
              <a:prstGeom prst="rect">
                <a:avLst/>
              </a:prstGeom>
              <a:blipFill rotWithShape="1">
                <a:blip r:embed="rId5"/>
                <a:stretch>
                  <a:fillRect/>
                </a:stretch>
              </a:blipFill>
            </p:spPr>
            <p:txBody>
              <a:bodyPr/>
              <a:lstStyle/>
              <a:p>
                <a:r>
                  <a:rPr lang="en-US">
                    <a:noFill/>
                  </a:rPr>
                  <a:t> </a:t>
                </a:r>
              </a:p>
            </p:txBody>
          </p:sp>
        </mc:Fallback>
      </mc:AlternateContent>
      <p:sp>
        <p:nvSpPr>
          <p:cNvPr id="9" name="TextBox 8"/>
          <p:cNvSpPr txBox="1"/>
          <p:nvPr/>
        </p:nvSpPr>
        <p:spPr>
          <a:xfrm>
            <a:off x="1157833" y="5044800"/>
            <a:ext cx="7230591" cy="1815882"/>
          </a:xfrm>
          <a:prstGeom prst="rect">
            <a:avLst/>
          </a:prstGeom>
          <a:noFill/>
        </p:spPr>
        <p:txBody>
          <a:bodyPr wrap="square" rtlCol="0">
            <a:spAutoFit/>
          </a:bodyPr>
          <a:lstStyle/>
          <a:p>
            <a:r>
              <a:rPr lang="en-US" dirty="0">
                <a:hlinkClick r:id="rId6"/>
              </a:rPr>
              <a:t>http://</a:t>
            </a:r>
            <a:r>
              <a:rPr lang="en-US" dirty="0" smtClean="0">
                <a:hlinkClick r:id="rId6"/>
              </a:rPr>
              <a:t>www.nrel.gov/docs/fy12osti/52780.pdf</a:t>
            </a:r>
            <a:endParaRPr lang="en-US" dirty="0" smtClean="0"/>
          </a:p>
          <a:p>
            <a:r>
              <a:rPr lang="en-US" dirty="0" err="1" smtClean="0"/>
              <a:t>Santoso,S</a:t>
            </a:r>
            <a:r>
              <a:rPr lang="en-US" dirty="0" smtClean="0"/>
              <a:t>. and Singh, M.  “Dynamic Models for Wind Turbines and Wind Power Plants,”  National Renewable Energy Laboratory Publication, UT Austin, Austin</a:t>
            </a:r>
            <a:r>
              <a:rPr lang="en-US" dirty="0"/>
              <a:t>, Texas, </a:t>
            </a:r>
            <a:r>
              <a:rPr lang="en-US" dirty="0" smtClean="0"/>
              <a:t>NREL/SR-5500-52780 October, </a:t>
            </a:r>
            <a:r>
              <a:rPr lang="en-US" dirty="0"/>
              <a:t>2011</a:t>
            </a:r>
            <a:r>
              <a:rPr lang="en-US" dirty="0" smtClean="0"/>
              <a:t>.</a:t>
            </a:r>
          </a:p>
          <a:p>
            <a:endParaRPr lang="en-US" dirty="0" smtClean="0"/>
          </a:p>
          <a:p>
            <a:r>
              <a:rPr lang="en-US" dirty="0" smtClean="0"/>
              <a:t>https</a:t>
            </a:r>
            <a:r>
              <a:rPr lang="en-US" dirty="0"/>
              <a:t>://en.wikipedia.org/wiki/Variable_speed_wind_turbine</a:t>
            </a:r>
          </a:p>
        </p:txBody>
      </p:sp>
    </p:spTree>
    <p:extLst>
      <p:ext uri="{BB962C8B-B14F-4D97-AF65-F5344CB8AC3E}">
        <p14:creationId xmlns:p14="http://schemas.microsoft.com/office/powerpoint/2010/main" val="359597419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3B96E695-3774-47B6-B454-E207DDE18CC7}" type="slidenum">
              <a:rPr lang="en-US" sz="1400" smtClean="0"/>
              <a:pPr eaLnBrk="1" hangingPunct="1"/>
              <a:t>70</a:t>
            </a:fld>
            <a:endParaRPr lang="en-US" sz="1400" smtClean="0"/>
          </a:p>
        </p:txBody>
      </p:sp>
      <p:sp>
        <p:nvSpPr>
          <p:cNvPr id="57347" name="Rectangle 2"/>
          <p:cNvSpPr>
            <a:spLocks noGrp="1" noChangeArrowheads="1"/>
          </p:cNvSpPr>
          <p:nvPr>
            <p:ph type="title"/>
          </p:nvPr>
        </p:nvSpPr>
        <p:spPr/>
        <p:txBody>
          <a:bodyPr/>
          <a:lstStyle/>
          <a:p>
            <a:pPr eaLnBrk="1" hangingPunct="1"/>
            <a:r>
              <a:rPr lang="en-US" smtClean="0"/>
              <a:t>Control Design Objectives</a:t>
            </a:r>
          </a:p>
        </p:txBody>
      </p:sp>
      <p:sp>
        <p:nvSpPr>
          <p:cNvPr id="57348" name="Rectangle 3"/>
          <p:cNvSpPr>
            <a:spLocks noGrp="1" noChangeArrowheads="1"/>
          </p:cNvSpPr>
          <p:nvPr>
            <p:ph type="body" idx="1"/>
          </p:nvPr>
        </p:nvSpPr>
        <p:spPr/>
        <p:txBody>
          <a:bodyPr/>
          <a:lstStyle/>
          <a:p>
            <a:pPr eaLnBrk="1" hangingPunct="1"/>
            <a:r>
              <a:rPr lang="en-US" dirty="0" smtClean="0"/>
              <a:t>Objectives of control design are twofold:</a:t>
            </a:r>
          </a:p>
          <a:p>
            <a:pPr marL="762000" lvl="1" indent="-304800" eaLnBrk="1" hangingPunct="1">
              <a:buFontTx/>
              <a:buAutoNum type="arabicPeriod"/>
            </a:pPr>
            <a:r>
              <a:rPr lang="en-US" dirty="0" smtClean="0"/>
              <a:t>Performance</a:t>
            </a:r>
          </a:p>
          <a:p>
            <a:pPr marL="1181100" lvl="2" indent="-266700" eaLnBrk="1" hangingPunct="1">
              <a:buFontTx/>
              <a:buChar char="–"/>
            </a:pPr>
            <a:r>
              <a:rPr lang="en-US" dirty="0" smtClean="0"/>
              <a:t>Rise and settling time</a:t>
            </a:r>
          </a:p>
          <a:p>
            <a:pPr marL="1181100" lvl="2" indent="-266700" eaLnBrk="1" hangingPunct="1">
              <a:buFontTx/>
              <a:buChar char="–"/>
            </a:pPr>
            <a:r>
              <a:rPr lang="en-US" dirty="0" smtClean="0"/>
              <a:t>Overshoot</a:t>
            </a:r>
          </a:p>
          <a:p>
            <a:pPr marL="1181100" lvl="2" indent="-266700" eaLnBrk="1" hangingPunct="1">
              <a:buFontTx/>
              <a:buChar char="–"/>
            </a:pPr>
            <a:r>
              <a:rPr lang="en-US" dirty="0" smtClean="0"/>
              <a:t>Bandwidth </a:t>
            </a:r>
            <a:r>
              <a:rPr lang="en-US" dirty="0" smtClean="0">
                <a:sym typeface="Symbol" pitchFamily="18" charset="2"/>
              </a:rPr>
              <a:t> crossover</a:t>
            </a:r>
          </a:p>
          <a:p>
            <a:pPr marL="762000" lvl="1" indent="-304800" eaLnBrk="1" hangingPunct="1">
              <a:buFontTx/>
              <a:buAutoNum type="arabicPeriod"/>
            </a:pPr>
            <a:r>
              <a:rPr lang="en-US" dirty="0" smtClean="0"/>
              <a:t>Robustness</a:t>
            </a:r>
          </a:p>
          <a:p>
            <a:pPr marL="1181100" lvl="2" indent="-266700" eaLnBrk="1" hangingPunct="1">
              <a:buFontTx/>
              <a:buChar char="–"/>
            </a:pPr>
            <a:r>
              <a:rPr lang="en-US" b="1" dirty="0" smtClean="0"/>
              <a:t>Gain margin</a:t>
            </a:r>
          </a:p>
          <a:p>
            <a:pPr marL="1181100" lvl="2" indent="-266700" eaLnBrk="1" hangingPunct="1">
              <a:buFontTx/>
              <a:buChar char="–"/>
            </a:pPr>
            <a:r>
              <a:rPr lang="en-US" b="1" dirty="0" smtClean="0"/>
              <a:t>Phase margin</a:t>
            </a:r>
          </a:p>
          <a:p>
            <a:pPr eaLnBrk="1" hangingPunct="1"/>
            <a:r>
              <a:rPr lang="en-US" b="1" dirty="0" smtClean="0"/>
              <a:t>To achieve robustness objectives need to shape open loop frequency response</a:t>
            </a:r>
          </a:p>
          <a:p>
            <a:pPr eaLnBrk="1" hangingPunct="1"/>
            <a:r>
              <a:rPr lang="en-US" dirty="0" smtClean="0"/>
              <a:t>Since open loop crossover relates to performance it is convenient to use open loop frequency response as vehicle for control design</a:t>
            </a:r>
          </a:p>
          <a:p>
            <a:pPr eaLnBrk="1" hangingPunct="1"/>
            <a:endParaRPr lang="en-US" dirty="0" smtClean="0"/>
          </a:p>
          <a:p>
            <a:pPr eaLnBrk="1" hangingPunct="1"/>
            <a:r>
              <a:rPr lang="en-US" dirty="0" smtClean="0"/>
              <a:t>Typical design objectives…</a:t>
            </a:r>
          </a:p>
          <a:p>
            <a:pPr marL="762000" lvl="1" indent="-304800" eaLnBrk="1" hangingPunct="1"/>
            <a:r>
              <a:rPr lang="en-US" dirty="0" smtClean="0"/>
              <a:t>Target phase margin of 55 degrees</a:t>
            </a:r>
          </a:p>
          <a:p>
            <a:pPr marL="762000" lvl="1" indent="-304800" eaLnBrk="1" hangingPunct="1"/>
            <a:r>
              <a:rPr lang="en-US" dirty="0" smtClean="0"/>
              <a:t>Target crossover of 3 rad/sec</a:t>
            </a:r>
          </a:p>
          <a:p>
            <a:pPr marL="762000" lvl="1" indent="-304800" eaLnBrk="1" hangingPunct="1"/>
            <a:r>
              <a:rPr lang="en-US" dirty="0" smtClean="0"/>
              <a:t>Min gain margin of 6 dB</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37EFC2D8-7C69-4A24-B034-9431B41A7ECA}" type="slidenum">
              <a:rPr lang="en-US" sz="1400" smtClean="0"/>
              <a:pPr eaLnBrk="1" hangingPunct="1"/>
              <a:t>71</a:t>
            </a:fld>
            <a:endParaRPr lang="en-US" sz="1400" smtClean="0"/>
          </a:p>
        </p:txBody>
      </p:sp>
      <p:sp>
        <p:nvSpPr>
          <p:cNvPr id="59395" name="Rectangle 2"/>
          <p:cNvSpPr>
            <a:spLocks noGrp="1" noChangeArrowheads="1"/>
          </p:cNvSpPr>
          <p:nvPr>
            <p:ph type="title"/>
          </p:nvPr>
        </p:nvSpPr>
        <p:spPr/>
        <p:txBody>
          <a:bodyPr/>
          <a:lstStyle/>
          <a:p>
            <a:pPr eaLnBrk="1" hangingPunct="1"/>
            <a:r>
              <a:rPr lang="en-US" smtClean="0"/>
              <a:t>Lead Compensation Example</a:t>
            </a:r>
          </a:p>
        </p:txBody>
      </p:sp>
      <p:sp>
        <p:nvSpPr>
          <p:cNvPr id="59396" name="Rectangle 3"/>
          <p:cNvSpPr>
            <a:spLocks noGrp="1" noChangeArrowheads="1"/>
          </p:cNvSpPr>
          <p:nvPr>
            <p:ph type="body" idx="1"/>
          </p:nvPr>
        </p:nvSpPr>
        <p:spPr>
          <a:xfrm>
            <a:off x="381000" y="1066800"/>
            <a:ext cx="4343400" cy="2057400"/>
          </a:xfrm>
        </p:spPr>
        <p:txBody>
          <a:bodyPr/>
          <a:lstStyle/>
          <a:p>
            <a:pPr eaLnBrk="1" hangingPunct="1">
              <a:buFontTx/>
              <a:buNone/>
            </a:pPr>
            <a:r>
              <a:rPr lang="en-US" smtClean="0"/>
              <a:t>Consider an uncompensated plant:</a:t>
            </a:r>
          </a:p>
          <a:p>
            <a:pPr eaLnBrk="1" hangingPunct="1"/>
            <a:endParaRPr lang="en-US" smtClean="0"/>
          </a:p>
          <a:p>
            <a:pPr eaLnBrk="1" hangingPunct="1"/>
            <a:endParaRPr lang="en-US" smtClean="0"/>
          </a:p>
          <a:p>
            <a:pPr eaLnBrk="1" hangingPunct="1"/>
            <a:r>
              <a:rPr lang="en-US" smtClean="0"/>
              <a:t>Too slow (crossover too low)</a:t>
            </a:r>
          </a:p>
          <a:p>
            <a:pPr eaLnBrk="1" hangingPunct="1"/>
            <a:r>
              <a:rPr lang="en-US" smtClean="0"/>
              <a:t>Negative phase margin at target crossover</a:t>
            </a:r>
          </a:p>
        </p:txBody>
      </p:sp>
      <p:pic>
        <p:nvPicPr>
          <p:cNvPr id="59397" name="Picture 4" descr="D:\users\a22069t\My Documents\Subsection Stuff\My People\Training Materials\A Course Figures\hwpro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762000"/>
            <a:ext cx="3463925" cy="276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Rectangle 5"/>
          <p:cNvSpPr>
            <a:spLocks noChangeArrowheads="1"/>
          </p:cNvSpPr>
          <p:nvPr/>
        </p:nvSpPr>
        <p:spPr bwMode="auto">
          <a:xfrm>
            <a:off x="609600" y="3733800"/>
            <a:ext cx="434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b="1" dirty="0"/>
              <a:t>Step 1:</a:t>
            </a:r>
            <a:r>
              <a:rPr lang="en-US" sz="1800" dirty="0"/>
              <a:t> Choose unity gain lead/lag compensator to build needed phase at target crossover</a:t>
            </a:r>
          </a:p>
        </p:txBody>
      </p:sp>
      <p:pic>
        <p:nvPicPr>
          <p:cNvPr id="59399" name="Picture 6" descr="D:\Users\a22069t\My Documents\Subsection Stuff\My People\Training Materials\A Course Figures\hwleadbod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10200" y="3886200"/>
            <a:ext cx="3198813"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0" name="Picture 8" descr="D:\Users\a22069t\My Documents\Subsection Stuff\My People\Training Materials\txp_fig.png"/>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3657600" y="4800600"/>
            <a:ext cx="992188"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59401" name="Picture 10" descr="D:\Users\a22069t\My Documents\Subsection Stuff\My People\Training Materials\txp_fig.png"/>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828800" y="1524000"/>
            <a:ext cx="1371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BE87E9D4-9AF9-48BE-9619-DD166778921B}" type="slidenum">
              <a:rPr lang="en-US" sz="1400" smtClean="0"/>
              <a:pPr eaLnBrk="1" hangingPunct="1"/>
              <a:t>72</a:t>
            </a:fld>
            <a:endParaRPr lang="en-US" sz="1400" smtClean="0"/>
          </a:p>
        </p:txBody>
      </p:sp>
      <p:sp>
        <p:nvSpPr>
          <p:cNvPr id="60419" name="Rectangle 2"/>
          <p:cNvSpPr>
            <a:spLocks noGrp="1" noChangeArrowheads="1"/>
          </p:cNvSpPr>
          <p:nvPr>
            <p:ph type="title"/>
          </p:nvPr>
        </p:nvSpPr>
        <p:spPr/>
        <p:txBody>
          <a:bodyPr/>
          <a:lstStyle/>
          <a:p>
            <a:pPr eaLnBrk="1" hangingPunct="1"/>
            <a:r>
              <a:rPr lang="en-US" smtClean="0"/>
              <a:t>Lead Compensation Example (continued)</a:t>
            </a:r>
          </a:p>
        </p:txBody>
      </p:sp>
      <p:sp>
        <p:nvSpPr>
          <p:cNvPr id="60420" name="Rectangle 3"/>
          <p:cNvSpPr>
            <a:spLocks noGrp="1" noChangeArrowheads="1"/>
          </p:cNvSpPr>
          <p:nvPr>
            <p:ph type="body" idx="1"/>
          </p:nvPr>
        </p:nvSpPr>
        <p:spPr>
          <a:xfrm>
            <a:off x="762000" y="1066800"/>
            <a:ext cx="7467600" cy="762000"/>
          </a:xfrm>
        </p:spPr>
        <p:txBody>
          <a:bodyPr/>
          <a:lstStyle/>
          <a:p>
            <a:pPr marL="0" indent="0" eaLnBrk="1" hangingPunct="1">
              <a:buFontTx/>
              <a:buNone/>
            </a:pPr>
            <a:r>
              <a:rPr lang="en-US" smtClean="0"/>
              <a:t>Combine unity gain compensator with plant (linear superposition applies here)</a:t>
            </a:r>
          </a:p>
        </p:txBody>
      </p:sp>
      <p:pic>
        <p:nvPicPr>
          <p:cNvPr id="60421" name="Picture 8" descr="D:\Users\a22069t\My Documents\Subsection Stuff\My People\Training Materials\A Course Figures\hwsol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2133600"/>
            <a:ext cx="3748088"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10" descr="D:\Users\a22069t\My Documents\Subsection Stuff\My People\Training Materials\txp_fig.png"/>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5943600" y="3124200"/>
            <a:ext cx="1901825"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60423" name="Rectangle 11"/>
          <p:cNvSpPr>
            <a:spLocks noChangeArrowheads="1"/>
          </p:cNvSpPr>
          <p:nvPr/>
        </p:nvSpPr>
        <p:spPr bwMode="auto">
          <a:xfrm>
            <a:off x="762000" y="5486400"/>
            <a:ext cx="7467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a:t>Note that compensator does indeed boost the phase such that phase margin is now acceptable. What about gain bandwidth?</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74586318-13BB-4FD9-AF2E-38ED512AE5A3}" type="slidenum">
              <a:rPr lang="en-US" sz="1400" smtClean="0"/>
              <a:pPr eaLnBrk="1" hangingPunct="1"/>
              <a:t>73</a:t>
            </a:fld>
            <a:endParaRPr lang="en-US" sz="1400" smtClean="0"/>
          </a:p>
        </p:txBody>
      </p:sp>
      <p:sp>
        <p:nvSpPr>
          <p:cNvPr id="61443" name="Rectangle 2"/>
          <p:cNvSpPr>
            <a:spLocks noGrp="1" noChangeArrowheads="1"/>
          </p:cNvSpPr>
          <p:nvPr>
            <p:ph type="title"/>
          </p:nvPr>
        </p:nvSpPr>
        <p:spPr/>
        <p:txBody>
          <a:bodyPr/>
          <a:lstStyle/>
          <a:p>
            <a:pPr eaLnBrk="1" hangingPunct="1"/>
            <a:r>
              <a:rPr lang="en-US" smtClean="0"/>
              <a:t>Lead Compensation Example (continued)</a:t>
            </a:r>
          </a:p>
        </p:txBody>
      </p:sp>
      <p:sp>
        <p:nvSpPr>
          <p:cNvPr id="61444" name="Rectangle 3"/>
          <p:cNvSpPr>
            <a:spLocks noGrp="1" noChangeArrowheads="1"/>
          </p:cNvSpPr>
          <p:nvPr>
            <p:ph type="body" idx="1"/>
          </p:nvPr>
        </p:nvSpPr>
        <p:spPr>
          <a:xfrm>
            <a:off x="762000" y="1066800"/>
            <a:ext cx="7467600" cy="762000"/>
          </a:xfrm>
        </p:spPr>
        <p:txBody>
          <a:bodyPr/>
          <a:lstStyle/>
          <a:p>
            <a:pPr marL="0" indent="0" eaLnBrk="1" hangingPunct="1">
              <a:buFontTx/>
              <a:buNone/>
            </a:pPr>
            <a:r>
              <a:rPr lang="en-US" b="1" smtClean="0"/>
              <a:t>Step 2: </a:t>
            </a:r>
            <a:r>
              <a:rPr lang="en-US" smtClean="0"/>
              <a:t>Choose compensator gain to hit target crossover</a:t>
            </a:r>
            <a:endParaRPr lang="en-US" b="1" smtClean="0"/>
          </a:p>
        </p:txBody>
      </p:sp>
      <p:sp>
        <p:nvSpPr>
          <p:cNvPr id="61445" name="Rectangle 6"/>
          <p:cNvSpPr>
            <a:spLocks noChangeArrowheads="1"/>
          </p:cNvSpPr>
          <p:nvPr/>
        </p:nvSpPr>
        <p:spPr bwMode="auto">
          <a:xfrm>
            <a:off x="762000" y="5105400"/>
            <a:ext cx="7467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a:t>So now our combined compensator and plant has the desired crossover and phase margin.</a:t>
            </a:r>
          </a:p>
          <a:p>
            <a:pPr>
              <a:spcBef>
                <a:spcPct val="20000"/>
              </a:spcBef>
            </a:pPr>
            <a:r>
              <a:rPr lang="en-US" sz="1800"/>
              <a:t>Now we can go look at the closed-loop frequency response and time response to verify the design.</a:t>
            </a:r>
          </a:p>
        </p:txBody>
      </p:sp>
      <p:pic>
        <p:nvPicPr>
          <p:cNvPr id="61446" name="Picture 7" descr="D:\Users\a22069t\My Documents\Subsection Stuff\My People\Training Materials\A Course Figures\hwsol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1828800"/>
            <a:ext cx="3757613"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8" descr="D:\Users\a22069t\My Documents\Subsection Stuff\My People\Training Materials\txp_fig.png"/>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5791200" y="2895600"/>
            <a:ext cx="226060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2EC2BF5E-EB1B-467D-AD7B-7F72BB4215B6}" type="slidenum">
              <a:rPr lang="en-US" sz="1400" smtClean="0"/>
              <a:pPr eaLnBrk="1" hangingPunct="1"/>
              <a:t>74</a:t>
            </a:fld>
            <a:endParaRPr lang="en-US" sz="1400" smtClean="0"/>
          </a:p>
        </p:txBody>
      </p:sp>
      <p:sp>
        <p:nvSpPr>
          <p:cNvPr id="62467" name="Rectangle 2"/>
          <p:cNvSpPr>
            <a:spLocks noGrp="1" noChangeArrowheads="1"/>
          </p:cNvSpPr>
          <p:nvPr>
            <p:ph type="title"/>
          </p:nvPr>
        </p:nvSpPr>
        <p:spPr/>
        <p:txBody>
          <a:bodyPr/>
          <a:lstStyle/>
          <a:p>
            <a:pPr eaLnBrk="1" hangingPunct="1"/>
            <a:r>
              <a:rPr lang="en-US" smtClean="0"/>
              <a:t>Lead Compensation Example (continued)</a:t>
            </a:r>
          </a:p>
        </p:txBody>
      </p:sp>
      <p:sp>
        <p:nvSpPr>
          <p:cNvPr id="62468" name="Rectangle 3"/>
          <p:cNvSpPr>
            <a:spLocks noGrp="1" noChangeArrowheads="1"/>
          </p:cNvSpPr>
          <p:nvPr>
            <p:ph type="body" idx="1"/>
          </p:nvPr>
        </p:nvSpPr>
        <p:spPr>
          <a:xfrm>
            <a:off x="685800" y="914400"/>
            <a:ext cx="7772400" cy="2286000"/>
          </a:xfrm>
        </p:spPr>
        <p:txBody>
          <a:bodyPr/>
          <a:lstStyle/>
          <a:p>
            <a:pPr eaLnBrk="1" hangingPunct="1"/>
            <a:r>
              <a:rPr lang="en-US" smtClean="0"/>
              <a:t>Final Note: By designing the lead compensator we have hit both </a:t>
            </a:r>
            <a:r>
              <a:rPr lang="en-US" i="1" smtClean="0"/>
              <a:t>performance</a:t>
            </a:r>
            <a:r>
              <a:rPr lang="en-US" smtClean="0"/>
              <a:t> and </a:t>
            </a:r>
            <a:r>
              <a:rPr lang="en-US" i="1" smtClean="0"/>
              <a:t>robustness</a:t>
            </a:r>
            <a:r>
              <a:rPr lang="en-US" smtClean="0"/>
              <a:t> objectives</a:t>
            </a:r>
          </a:p>
          <a:p>
            <a:pPr eaLnBrk="1" hangingPunct="1"/>
            <a:endParaRPr lang="en-US" smtClean="0"/>
          </a:p>
          <a:p>
            <a:pPr eaLnBrk="1" hangingPunct="1"/>
            <a:r>
              <a:rPr lang="en-US" smtClean="0"/>
              <a:t> </a:t>
            </a:r>
            <a:r>
              <a:rPr lang="en-US" sz="2000" i="1" smtClean="0">
                <a:latin typeface="Symbol" pitchFamily="18" charset="2"/>
              </a:rPr>
              <a:t>w</a:t>
            </a:r>
            <a:r>
              <a:rPr lang="en-US" sz="2000" i="1" baseline="-25000" smtClean="0"/>
              <a:t>c</a:t>
            </a:r>
            <a:r>
              <a:rPr lang="en-US" smtClean="0"/>
              <a:t>  </a:t>
            </a:r>
            <a:r>
              <a:rPr lang="en-US" smtClean="0">
                <a:sym typeface="Symbol" pitchFamily="18" charset="2"/>
              </a:rPr>
              <a:t></a:t>
            </a:r>
            <a:r>
              <a:rPr lang="en-US" smtClean="0"/>
              <a:t> bandwidth </a:t>
            </a:r>
            <a:r>
              <a:rPr lang="en-US" smtClean="0">
                <a:sym typeface="Symbol" pitchFamily="18" charset="2"/>
              </a:rPr>
              <a:t></a:t>
            </a:r>
            <a:r>
              <a:rPr lang="en-US" smtClean="0"/>
              <a:t> rise time</a:t>
            </a:r>
          </a:p>
          <a:p>
            <a:pPr eaLnBrk="1" hangingPunct="1"/>
            <a:r>
              <a:rPr lang="en-US" smtClean="0"/>
              <a:t>PM </a:t>
            </a:r>
            <a:r>
              <a:rPr lang="en-US" smtClean="0">
                <a:sym typeface="Symbol" pitchFamily="18" charset="2"/>
              </a:rPr>
              <a:t></a:t>
            </a:r>
            <a:r>
              <a:rPr lang="en-US" smtClean="0"/>
              <a:t> stability </a:t>
            </a:r>
            <a:r>
              <a:rPr lang="en-US" smtClean="0">
                <a:sym typeface="Symbol" pitchFamily="18" charset="2"/>
              </a:rPr>
              <a:t></a:t>
            </a:r>
            <a:r>
              <a:rPr lang="en-US" smtClean="0"/>
              <a:t> low overshoot</a:t>
            </a:r>
          </a:p>
          <a:p>
            <a:pPr eaLnBrk="1" hangingPunct="1">
              <a:buFontTx/>
              <a:buNone/>
            </a:pPr>
            <a:endParaRPr lang="en-US" smtClean="0"/>
          </a:p>
          <a:p>
            <a:pPr eaLnBrk="1" hangingPunct="1">
              <a:buFontTx/>
              <a:buNone/>
            </a:pPr>
            <a:endParaRPr lang="en-US"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340768"/>
            <a:ext cx="5191125" cy="4229100"/>
          </a:xfrm>
          <a:prstGeom prst="rect">
            <a:avLst/>
          </a:prstGeom>
        </p:spPr>
      </p:pic>
      <p:sp>
        <p:nvSpPr>
          <p:cNvPr id="2" name="Title 1"/>
          <p:cNvSpPr>
            <a:spLocks noGrp="1"/>
          </p:cNvSpPr>
          <p:nvPr>
            <p:ph type="title"/>
          </p:nvPr>
        </p:nvSpPr>
        <p:spPr>
          <a:xfrm>
            <a:off x="467544" y="116632"/>
            <a:ext cx="7772400" cy="533400"/>
          </a:xfrm>
        </p:spPr>
        <p:txBody>
          <a:bodyPr/>
          <a:lstStyle/>
          <a:p>
            <a:r>
              <a:rPr lang="en-US" dirty="0" smtClean="0"/>
              <a:t>Notional Ideal Control System</a:t>
            </a:r>
            <a:endParaRPr lang="en-US" dirty="0"/>
          </a:p>
        </p:txBody>
      </p:sp>
      <p:sp>
        <p:nvSpPr>
          <p:cNvPr id="3" name="Content Placeholder 2"/>
          <p:cNvSpPr>
            <a:spLocks noGrp="1"/>
          </p:cNvSpPr>
          <p:nvPr>
            <p:ph idx="1"/>
          </p:nvPr>
        </p:nvSpPr>
        <p:spPr/>
        <p:txBody>
          <a:bodyPr/>
          <a:lstStyle/>
          <a:p>
            <a:r>
              <a:rPr lang="en-US" dirty="0" smtClean="0"/>
              <a:t>The most desirable dynamic behavior:  first order lag</a:t>
            </a:r>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75</a:t>
            </a:fld>
            <a:endParaRPr lang="en-US"/>
          </a:p>
        </p:txBody>
      </p:sp>
      <p:pic>
        <p:nvPicPr>
          <p:cNvPr id="110595" name="Picture 3" descr="Slid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5448" y="2570938"/>
            <a:ext cx="5368552" cy="4026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Multiply 5"/>
          <p:cNvSpPr/>
          <p:nvPr/>
        </p:nvSpPr>
        <p:spPr bwMode="auto">
          <a:xfrm>
            <a:off x="971600" y="4149080"/>
            <a:ext cx="1224136" cy="1152128"/>
          </a:xfrm>
          <a:prstGeom prst="mathMultiply">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9" name="Multiply 8"/>
          <p:cNvSpPr/>
          <p:nvPr/>
        </p:nvSpPr>
        <p:spPr bwMode="auto">
          <a:xfrm>
            <a:off x="2307022" y="4126210"/>
            <a:ext cx="1224136" cy="1152128"/>
          </a:xfrm>
          <a:prstGeom prst="mathMultiply">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Verdana" pitchFamily="34" charset="0"/>
            </a:endParaRPr>
          </a:p>
        </p:txBody>
      </p:sp>
      <p:sp>
        <p:nvSpPr>
          <p:cNvPr id="7" name="TextBox 6"/>
          <p:cNvSpPr txBox="1"/>
          <p:nvPr/>
        </p:nvSpPr>
        <p:spPr>
          <a:xfrm>
            <a:off x="971600" y="3579163"/>
            <a:ext cx="1931939" cy="584775"/>
          </a:xfrm>
          <a:prstGeom prst="rect">
            <a:avLst/>
          </a:prstGeom>
          <a:noFill/>
        </p:spPr>
        <p:txBody>
          <a:bodyPr wrap="none" rtlCol="0">
            <a:spAutoFit/>
          </a:bodyPr>
          <a:lstStyle/>
          <a:p>
            <a:r>
              <a:rPr lang="en-US" dirty="0" smtClean="0"/>
              <a:t>Do these cancel?</a:t>
            </a:r>
          </a:p>
          <a:p>
            <a:r>
              <a:rPr lang="en-US" dirty="0" smtClean="0"/>
              <a:t>Why not or why?</a:t>
            </a:r>
            <a:endParaRPr lang="en-US" dirty="0"/>
          </a:p>
        </p:txBody>
      </p:sp>
    </p:spTree>
    <p:extLst>
      <p:ext uri="{BB962C8B-B14F-4D97-AF65-F5344CB8AC3E}">
        <p14:creationId xmlns:p14="http://schemas.microsoft.com/office/powerpoint/2010/main" val="346181957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3568" y="1772816"/>
            <a:ext cx="7772400" cy="2232248"/>
          </a:xfrm>
        </p:spPr>
        <p:txBody>
          <a:bodyPr/>
          <a:lstStyle/>
          <a:p>
            <a:r>
              <a:rPr lang="en-US" sz="4800" b="1" dirty="0" smtClean="0"/>
              <a:t>Control Design Example Summary</a:t>
            </a:r>
            <a:endParaRPr lang="en-US" sz="4800" b="1"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76</a:t>
            </a:fld>
            <a:endParaRPr lang="en-US"/>
          </a:p>
        </p:txBody>
      </p:sp>
    </p:spTree>
    <p:extLst>
      <p:ext uri="{BB962C8B-B14F-4D97-AF65-F5344CB8AC3E}">
        <p14:creationId xmlns:p14="http://schemas.microsoft.com/office/powerpoint/2010/main" val="26710955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050" y="44624"/>
            <a:ext cx="7772400" cy="533400"/>
          </a:xfrm>
        </p:spPr>
        <p:txBody>
          <a:bodyPr/>
          <a:lstStyle/>
          <a:p>
            <a:r>
              <a:rPr lang="en-US" dirty="0" smtClean="0"/>
              <a:t>Frequency Domain Control Design Example Summary</a:t>
            </a:r>
            <a:endParaRPr lang="en-US" dirty="0"/>
          </a:p>
        </p:txBody>
      </p:sp>
      <p:sp>
        <p:nvSpPr>
          <p:cNvPr id="3" name="Content Placeholder 2"/>
          <p:cNvSpPr>
            <a:spLocks noGrp="1"/>
          </p:cNvSpPr>
          <p:nvPr>
            <p:ph idx="1"/>
          </p:nvPr>
        </p:nvSpPr>
        <p:spPr>
          <a:xfrm>
            <a:off x="438559" y="629444"/>
            <a:ext cx="7772400" cy="656828"/>
          </a:xfrm>
        </p:spPr>
        <p:txBody>
          <a:bodyPr/>
          <a:lstStyle/>
          <a:p>
            <a:r>
              <a:rPr lang="en-US" dirty="0" smtClean="0"/>
              <a:t>Let’s use what you’ve learned to review the process for example #2</a:t>
            </a:r>
          </a:p>
          <a:p>
            <a:pPr marL="1257300" lvl="3" indent="0">
              <a:buNone/>
            </a:pPr>
            <a:endParaRPr lang="en-US" dirty="0" smtClean="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77</a:t>
            </a:fld>
            <a:endParaRPr lang="en-US"/>
          </a:p>
        </p:txBody>
      </p:sp>
      <p:grpSp>
        <p:nvGrpSpPr>
          <p:cNvPr id="5" name="Group 16"/>
          <p:cNvGrpSpPr>
            <a:grpSpLocks/>
          </p:cNvGrpSpPr>
          <p:nvPr/>
        </p:nvGrpSpPr>
        <p:grpSpPr bwMode="auto">
          <a:xfrm>
            <a:off x="499" y="2716078"/>
            <a:ext cx="1704699" cy="971527"/>
            <a:chOff x="1563" y="720"/>
            <a:chExt cx="1028" cy="624"/>
          </a:xfrm>
        </p:grpSpPr>
        <p:sp>
          <p:nvSpPr>
            <p:cNvPr id="6" name="Rectangle 7"/>
            <p:cNvSpPr>
              <a:spLocks noChangeArrowheads="1"/>
            </p:cNvSpPr>
            <p:nvPr/>
          </p:nvSpPr>
          <p:spPr bwMode="auto">
            <a:xfrm>
              <a:off x="1680"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Text Box 8"/>
            <p:cNvSpPr txBox="1">
              <a:spLocks noChangeArrowheads="1"/>
            </p:cNvSpPr>
            <p:nvPr/>
          </p:nvSpPr>
          <p:spPr bwMode="auto">
            <a:xfrm>
              <a:off x="1563" y="768"/>
              <a:ext cx="102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dirty="0" smtClean="0"/>
                <a:t>Implement Model</a:t>
              </a:r>
              <a:endParaRPr lang="en-US" dirty="0"/>
            </a:p>
          </p:txBody>
        </p:sp>
      </p:grpSp>
      <p:grpSp>
        <p:nvGrpSpPr>
          <p:cNvPr id="21" name="Group 17"/>
          <p:cNvGrpSpPr>
            <a:grpSpLocks/>
          </p:cNvGrpSpPr>
          <p:nvPr/>
        </p:nvGrpSpPr>
        <p:grpSpPr bwMode="auto">
          <a:xfrm>
            <a:off x="2411760" y="2639879"/>
            <a:ext cx="1295401" cy="990600"/>
            <a:chOff x="3024" y="720"/>
            <a:chExt cx="816" cy="624"/>
          </a:xfrm>
        </p:grpSpPr>
        <p:sp>
          <p:nvSpPr>
            <p:cNvPr id="22"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 name="Text Box 10"/>
            <p:cNvSpPr txBox="1">
              <a:spLocks noChangeArrowheads="1"/>
            </p:cNvSpPr>
            <p:nvPr/>
          </p:nvSpPr>
          <p:spPr bwMode="auto">
            <a:xfrm>
              <a:off x="3121" y="768"/>
              <a:ext cx="632"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dirty="0" smtClean="0"/>
                <a:t>Control </a:t>
              </a:r>
            </a:p>
            <a:p>
              <a:pPr algn="ctr" eaLnBrk="1" hangingPunct="1"/>
              <a:r>
                <a:rPr lang="en-US" dirty="0" smtClean="0"/>
                <a:t>Design</a:t>
              </a:r>
              <a:endParaRPr lang="en-US" dirty="0"/>
            </a:p>
          </p:txBody>
        </p:sp>
      </p:grpSp>
      <p:grpSp>
        <p:nvGrpSpPr>
          <p:cNvPr id="28" name="Group 16"/>
          <p:cNvGrpSpPr>
            <a:grpSpLocks/>
          </p:cNvGrpSpPr>
          <p:nvPr/>
        </p:nvGrpSpPr>
        <p:grpSpPr bwMode="auto">
          <a:xfrm>
            <a:off x="2617019" y="1286272"/>
            <a:ext cx="1309688" cy="990600"/>
            <a:chOff x="1680" y="720"/>
            <a:chExt cx="825" cy="624"/>
          </a:xfrm>
        </p:grpSpPr>
        <p:sp>
          <p:nvSpPr>
            <p:cNvPr id="29" name="Rectangle 7"/>
            <p:cNvSpPr>
              <a:spLocks noChangeArrowheads="1"/>
            </p:cNvSpPr>
            <p:nvPr/>
          </p:nvSpPr>
          <p:spPr bwMode="auto">
            <a:xfrm>
              <a:off x="1680"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Text Box 8"/>
            <p:cNvSpPr txBox="1">
              <a:spLocks noChangeArrowheads="1"/>
            </p:cNvSpPr>
            <p:nvPr/>
          </p:nvSpPr>
          <p:spPr bwMode="auto">
            <a:xfrm>
              <a:off x="1680" y="768"/>
              <a:ext cx="825"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Nonlinear</a:t>
              </a:r>
              <a:br>
                <a:rPr lang="en-US"/>
              </a:br>
              <a:r>
                <a:rPr lang="en-US"/>
                <a:t>Differential</a:t>
              </a:r>
              <a:br>
                <a:rPr lang="en-US"/>
              </a:br>
              <a:r>
                <a:rPr lang="en-US"/>
                <a:t>Equations</a:t>
              </a:r>
            </a:p>
          </p:txBody>
        </p:sp>
      </p:grpSp>
      <p:grpSp>
        <p:nvGrpSpPr>
          <p:cNvPr id="31" name="Group 17"/>
          <p:cNvGrpSpPr>
            <a:grpSpLocks/>
          </p:cNvGrpSpPr>
          <p:nvPr/>
        </p:nvGrpSpPr>
        <p:grpSpPr bwMode="auto">
          <a:xfrm>
            <a:off x="4780782" y="1286272"/>
            <a:ext cx="1309687" cy="990600"/>
            <a:chOff x="3024" y="720"/>
            <a:chExt cx="825" cy="624"/>
          </a:xfrm>
        </p:grpSpPr>
        <p:sp>
          <p:nvSpPr>
            <p:cNvPr id="32"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 name="Text Box 10"/>
            <p:cNvSpPr txBox="1">
              <a:spLocks noChangeArrowheads="1"/>
            </p:cNvSpPr>
            <p:nvPr/>
          </p:nvSpPr>
          <p:spPr bwMode="auto">
            <a:xfrm>
              <a:off x="3024" y="768"/>
              <a:ext cx="825"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Linear</a:t>
              </a:r>
              <a:br>
                <a:rPr lang="en-US"/>
              </a:br>
              <a:r>
                <a:rPr lang="en-US"/>
                <a:t>Differential</a:t>
              </a:r>
              <a:br>
                <a:rPr lang="en-US"/>
              </a:br>
              <a:r>
                <a:rPr lang="en-US"/>
                <a:t>Equations</a:t>
              </a:r>
            </a:p>
          </p:txBody>
        </p:sp>
      </p:grpSp>
      <p:grpSp>
        <p:nvGrpSpPr>
          <p:cNvPr id="34" name="Group 18"/>
          <p:cNvGrpSpPr>
            <a:grpSpLocks/>
          </p:cNvGrpSpPr>
          <p:nvPr/>
        </p:nvGrpSpPr>
        <p:grpSpPr bwMode="auto">
          <a:xfrm>
            <a:off x="6944544" y="1286272"/>
            <a:ext cx="1295400" cy="990600"/>
            <a:chOff x="4128" y="720"/>
            <a:chExt cx="816" cy="624"/>
          </a:xfrm>
        </p:grpSpPr>
        <p:sp>
          <p:nvSpPr>
            <p:cNvPr id="35" name="Rectangle 11"/>
            <p:cNvSpPr>
              <a:spLocks noChangeArrowheads="1"/>
            </p:cNvSpPr>
            <p:nvPr/>
          </p:nvSpPr>
          <p:spPr bwMode="auto">
            <a:xfrm>
              <a:off x="4128"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Text Box 12"/>
            <p:cNvSpPr txBox="1">
              <a:spLocks noChangeArrowheads="1"/>
            </p:cNvSpPr>
            <p:nvPr/>
          </p:nvSpPr>
          <p:spPr bwMode="auto">
            <a:xfrm>
              <a:off x="4128" y="816"/>
              <a:ext cx="81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Transfer</a:t>
              </a:r>
              <a:br>
                <a:rPr lang="en-US"/>
              </a:br>
              <a:r>
                <a:rPr lang="en-US"/>
                <a:t>Function</a:t>
              </a:r>
            </a:p>
          </p:txBody>
        </p:sp>
      </p:grpSp>
      <p:grpSp>
        <p:nvGrpSpPr>
          <p:cNvPr id="37" name="Group 15"/>
          <p:cNvGrpSpPr>
            <a:grpSpLocks/>
          </p:cNvGrpSpPr>
          <p:nvPr/>
        </p:nvGrpSpPr>
        <p:grpSpPr bwMode="auto">
          <a:xfrm>
            <a:off x="467544" y="1286272"/>
            <a:ext cx="1295400" cy="990600"/>
            <a:chOff x="576" y="720"/>
            <a:chExt cx="816" cy="624"/>
          </a:xfrm>
        </p:grpSpPr>
        <p:sp>
          <p:nvSpPr>
            <p:cNvPr id="38" name="Rectangle 13"/>
            <p:cNvSpPr>
              <a:spLocks noChangeArrowheads="1"/>
            </p:cNvSpPr>
            <p:nvPr/>
          </p:nvSpPr>
          <p:spPr bwMode="auto">
            <a:xfrm>
              <a:off x="576"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Text Box 14"/>
            <p:cNvSpPr txBox="1">
              <a:spLocks noChangeArrowheads="1"/>
            </p:cNvSpPr>
            <p:nvPr/>
          </p:nvSpPr>
          <p:spPr bwMode="auto">
            <a:xfrm>
              <a:off x="576" y="816"/>
              <a:ext cx="81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Physical</a:t>
              </a:r>
              <a:br>
                <a:rPr lang="en-US"/>
              </a:br>
              <a:r>
                <a:rPr lang="en-US"/>
                <a:t>System</a:t>
              </a:r>
            </a:p>
          </p:txBody>
        </p:sp>
      </p:grpSp>
      <p:sp>
        <p:nvSpPr>
          <p:cNvPr id="40" name="Text Box 21"/>
          <p:cNvSpPr txBox="1">
            <a:spLocks noChangeArrowheads="1"/>
          </p:cNvSpPr>
          <p:nvPr/>
        </p:nvSpPr>
        <p:spPr bwMode="auto">
          <a:xfrm>
            <a:off x="1839144" y="1362472"/>
            <a:ext cx="7350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dirty="0">
                <a:sym typeface="Symbol" pitchFamily="18" charset="2"/>
              </a:rPr>
              <a:t></a:t>
            </a:r>
            <a:endParaRPr lang="en-US" sz="4400" dirty="0"/>
          </a:p>
        </p:txBody>
      </p:sp>
      <p:sp>
        <p:nvSpPr>
          <p:cNvPr id="41" name="Text Box 22"/>
          <p:cNvSpPr txBox="1">
            <a:spLocks noChangeArrowheads="1"/>
          </p:cNvSpPr>
          <p:nvPr/>
        </p:nvSpPr>
        <p:spPr bwMode="auto">
          <a:xfrm>
            <a:off x="3972744" y="1362472"/>
            <a:ext cx="7350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a:sym typeface="Symbol" pitchFamily="18" charset="2"/>
              </a:rPr>
              <a:t></a:t>
            </a:r>
            <a:endParaRPr lang="en-US" sz="4400"/>
          </a:p>
        </p:txBody>
      </p:sp>
      <p:sp>
        <p:nvSpPr>
          <p:cNvPr id="42" name="Text Box 23"/>
          <p:cNvSpPr txBox="1">
            <a:spLocks noChangeArrowheads="1"/>
          </p:cNvSpPr>
          <p:nvPr/>
        </p:nvSpPr>
        <p:spPr bwMode="auto">
          <a:xfrm>
            <a:off x="6182544" y="1362472"/>
            <a:ext cx="7350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dirty="0">
                <a:sym typeface="Symbol" pitchFamily="18" charset="2"/>
              </a:rPr>
              <a:t></a:t>
            </a:r>
            <a:endParaRPr lang="en-US" sz="4400" dirty="0"/>
          </a:p>
        </p:txBody>
      </p:sp>
      <p:sp>
        <p:nvSpPr>
          <p:cNvPr id="43" name="TextBox 42"/>
          <p:cNvSpPr txBox="1"/>
          <p:nvPr/>
        </p:nvSpPr>
        <p:spPr>
          <a:xfrm>
            <a:off x="4849135" y="3699814"/>
            <a:ext cx="1700915" cy="584775"/>
          </a:xfrm>
          <a:prstGeom prst="rect">
            <a:avLst/>
          </a:prstGeom>
          <a:noFill/>
        </p:spPr>
        <p:txBody>
          <a:bodyPr wrap="none" rtlCol="0">
            <a:spAutoFit/>
          </a:bodyPr>
          <a:lstStyle/>
          <a:p>
            <a:pPr indent="-114300"/>
            <a:r>
              <a:rPr lang="en-US" dirty="0" smtClean="0"/>
              <a:t>-Requirements</a:t>
            </a:r>
            <a:endParaRPr lang="en-US" dirty="0"/>
          </a:p>
          <a:p>
            <a:pPr indent="-114300"/>
            <a:r>
              <a:rPr lang="en-US" dirty="0" smtClean="0"/>
              <a:t>-Trade studies</a:t>
            </a:r>
            <a:endParaRPr lang="en-US" dirty="0"/>
          </a:p>
        </p:txBody>
      </p:sp>
      <p:sp>
        <p:nvSpPr>
          <p:cNvPr id="45" name="Text Box 23"/>
          <p:cNvSpPr txBox="1">
            <a:spLocks noChangeArrowheads="1"/>
          </p:cNvSpPr>
          <p:nvPr/>
        </p:nvSpPr>
        <p:spPr bwMode="auto">
          <a:xfrm>
            <a:off x="1547664" y="2773206"/>
            <a:ext cx="7350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dirty="0">
                <a:sym typeface="Symbol" pitchFamily="18" charset="2"/>
              </a:rPr>
              <a:t></a:t>
            </a:r>
            <a:endParaRPr lang="en-US" sz="4400" dirty="0"/>
          </a:p>
        </p:txBody>
      </p:sp>
      <p:sp>
        <p:nvSpPr>
          <p:cNvPr id="46" name="Text Box 23"/>
          <p:cNvSpPr txBox="1">
            <a:spLocks noChangeArrowheads="1"/>
          </p:cNvSpPr>
          <p:nvPr/>
        </p:nvSpPr>
        <p:spPr bwMode="auto">
          <a:xfrm>
            <a:off x="5815037" y="2651123"/>
            <a:ext cx="7350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dirty="0">
                <a:sym typeface="Symbol" pitchFamily="18" charset="2"/>
              </a:rPr>
              <a:t></a:t>
            </a:r>
            <a:endParaRPr lang="en-US" sz="4400" dirty="0"/>
          </a:p>
        </p:txBody>
      </p:sp>
      <p:grpSp>
        <p:nvGrpSpPr>
          <p:cNvPr id="47" name="Group 17"/>
          <p:cNvGrpSpPr>
            <a:grpSpLocks/>
          </p:cNvGrpSpPr>
          <p:nvPr/>
        </p:nvGrpSpPr>
        <p:grpSpPr bwMode="auto">
          <a:xfrm>
            <a:off x="7092280" y="2568253"/>
            <a:ext cx="1515519" cy="1108578"/>
            <a:chOff x="3024" y="720"/>
            <a:chExt cx="816" cy="624"/>
          </a:xfrm>
        </p:grpSpPr>
        <p:sp>
          <p:nvSpPr>
            <p:cNvPr id="48" name="Rectangle 9"/>
            <p:cNvSpPr>
              <a:spLocks noChangeArrowheads="1"/>
            </p:cNvSpPr>
            <p:nvPr/>
          </p:nvSpPr>
          <p:spPr bwMode="auto">
            <a:xfrm>
              <a:off x="3024" y="720"/>
              <a:ext cx="816" cy="624"/>
            </a:xfrm>
            <a:prstGeom prst="rect">
              <a:avLst/>
            </a:prstGeom>
            <a:noFill/>
            <a:ln w="19050">
              <a:solidFill>
                <a:schemeClr val="bg2">
                  <a:lumMod val="40000"/>
                  <a:lumOff val="60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bg2">
                    <a:lumMod val="60000"/>
                    <a:lumOff val="40000"/>
                  </a:schemeClr>
                </a:solidFill>
              </a:endParaRPr>
            </a:p>
          </p:txBody>
        </p:sp>
        <p:sp>
          <p:nvSpPr>
            <p:cNvPr id="49" name="Text Box 10"/>
            <p:cNvSpPr txBox="1">
              <a:spLocks noChangeArrowheads="1"/>
            </p:cNvSpPr>
            <p:nvPr/>
          </p:nvSpPr>
          <p:spPr bwMode="auto">
            <a:xfrm>
              <a:off x="3209" y="768"/>
              <a:ext cx="456" cy="329"/>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dirty="0" smtClean="0">
                  <a:solidFill>
                    <a:schemeClr val="bg2">
                      <a:lumMod val="60000"/>
                      <a:lumOff val="40000"/>
                    </a:schemeClr>
                  </a:solidFill>
                </a:rPr>
                <a:t>Verify </a:t>
              </a:r>
            </a:p>
            <a:p>
              <a:pPr algn="ctr" eaLnBrk="1" hangingPunct="1"/>
              <a:r>
                <a:rPr lang="en-US" dirty="0" smtClean="0">
                  <a:solidFill>
                    <a:schemeClr val="bg2">
                      <a:lumMod val="60000"/>
                      <a:lumOff val="40000"/>
                    </a:schemeClr>
                  </a:solidFill>
                </a:rPr>
                <a:t>Model</a:t>
              </a:r>
            </a:p>
          </p:txBody>
        </p:sp>
      </p:grpSp>
      <p:sp>
        <p:nvSpPr>
          <p:cNvPr id="52" name="Text Box 23"/>
          <p:cNvSpPr txBox="1">
            <a:spLocks noChangeArrowheads="1"/>
          </p:cNvSpPr>
          <p:nvPr/>
        </p:nvSpPr>
        <p:spPr bwMode="auto">
          <a:xfrm>
            <a:off x="8408987" y="1362472"/>
            <a:ext cx="7350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dirty="0">
                <a:sym typeface="Symbol" pitchFamily="18" charset="2"/>
              </a:rPr>
              <a:t></a:t>
            </a:r>
            <a:endParaRPr lang="en-US" sz="4400" dirty="0"/>
          </a:p>
        </p:txBody>
      </p:sp>
      <p:sp>
        <p:nvSpPr>
          <p:cNvPr id="54" name="TextBox 53"/>
          <p:cNvSpPr txBox="1"/>
          <p:nvPr/>
        </p:nvSpPr>
        <p:spPr>
          <a:xfrm>
            <a:off x="7236296" y="3730128"/>
            <a:ext cx="1792286" cy="584775"/>
          </a:xfrm>
          <a:prstGeom prst="rect">
            <a:avLst/>
          </a:prstGeom>
          <a:noFill/>
        </p:spPr>
        <p:txBody>
          <a:bodyPr wrap="none" rtlCol="0">
            <a:spAutoFit/>
          </a:bodyPr>
          <a:lstStyle/>
          <a:p>
            <a:pPr indent="-114300"/>
            <a:r>
              <a:rPr lang="en-US" dirty="0" smtClean="0"/>
              <a:t>-Another model</a:t>
            </a:r>
            <a:endParaRPr lang="en-US" dirty="0"/>
          </a:p>
          <a:p>
            <a:pPr indent="-114300"/>
            <a:r>
              <a:rPr lang="en-US" dirty="0" smtClean="0"/>
              <a:t>-Test</a:t>
            </a:r>
            <a:endParaRPr lang="en-US" dirty="0"/>
          </a:p>
        </p:txBody>
      </p:sp>
      <p:sp>
        <p:nvSpPr>
          <p:cNvPr id="56" name="Freeform 55"/>
          <p:cNvSpPr/>
          <p:nvPr/>
        </p:nvSpPr>
        <p:spPr bwMode="auto">
          <a:xfrm>
            <a:off x="78658" y="1858297"/>
            <a:ext cx="8337755" cy="3313471"/>
          </a:xfrm>
          <a:custGeom>
            <a:avLst/>
            <a:gdLst>
              <a:gd name="connsiteX0" fmla="*/ 8337755 w 8337755"/>
              <a:gd name="connsiteY0" fmla="*/ 1966451 h 3313471"/>
              <a:gd name="connsiteX1" fmla="*/ 8278761 w 8337755"/>
              <a:gd name="connsiteY1" fmla="*/ 2123768 h 3313471"/>
              <a:gd name="connsiteX2" fmla="*/ 8268929 w 8337755"/>
              <a:gd name="connsiteY2" fmla="*/ 2153264 h 3313471"/>
              <a:gd name="connsiteX3" fmla="*/ 8209936 w 8337755"/>
              <a:gd name="connsiteY3" fmla="*/ 2251587 h 3313471"/>
              <a:gd name="connsiteX4" fmla="*/ 8180439 w 8337755"/>
              <a:gd name="connsiteY4" fmla="*/ 2330245 h 3313471"/>
              <a:gd name="connsiteX5" fmla="*/ 8131277 w 8337755"/>
              <a:gd name="connsiteY5" fmla="*/ 2399071 h 3313471"/>
              <a:gd name="connsiteX6" fmla="*/ 8111613 w 8337755"/>
              <a:gd name="connsiteY6" fmla="*/ 2448232 h 3313471"/>
              <a:gd name="connsiteX7" fmla="*/ 8062452 w 8337755"/>
              <a:gd name="connsiteY7" fmla="*/ 2517058 h 3313471"/>
              <a:gd name="connsiteX8" fmla="*/ 8032955 w 8337755"/>
              <a:gd name="connsiteY8" fmla="*/ 2566219 h 3313471"/>
              <a:gd name="connsiteX9" fmla="*/ 7993626 w 8337755"/>
              <a:gd name="connsiteY9" fmla="*/ 2625213 h 3313471"/>
              <a:gd name="connsiteX10" fmla="*/ 7944465 w 8337755"/>
              <a:gd name="connsiteY10" fmla="*/ 2684206 h 3313471"/>
              <a:gd name="connsiteX11" fmla="*/ 7905136 w 8337755"/>
              <a:gd name="connsiteY11" fmla="*/ 2703871 h 3313471"/>
              <a:gd name="connsiteX12" fmla="*/ 7855974 w 8337755"/>
              <a:gd name="connsiteY12" fmla="*/ 2743200 h 3313471"/>
              <a:gd name="connsiteX13" fmla="*/ 7796981 w 8337755"/>
              <a:gd name="connsiteY13" fmla="*/ 2782529 h 3313471"/>
              <a:gd name="connsiteX14" fmla="*/ 7757652 w 8337755"/>
              <a:gd name="connsiteY14" fmla="*/ 2802193 h 3313471"/>
              <a:gd name="connsiteX15" fmla="*/ 7678994 w 8337755"/>
              <a:gd name="connsiteY15" fmla="*/ 2831690 h 3313471"/>
              <a:gd name="connsiteX16" fmla="*/ 7600336 w 8337755"/>
              <a:gd name="connsiteY16" fmla="*/ 2871019 h 3313471"/>
              <a:gd name="connsiteX17" fmla="*/ 7511845 w 8337755"/>
              <a:gd name="connsiteY17" fmla="*/ 2890684 h 3313471"/>
              <a:gd name="connsiteX18" fmla="*/ 7452852 w 8337755"/>
              <a:gd name="connsiteY18" fmla="*/ 2910348 h 3313471"/>
              <a:gd name="connsiteX19" fmla="*/ 7413523 w 8337755"/>
              <a:gd name="connsiteY19" fmla="*/ 2930013 h 3313471"/>
              <a:gd name="connsiteX20" fmla="*/ 7364361 w 8337755"/>
              <a:gd name="connsiteY20" fmla="*/ 2939845 h 3313471"/>
              <a:gd name="connsiteX21" fmla="*/ 7315200 w 8337755"/>
              <a:gd name="connsiteY21" fmla="*/ 2959509 h 3313471"/>
              <a:gd name="connsiteX22" fmla="*/ 7216877 w 8337755"/>
              <a:gd name="connsiteY22" fmla="*/ 2979174 h 3313471"/>
              <a:gd name="connsiteX23" fmla="*/ 7157884 w 8337755"/>
              <a:gd name="connsiteY23" fmla="*/ 2998838 h 3313471"/>
              <a:gd name="connsiteX24" fmla="*/ 7118555 w 8337755"/>
              <a:gd name="connsiteY24" fmla="*/ 3008671 h 3313471"/>
              <a:gd name="connsiteX25" fmla="*/ 7059561 w 8337755"/>
              <a:gd name="connsiteY25" fmla="*/ 3028335 h 3313471"/>
              <a:gd name="connsiteX26" fmla="*/ 6951407 w 8337755"/>
              <a:gd name="connsiteY26" fmla="*/ 3038168 h 3313471"/>
              <a:gd name="connsiteX27" fmla="*/ 6823587 w 8337755"/>
              <a:gd name="connsiteY27" fmla="*/ 3067664 h 3313471"/>
              <a:gd name="connsiteX28" fmla="*/ 6764594 w 8337755"/>
              <a:gd name="connsiteY28" fmla="*/ 3087329 h 3313471"/>
              <a:gd name="connsiteX29" fmla="*/ 6695768 w 8337755"/>
              <a:gd name="connsiteY29" fmla="*/ 3097161 h 3313471"/>
              <a:gd name="connsiteX30" fmla="*/ 6617110 w 8337755"/>
              <a:gd name="connsiteY30" fmla="*/ 3116826 h 3313471"/>
              <a:gd name="connsiteX31" fmla="*/ 6479458 w 8337755"/>
              <a:gd name="connsiteY31" fmla="*/ 3136490 h 3313471"/>
              <a:gd name="connsiteX32" fmla="*/ 6292645 w 8337755"/>
              <a:gd name="connsiteY32" fmla="*/ 3165987 h 3313471"/>
              <a:gd name="connsiteX33" fmla="*/ 6174658 w 8337755"/>
              <a:gd name="connsiteY33" fmla="*/ 3185651 h 3313471"/>
              <a:gd name="connsiteX34" fmla="*/ 6115665 w 8337755"/>
              <a:gd name="connsiteY34" fmla="*/ 3195484 h 3313471"/>
              <a:gd name="connsiteX35" fmla="*/ 6066503 w 8337755"/>
              <a:gd name="connsiteY35" fmla="*/ 3205316 h 3313471"/>
              <a:gd name="connsiteX36" fmla="*/ 5968181 w 8337755"/>
              <a:gd name="connsiteY36" fmla="*/ 3215148 h 3313471"/>
              <a:gd name="connsiteX37" fmla="*/ 5909187 w 8337755"/>
              <a:gd name="connsiteY37" fmla="*/ 3224980 h 3313471"/>
              <a:gd name="connsiteX38" fmla="*/ 5860026 w 8337755"/>
              <a:gd name="connsiteY38" fmla="*/ 3234813 h 3313471"/>
              <a:gd name="connsiteX39" fmla="*/ 5751871 w 8337755"/>
              <a:gd name="connsiteY39" fmla="*/ 3244645 h 3313471"/>
              <a:gd name="connsiteX40" fmla="*/ 5515897 w 8337755"/>
              <a:gd name="connsiteY40" fmla="*/ 3274142 h 3313471"/>
              <a:gd name="connsiteX41" fmla="*/ 5397910 w 8337755"/>
              <a:gd name="connsiteY41" fmla="*/ 3283974 h 3313471"/>
              <a:gd name="connsiteX42" fmla="*/ 4965290 w 8337755"/>
              <a:gd name="connsiteY42" fmla="*/ 3303638 h 3313471"/>
              <a:gd name="connsiteX43" fmla="*/ 4788310 w 8337755"/>
              <a:gd name="connsiteY43" fmla="*/ 3313471 h 3313471"/>
              <a:gd name="connsiteX44" fmla="*/ 4355690 w 8337755"/>
              <a:gd name="connsiteY44" fmla="*/ 3303638 h 3313471"/>
              <a:gd name="connsiteX45" fmla="*/ 4257368 w 8337755"/>
              <a:gd name="connsiteY45" fmla="*/ 3293806 h 3313471"/>
              <a:gd name="connsiteX46" fmla="*/ 4208207 w 8337755"/>
              <a:gd name="connsiteY46" fmla="*/ 3283974 h 3313471"/>
              <a:gd name="connsiteX47" fmla="*/ 4149213 w 8337755"/>
              <a:gd name="connsiteY47" fmla="*/ 3274142 h 3313471"/>
              <a:gd name="connsiteX48" fmla="*/ 4060723 w 8337755"/>
              <a:gd name="connsiteY48" fmla="*/ 3264309 h 3313471"/>
              <a:gd name="connsiteX49" fmla="*/ 3952568 w 8337755"/>
              <a:gd name="connsiteY49" fmla="*/ 3244645 h 3313471"/>
              <a:gd name="connsiteX50" fmla="*/ 3755923 w 8337755"/>
              <a:gd name="connsiteY50" fmla="*/ 3234813 h 3313471"/>
              <a:gd name="connsiteX51" fmla="*/ 3687097 w 8337755"/>
              <a:gd name="connsiteY51" fmla="*/ 3224980 h 3313471"/>
              <a:gd name="connsiteX52" fmla="*/ 3578942 w 8337755"/>
              <a:gd name="connsiteY52" fmla="*/ 3205316 h 3313471"/>
              <a:gd name="connsiteX53" fmla="*/ 3392129 w 8337755"/>
              <a:gd name="connsiteY53" fmla="*/ 3175819 h 3313471"/>
              <a:gd name="connsiteX54" fmla="*/ 3224981 w 8337755"/>
              <a:gd name="connsiteY54" fmla="*/ 3146322 h 3313471"/>
              <a:gd name="connsiteX55" fmla="*/ 2989007 w 8337755"/>
              <a:gd name="connsiteY55" fmla="*/ 3126658 h 3313471"/>
              <a:gd name="connsiteX56" fmla="*/ 2939845 w 8337755"/>
              <a:gd name="connsiteY56" fmla="*/ 3116826 h 3313471"/>
              <a:gd name="connsiteX57" fmla="*/ 2851355 w 8337755"/>
              <a:gd name="connsiteY57" fmla="*/ 3106993 h 3313471"/>
              <a:gd name="connsiteX58" fmla="*/ 2723536 w 8337755"/>
              <a:gd name="connsiteY58" fmla="*/ 3077497 h 3313471"/>
              <a:gd name="connsiteX59" fmla="*/ 2625213 w 8337755"/>
              <a:gd name="connsiteY59" fmla="*/ 3067664 h 3313471"/>
              <a:gd name="connsiteX60" fmla="*/ 2585884 w 8337755"/>
              <a:gd name="connsiteY60" fmla="*/ 3057832 h 3313471"/>
              <a:gd name="connsiteX61" fmla="*/ 2438400 w 8337755"/>
              <a:gd name="connsiteY61" fmla="*/ 3038168 h 3313471"/>
              <a:gd name="connsiteX62" fmla="*/ 2349910 w 8337755"/>
              <a:gd name="connsiteY62" fmla="*/ 3008671 h 3313471"/>
              <a:gd name="connsiteX63" fmla="*/ 2310581 w 8337755"/>
              <a:gd name="connsiteY63" fmla="*/ 2998838 h 3313471"/>
              <a:gd name="connsiteX64" fmla="*/ 2222090 w 8337755"/>
              <a:gd name="connsiteY64" fmla="*/ 2979174 h 3313471"/>
              <a:gd name="connsiteX65" fmla="*/ 2172929 w 8337755"/>
              <a:gd name="connsiteY65" fmla="*/ 2959509 h 3313471"/>
              <a:gd name="connsiteX66" fmla="*/ 2025445 w 8337755"/>
              <a:gd name="connsiteY66" fmla="*/ 2939845 h 3313471"/>
              <a:gd name="connsiteX67" fmla="*/ 1976284 w 8337755"/>
              <a:gd name="connsiteY67" fmla="*/ 2930013 h 3313471"/>
              <a:gd name="connsiteX68" fmla="*/ 1868129 w 8337755"/>
              <a:gd name="connsiteY68" fmla="*/ 2900516 h 3313471"/>
              <a:gd name="connsiteX69" fmla="*/ 1828800 w 8337755"/>
              <a:gd name="connsiteY69" fmla="*/ 2880851 h 3313471"/>
              <a:gd name="connsiteX70" fmla="*/ 1769807 w 8337755"/>
              <a:gd name="connsiteY70" fmla="*/ 2871019 h 3313471"/>
              <a:gd name="connsiteX71" fmla="*/ 1720645 w 8337755"/>
              <a:gd name="connsiteY71" fmla="*/ 2861187 h 3313471"/>
              <a:gd name="connsiteX72" fmla="*/ 1651819 w 8337755"/>
              <a:gd name="connsiteY72" fmla="*/ 2841522 h 3313471"/>
              <a:gd name="connsiteX73" fmla="*/ 1612490 w 8337755"/>
              <a:gd name="connsiteY73" fmla="*/ 2831690 h 3313471"/>
              <a:gd name="connsiteX74" fmla="*/ 1543665 w 8337755"/>
              <a:gd name="connsiteY74" fmla="*/ 2812026 h 3313471"/>
              <a:gd name="connsiteX75" fmla="*/ 1425677 w 8337755"/>
              <a:gd name="connsiteY75" fmla="*/ 2792361 h 3313471"/>
              <a:gd name="connsiteX76" fmla="*/ 1307690 w 8337755"/>
              <a:gd name="connsiteY76" fmla="*/ 2753032 h 3313471"/>
              <a:gd name="connsiteX77" fmla="*/ 1258529 w 8337755"/>
              <a:gd name="connsiteY77" fmla="*/ 2743200 h 3313471"/>
              <a:gd name="connsiteX78" fmla="*/ 1140542 w 8337755"/>
              <a:gd name="connsiteY78" fmla="*/ 2723535 h 3313471"/>
              <a:gd name="connsiteX79" fmla="*/ 1081548 w 8337755"/>
              <a:gd name="connsiteY79" fmla="*/ 2703871 h 3313471"/>
              <a:gd name="connsiteX80" fmla="*/ 1022555 w 8337755"/>
              <a:gd name="connsiteY80" fmla="*/ 2694038 h 3313471"/>
              <a:gd name="connsiteX81" fmla="*/ 924232 w 8337755"/>
              <a:gd name="connsiteY81" fmla="*/ 2654709 h 3313471"/>
              <a:gd name="connsiteX82" fmla="*/ 845574 w 8337755"/>
              <a:gd name="connsiteY82" fmla="*/ 2625213 h 3313471"/>
              <a:gd name="connsiteX83" fmla="*/ 776748 w 8337755"/>
              <a:gd name="connsiteY83" fmla="*/ 2595716 h 3313471"/>
              <a:gd name="connsiteX84" fmla="*/ 707923 w 8337755"/>
              <a:gd name="connsiteY84" fmla="*/ 2546555 h 3313471"/>
              <a:gd name="connsiteX85" fmla="*/ 639097 w 8337755"/>
              <a:gd name="connsiteY85" fmla="*/ 2507226 h 3313471"/>
              <a:gd name="connsiteX86" fmla="*/ 589936 w 8337755"/>
              <a:gd name="connsiteY86" fmla="*/ 2448232 h 3313471"/>
              <a:gd name="connsiteX87" fmla="*/ 560439 w 8337755"/>
              <a:gd name="connsiteY87" fmla="*/ 2428568 h 3313471"/>
              <a:gd name="connsiteX88" fmla="*/ 521110 w 8337755"/>
              <a:gd name="connsiteY88" fmla="*/ 2369574 h 3313471"/>
              <a:gd name="connsiteX89" fmla="*/ 491613 w 8337755"/>
              <a:gd name="connsiteY89" fmla="*/ 2330245 h 3313471"/>
              <a:gd name="connsiteX90" fmla="*/ 442452 w 8337755"/>
              <a:gd name="connsiteY90" fmla="*/ 2261419 h 3313471"/>
              <a:gd name="connsiteX91" fmla="*/ 403123 w 8337755"/>
              <a:gd name="connsiteY91" fmla="*/ 2202426 h 3313471"/>
              <a:gd name="connsiteX92" fmla="*/ 393290 w 8337755"/>
              <a:gd name="connsiteY92" fmla="*/ 2172929 h 3313471"/>
              <a:gd name="connsiteX93" fmla="*/ 373626 w 8337755"/>
              <a:gd name="connsiteY93" fmla="*/ 2143432 h 3313471"/>
              <a:gd name="connsiteX94" fmla="*/ 363794 w 8337755"/>
              <a:gd name="connsiteY94" fmla="*/ 2113935 h 3313471"/>
              <a:gd name="connsiteX95" fmla="*/ 334297 w 8337755"/>
              <a:gd name="connsiteY95" fmla="*/ 2104103 h 3313471"/>
              <a:gd name="connsiteX96" fmla="*/ 245807 w 8337755"/>
              <a:gd name="connsiteY96" fmla="*/ 2035277 h 3313471"/>
              <a:gd name="connsiteX97" fmla="*/ 186813 w 8337755"/>
              <a:gd name="connsiteY97" fmla="*/ 1995948 h 3313471"/>
              <a:gd name="connsiteX98" fmla="*/ 157316 w 8337755"/>
              <a:gd name="connsiteY98" fmla="*/ 1966451 h 3313471"/>
              <a:gd name="connsiteX99" fmla="*/ 98323 w 8337755"/>
              <a:gd name="connsiteY99" fmla="*/ 1927122 h 3313471"/>
              <a:gd name="connsiteX100" fmla="*/ 68826 w 8337755"/>
              <a:gd name="connsiteY100" fmla="*/ 1907458 h 3313471"/>
              <a:gd name="connsiteX101" fmla="*/ 39329 w 8337755"/>
              <a:gd name="connsiteY101" fmla="*/ 1877961 h 3313471"/>
              <a:gd name="connsiteX102" fmla="*/ 19665 w 8337755"/>
              <a:gd name="connsiteY102" fmla="*/ 1818968 h 3313471"/>
              <a:gd name="connsiteX103" fmla="*/ 9832 w 8337755"/>
              <a:gd name="connsiteY103" fmla="*/ 1789471 h 3313471"/>
              <a:gd name="connsiteX104" fmla="*/ 0 w 8337755"/>
              <a:gd name="connsiteY104" fmla="*/ 1730477 h 3313471"/>
              <a:gd name="connsiteX105" fmla="*/ 19665 w 8337755"/>
              <a:gd name="connsiteY105" fmla="*/ 1386348 h 3313471"/>
              <a:gd name="connsiteX106" fmla="*/ 29497 w 8337755"/>
              <a:gd name="connsiteY106" fmla="*/ 1337187 h 3313471"/>
              <a:gd name="connsiteX107" fmla="*/ 49161 w 8337755"/>
              <a:gd name="connsiteY107" fmla="*/ 1209368 h 3313471"/>
              <a:gd name="connsiteX108" fmla="*/ 58994 w 8337755"/>
              <a:gd name="connsiteY108" fmla="*/ 1111045 h 3313471"/>
              <a:gd name="connsiteX109" fmla="*/ 78658 w 8337755"/>
              <a:gd name="connsiteY109" fmla="*/ 894735 h 3313471"/>
              <a:gd name="connsiteX110" fmla="*/ 88490 w 8337755"/>
              <a:gd name="connsiteY110" fmla="*/ 806245 h 3313471"/>
              <a:gd name="connsiteX111" fmla="*/ 98323 w 8337755"/>
              <a:gd name="connsiteY111" fmla="*/ 580103 h 3313471"/>
              <a:gd name="connsiteX112" fmla="*/ 117987 w 8337755"/>
              <a:gd name="connsiteY112" fmla="*/ 521109 h 3313471"/>
              <a:gd name="connsiteX113" fmla="*/ 127819 w 8337755"/>
              <a:gd name="connsiteY113" fmla="*/ 491613 h 3313471"/>
              <a:gd name="connsiteX114" fmla="*/ 147484 w 8337755"/>
              <a:gd name="connsiteY114" fmla="*/ 422787 h 3313471"/>
              <a:gd name="connsiteX115" fmla="*/ 167148 w 8337755"/>
              <a:gd name="connsiteY115" fmla="*/ 383458 h 3313471"/>
              <a:gd name="connsiteX116" fmla="*/ 176981 w 8337755"/>
              <a:gd name="connsiteY116" fmla="*/ 344129 h 3313471"/>
              <a:gd name="connsiteX117" fmla="*/ 186813 w 8337755"/>
              <a:gd name="connsiteY117" fmla="*/ 314632 h 3313471"/>
              <a:gd name="connsiteX118" fmla="*/ 196645 w 8337755"/>
              <a:gd name="connsiteY118" fmla="*/ 275303 h 3313471"/>
              <a:gd name="connsiteX119" fmla="*/ 216310 w 8337755"/>
              <a:gd name="connsiteY119" fmla="*/ 245806 h 3313471"/>
              <a:gd name="connsiteX120" fmla="*/ 226142 w 8337755"/>
              <a:gd name="connsiteY120" fmla="*/ 196645 h 3313471"/>
              <a:gd name="connsiteX121" fmla="*/ 235974 w 8337755"/>
              <a:gd name="connsiteY121" fmla="*/ 167148 h 3313471"/>
              <a:gd name="connsiteX122" fmla="*/ 245807 w 8337755"/>
              <a:gd name="connsiteY122" fmla="*/ 127819 h 3313471"/>
              <a:gd name="connsiteX123" fmla="*/ 255639 w 8337755"/>
              <a:gd name="connsiteY123" fmla="*/ 98322 h 3313471"/>
              <a:gd name="connsiteX124" fmla="*/ 285136 w 8337755"/>
              <a:gd name="connsiteY124" fmla="*/ 88490 h 3313471"/>
              <a:gd name="connsiteX125" fmla="*/ 314632 w 8337755"/>
              <a:gd name="connsiteY125" fmla="*/ 68826 h 3313471"/>
              <a:gd name="connsiteX126" fmla="*/ 334297 w 8337755"/>
              <a:gd name="connsiteY126" fmla="*/ 0 h 331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8337755" h="3313471">
                <a:moveTo>
                  <a:pt x="8337755" y="1966451"/>
                </a:moveTo>
                <a:cubicBezTo>
                  <a:pt x="8318974" y="2060361"/>
                  <a:pt x="8337642" y="1986380"/>
                  <a:pt x="8278761" y="2123768"/>
                </a:cubicBezTo>
                <a:cubicBezTo>
                  <a:pt x="8274678" y="2133294"/>
                  <a:pt x="8273842" y="2144139"/>
                  <a:pt x="8268929" y="2153264"/>
                </a:cubicBezTo>
                <a:cubicBezTo>
                  <a:pt x="8250809" y="2186917"/>
                  <a:pt x="8209936" y="2251587"/>
                  <a:pt x="8209936" y="2251587"/>
                </a:cubicBezTo>
                <a:cubicBezTo>
                  <a:pt x="8200499" y="2289332"/>
                  <a:pt x="8201861" y="2295970"/>
                  <a:pt x="8180439" y="2330245"/>
                </a:cubicBezTo>
                <a:cubicBezTo>
                  <a:pt x="8169306" y="2348058"/>
                  <a:pt x="8141676" y="2378272"/>
                  <a:pt x="8131277" y="2399071"/>
                </a:cubicBezTo>
                <a:cubicBezTo>
                  <a:pt x="8123384" y="2414857"/>
                  <a:pt x="8119506" y="2432446"/>
                  <a:pt x="8111613" y="2448232"/>
                </a:cubicBezTo>
                <a:cubicBezTo>
                  <a:pt x="8102822" y="2465815"/>
                  <a:pt x="8071354" y="2503705"/>
                  <a:pt x="8062452" y="2517058"/>
                </a:cubicBezTo>
                <a:cubicBezTo>
                  <a:pt x="8051851" y="2532959"/>
                  <a:pt x="8043215" y="2550096"/>
                  <a:pt x="8032955" y="2566219"/>
                </a:cubicBezTo>
                <a:cubicBezTo>
                  <a:pt x="8020267" y="2586158"/>
                  <a:pt x="8006736" y="2605548"/>
                  <a:pt x="7993626" y="2625213"/>
                </a:cubicBezTo>
                <a:cubicBezTo>
                  <a:pt x="7977948" y="2648729"/>
                  <a:pt x="7968549" y="2667003"/>
                  <a:pt x="7944465" y="2684206"/>
                </a:cubicBezTo>
                <a:cubicBezTo>
                  <a:pt x="7932538" y="2692725"/>
                  <a:pt x="7918246" y="2697316"/>
                  <a:pt x="7905136" y="2703871"/>
                </a:cubicBezTo>
                <a:cubicBezTo>
                  <a:pt x="7868800" y="2758374"/>
                  <a:pt x="7906261" y="2715263"/>
                  <a:pt x="7855974" y="2743200"/>
                </a:cubicBezTo>
                <a:cubicBezTo>
                  <a:pt x="7835314" y="2754677"/>
                  <a:pt x="7818120" y="2771960"/>
                  <a:pt x="7796981" y="2782529"/>
                </a:cubicBezTo>
                <a:cubicBezTo>
                  <a:pt x="7783871" y="2789084"/>
                  <a:pt x="7771046" y="2796240"/>
                  <a:pt x="7757652" y="2802193"/>
                </a:cubicBezTo>
                <a:cubicBezTo>
                  <a:pt x="7722378" y="2817870"/>
                  <a:pt x="7711429" y="2820878"/>
                  <a:pt x="7678994" y="2831690"/>
                </a:cubicBezTo>
                <a:cubicBezTo>
                  <a:pt x="7642864" y="2855777"/>
                  <a:pt x="7648443" y="2854984"/>
                  <a:pt x="7600336" y="2871019"/>
                </a:cubicBezTo>
                <a:cubicBezTo>
                  <a:pt x="7560615" y="2884259"/>
                  <a:pt x="7554692" y="2878998"/>
                  <a:pt x="7511845" y="2890684"/>
                </a:cubicBezTo>
                <a:cubicBezTo>
                  <a:pt x="7491847" y="2896138"/>
                  <a:pt x="7472097" y="2902650"/>
                  <a:pt x="7452852" y="2910348"/>
                </a:cubicBezTo>
                <a:cubicBezTo>
                  <a:pt x="7439243" y="2915792"/>
                  <a:pt x="7427428" y="2925378"/>
                  <a:pt x="7413523" y="2930013"/>
                </a:cubicBezTo>
                <a:cubicBezTo>
                  <a:pt x="7397669" y="2935298"/>
                  <a:pt x="7380748" y="2936568"/>
                  <a:pt x="7364361" y="2939845"/>
                </a:cubicBezTo>
                <a:cubicBezTo>
                  <a:pt x="7347974" y="2946400"/>
                  <a:pt x="7332253" y="2954961"/>
                  <a:pt x="7315200" y="2959509"/>
                </a:cubicBezTo>
                <a:cubicBezTo>
                  <a:pt x="7282905" y="2968121"/>
                  <a:pt x="7248585" y="2968605"/>
                  <a:pt x="7216877" y="2979174"/>
                </a:cubicBezTo>
                <a:cubicBezTo>
                  <a:pt x="7197213" y="2985729"/>
                  <a:pt x="7177738" y="2992882"/>
                  <a:pt x="7157884" y="2998838"/>
                </a:cubicBezTo>
                <a:cubicBezTo>
                  <a:pt x="7144941" y="3002721"/>
                  <a:pt x="7131498" y="3004788"/>
                  <a:pt x="7118555" y="3008671"/>
                </a:cubicBezTo>
                <a:cubicBezTo>
                  <a:pt x="7098701" y="3014627"/>
                  <a:pt x="7079974" y="3024733"/>
                  <a:pt x="7059561" y="3028335"/>
                </a:cubicBezTo>
                <a:cubicBezTo>
                  <a:pt x="7023912" y="3034626"/>
                  <a:pt x="6987458" y="3034890"/>
                  <a:pt x="6951407" y="3038168"/>
                </a:cubicBezTo>
                <a:cubicBezTo>
                  <a:pt x="6801916" y="3087997"/>
                  <a:pt x="6989531" y="3029369"/>
                  <a:pt x="6823587" y="3067664"/>
                </a:cubicBezTo>
                <a:cubicBezTo>
                  <a:pt x="6803390" y="3072325"/>
                  <a:pt x="6784791" y="3082668"/>
                  <a:pt x="6764594" y="3087329"/>
                </a:cubicBezTo>
                <a:cubicBezTo>
                  <a:pt x="6742013" y="3092540"/>
                  <a:pt x="6718493" y="3092616"/>
                  <a:pt x="6695768" y="3097161"/>
                </a:cubicBezTo>
                <a:cubicBezTo>
                  <a:pt x="6669267" y="3102461"/>
                  <a:pt x="6643700" y="3111991"/>
                  <a:pt x="6617110" y="3116826"/>
                </a:cubicBezTo>
                <a:cubicBezTo>
                  <a:pt x="6571508" y="3125117"/>
                  <a:pt x="6524908" y="3127400"/>
                  <a:pt x="6479458" y="3136490"/>
                </a:cubicBezTo>
                <a:cubicBezTo>
                  <a:pt x="6345149" y="3163351"/>
                  <a:pt x="6556946" y="3121938"/>
                  <a:pt x="6292645" y="3165987"/>
                </a:cubicBezTo>
                <a:lnTo>
                  <a:pt x="6174658" y="3185651"/>
                </a:lnTo>
                <a:cubicBezTo>
                  <a:pt x="6154994" y="3188928"/>
                  <a:pt x="6135214" y="3191574"/>
                  <a:pt x="6115665" y="3195484"/>
                </a:cubicBezTo>
                <a:cubicBezTo>
                  <a:pt x="6099278" y="3198761"/>
                  <a:pt x="6083068" y="3203107"/>
                  <a:pt x="6066503" y="3205316"/>
                </a:cubicBezTo>
                <a:cubicBezTo>
                  <a:pt x="6033854" y="3209669"/>
                  <a:pt x="6000864" y="3211063"/>
                  <a:pt x="5968181" y="3215148"/>
                </a:cubicBezTo>
                <a:cubicBezTo>
                  <a:pt x="5948399" y="3217621"/>
                  <a:pt x="5928801" y="3221414"/>
                  <a:pt x="5909187" y="3224980"/>
                </a:cubicBezTo>
                <a:cubicBezTo>
                  <a:pt x="5892745" y="3227970"/>
                  <a:pt x="5876609" y="3232740"/>
                  <a:pt x="5860026" y="3234813"/>
                </a:cubicBezTo>
                <a:cubicBezTo>
                  <a:pt x="5824105" y="3239303"/>
                  <a:pt x="5787923" y="3241368"/>
                  <a:pt x="5751871" y="3244645"/>
                </a:cubicBezTo>
                <a:cubicBezTo>
                  <a:pt x="5652944" y="3269376"/>
                  <a:pt x="5704973" y="3258386"/>
                  <a:pt x="5515897" y="3274142"/>
                </a:cubicBezTo>
                <a:lnTo>
                  <a:pt x="5397910" y="3283974"/>
                </a:lnTo>
                <a:cubicBezTo>
                  <a:pt x="5221816" y="3295335"/>
                  <a:pt x="5151624" y="3294971"/>
                  <a:pt x="4965290" y="3303638"/>
                </a:cubicBezTo>
                <a:lnTo>
                  <a:pt x="4788310" y="3313471"/>
                </a:lnTo>
                <a:lnTo>
                  <a:pt x="4355690" y="3303638"/>
                </a:lnTo>
                <a:cubicBezTo>
                  <a:pt x="4322775" y="3302419"/>
                  <a:pt x="4290017" y="3298159"/>
                  <a:pt x="4257368" y="3293806"/>
                </a:cubicBezTo>
                <a:cubicBezTo>
                  <a:pt x="4240803" y="3291597"/>
                  <a:pt x="4224649" y="3286963"/>
                  <a:pt x="4208207" y="3283974"/>
                </a:cubicBezTo>
                <a:cubicBezTo>
                  <a:pt x="4188593" y="3280408"/>
                  <a:pt x="4168974" y="3276777"/>
                  <a:pt x="4149213" y="3274142"/>
                </a:cubicBezTo>
                <a:cubicBezTo>
                  <a:pt x="4119795" y="3270220"/>
                  <a:pt x="4090103" y="3268506"/>
                  <a:pt x="4060723" y="3264309"/>
                </a:cubicBezTo>
                <a:cubicBezTo>
                  <a:pt x="4018593" y="3258290"/>
                  <a:pt x="3996338" y="3248012"/>
                  <a:pt x="3952568" y="3244645"/>
                </a:cubicBezTo>
                <a:cubicBezTo>
                  <a:pt x="3887131" y="3239612"/>
                  <a:pt x="3821471" y="3238090"/>
                  <a:pt x="3755923" y="3234813"/>
                </a:cubicBezTo>
                <a:cubicBezTo>
                  <a:pt x="3732981" y="3231535"/>
                  <a:pt x="3709957" y="3228790"/>
                  <a:pt x="3687097" y="3224980"/>
                </a:cubicBezTo>
                <a:cubicBezTo>
                  <a:pt x="3503134" y="3194319"/>
                  <a:pt x="3791911" y="3238079"/>
                  <a:pt x="3578942" y="3205316"/>
                </a:cubicBezTo>
                <a:cubicBezTo>
                  <a:pt x="3503972" y="3193782"/>
                  <a:pt x="3475639" y="3192521"/>
                  <a:pt x="3392129" y="3175819"/>
                </a:cubicBezTo>
                <a:cubicBezTo>
                  <a:pt x="3345623" y="3166518"/>
                  <a:pt x="3259836" y="3148812"/>
                  <a:pt x="3224981" y="3146322"/>
                </a:cubicBezTo>
                <a:cubicBezTo>
                  <a:pt x="3162835" y="3141883"/>
                  <a:pt x="3055514" y="3135525"/>
                  <a:pt x="2989007" y="3126658"/>
                </a:cubicBezTo>
                <a:cubicBezTo>
                  <a:pt x="2972442" y="3124449"/>
                  <a:pt x="2956389" y="3119189"/>
                  <a:pt x="2939845" y="3116826"/>
                </a:cubicBezTo>
                <a:cubicBezTo>
                  <a:pt x="2910465" y="3112629"/>
                  <a:pt x="2880852" y="3110271"/>
                  <a:pt x="2851355" y="3106993"/>
                </a:cubicBezTo>
                <a:cubicBezTo>
                  <a:pt x="2826404" y="3100755"/>
                  <a:pt x="2755964" y="3081821"/>
                  <a:pt x="2723536" y="3077497"/>
                </a:cubicBezTo>
                <a:cubicBezTo>
                  <a:pt x="2690887" y="3073144"/>
                  <a:pt x="2657987" y="3070942"/>
                  <a:pt x="2625213" y="3067664"/>
                </a:cubicBezTo>
                <a:cubicBezTo>
                  <a:pt x="2612103" y="3064387"/>
                  <a:pt x="2599261" y="3059743"/>
                  <a:pt x="2585884" y="3057832"/>
                </a:cubicBezTo>
                <a:cubicBezTo>
                  <a:pt x="2532783" y="3050246"/>
                  <a:pt x="2488478" y="3052476"/>
                  <a:pt x="2438400" y="3038168"/>
                </a:cubicBezTo>
                <a:cubicBezTo>
                  <a:pt x="2408504" y="3029626"/>
                  <a:pt x="2380074" y="3016213"/>
                  <a:pt x="2349910" y="3008671"/>
                </a:cubicBezTo>
                <a:cubicBezTo>
                  <a:pt x="2336800" y="3005393"/>
                  <a:pt x="2323772" y="3001769"/>
                  <a:pt x="2310581" y="2998838"/>
                </a:cubicBezTo>
                <a:cubicBezTo>
                  <a:pt x="2287202" y="2993643"/>
                  <a:pt x="2246069" y="2987167"/>
                  <a:pt x="2222090" y="2979174"/>
                </a:cubicBezTo>
                <a:cubicBezTo>
                  <a:pt x="2205346" y="2973593"/>
                  <a:pt x="2189956" y="2964153"/>
                  <a:pt x="2172929" y="2959509"/>
                </a:cubicBezTo>
                <a:cubicBezTo>
                  <a:pt x="2138965" y="2950246"/>
                  <a:pt x="2052907" y="2943768"/>
                  <a:pt x="2025445" y="2939845"/>
                </a:cubicBezTo>
                <a:cubicBezTo>
                  <a:pt x="2008901" y="2937482"/>
                  <a:pt x="1992671" y="2933290"/>
                  <a:pt x="1976284" y="2930013"/>
                </a:cubicBezTo>
                <a:cubicBezTo>
                  <a:pt x="1818431" y="2866870"/>
                  <a:pt x="2046397" y="2953997"/>
                  <a:pt x="1868129" y="2900516"/>
                </a:cubicBezTo>
                <a:cubicBezTo>
                  <a:pt x="1854090" y="2896304"/>
                  <a:pt x="1842839" y="2885063"/>
                  <a:pt x="1828800" y="2880851"/>
                </a:cubicBezTo>
                <a:cubicBezTo>
                  <a:pt x="1809705" y="2875122"/>
                  <a:pt x="1789421" y="2874585"/>
                  <a:pt x="1769807" y="2871019"/>
                </a:cubicBezTo>
                <a:cubicBezTo>
                  <a:pt x="1753365" y="2868030"/>
                  <a:pt x="1736858" y="2865240"/>
                  <a:pt x="1720645" y="2861187"/>
                </a:cubicBezTo>
                <a:cubicBezTo>
                  <a:pt x="1697497" y="2855400"/>
                  <a:pt x="1674838" y="2847800"/>
                  <a:pt x="1651819" y="2841522"/>
                </a:cubicBezTo>
                <a:cubicBezTo>
                  <a:pt x="1638782" y="2837966"/>
                  <a:pt x="1625527" y="2835245"/>
                  <a:pt x="1612490" y="2831690"/>
                </a:cubicBezTo>
                <a:cubicBezTo>
                  <a:pt x="1589471" y="2825412"/>
                  <a:pt x="1567013" y="2816941"/>
                  <a:pt x="1543665" y="2812026"/>
                </a:cubicBezTo>
                <a:cubicBezTo>
                  <a:pt x="1504648" y="2803812"/>
                  <a:pt x="1425677" y="2792361"/>
                  <a:pt x="1425677" y="2792361"/>
                </a:cubicBezTo>
                <a:cubicBezTo>
                  <a:pt x="1386348" y="2779251"/>
                  <a:pt x="1348341" y="2761162"/>
                  <a:pt x="1307690" y="2753032"/>
                </a:cubicBezTo>
                <a:cubicBezTo>
                  <a:pt x="1291303" y="2749755"/>
                  <a:pt x="1274986" y="2746104"/>
                  <a:pt x="1258529" y="2743200"/>
                </a:cubicBezTo>
                <a:cubicBezTo>
                  <a:pt x="1219264" y="2736271"/>
                  <a:pt x="1178368" y="2736143"/>
                  <a:pt x="1140542" y="2723535"/>
                </a:cubicBezTo>
                <a:cubicBezTo>
                  <a:pt x="1120877" y="2716980"/>
                  <a:pt x="1101657" y="2708898"/>
                  <a:pt x="1081548" y="2703871"/>
                </a:cubicBezTo>
                <a:cubicBezTo>
                  <a:pt x="1062208" y="2699036"/>
                  <a:pt x="1041895" y="2698873"/>
                  <a:pt x="1022555" y="2694038"/>
                </a:cubicBezTo>
                <a:cubicBezTo>
                  <a:pt x="950932" y="2676132"/>
                  <a:pt x="981198" y="2679124"/>
                  <a:pt x="924232" y="2654709"/>
                </a:cubicBezTo>
                <a:cubicBezTo>
                  <a:pt x="864661" y="2629178"/>
                  <a:pt x="927061" y="2665956"/>
                  <a:pt x="845574" y="2625213"/>
                </a:cubicBezTo>
                <a:cubicBezTo>
                  <a:pt x="777670" y="2591262"/>
                  <a:pt x="858603" y="2616179"/>
                  <a:pt x="776748" y="2595716"/>
                </a:cubicBezTo>
                <a:cubicBezTo>
                  <a:pt x="703973" y="2559328"/>
                  <a:pt x="767713" y="2596381"/>
                  <a:pt x="707923" y="2546555"/>
                </a:cubicBezTo>
                <a:cubicBezTo>
                  <a:pt x="687075" y="2529181"/>
                  <a:pt x="663142" y="2519248"/>
                  <a:pt x="639097" y="2507226"/>
                </a:cubicBezTo>
                <a:cubicBezTo>
                  <a:pt x="619763" y="2478225"/>
                  <a:pt x="618323" y="2471888"/>
                  <a:pt x="589936" y="2448232"/>
                </a:cubicBezTo>
                <a:cubicBezTo>
                  <a:pt x="580858" y="2440667"/>
                  <a:pt x="570271" y="2435123"/>
                  <a:pt x="560439" y="2428568"/>
                </a:cubicBezTo>
                <a:cubicBezTo>
                  <a:pt x="547329" y="2408903"/>
                  <a:pt x="535290" y="2388481"/>
                  <a:pt x="521110" y="2369574"/>
                </a:cubicBezTo>
                <a:cubicBezTo>
                  <a:pt x="511278" y="2356464"/>
                  <a:pt x="500298" y="2344141"/>
                  <a:pt x="491613" y="2330245"/>
                </a:cubicBezTo>
                <a:cubicBezTo>
                  <a:pt x="448473" y="2261222"/>
                  <a:pt x="498682" y="2317651"/>
                  <a:pt x="442452" y="2261419"/>
                </a:cubicBezTo>
                <a:cubicBezTo>
                  <a:pt x="419071" y="2191282"/>
                  <a:pt x="452224" y="2276077"/>
                  <a:pt x="403123" y="2202426"/>
                </a:cubicBezTo>
                <a:cubicBezTo>
                  <a:pt x="397374" y="2193802"/>
                  <a:pt x="397925" y="2182199"/>
                  <a:pt x="393290" y="2172929"/>
                </a:cubicBezTo>
                <a:cubicBezTo>
                  <a:pt x="388005" y="2162360"/>
                  <a:pt x="378911" y="2154001"/>
                  <a:pt x="373626" y="2143432"/>
                </a:cubicBezTo>
                <a:cubicBezTo>
                  <a:pt x="368991" y="2134162"/>
                  <a:pt x="371123" y="2121264"/>
                  <a:pt x="363794" y="2113935"/>
                </a:cubicBezTo>
                <a:cubicBezTo>
                  <a:pt x="356465" y="2106606"/>
                  <a:pt x="344129" y="2107380"/>
                  <a:pt x="334297" y="2104103"/>
                </a:cubicBezTo>
                <a:cubicBezTo>
                  <a:pt x="288090" y="2057896"/>
                  <a:pt x="316368" y="2082317"/>
                  <a:pt x="245807" y="2035277"/>
                </a:cubicBezTo>
                <a:cubicBezTo>
                  <a:pt x="245802" y="2035274"/>
                  <a:pt x="186817" y="1995952"/>
                  <a:pt x="186813" y="1995948"/>
                </a:cubicBezTo>
                <a:cubicBezTo>
                  <a:pt x="176981" y="1986116"/>
                  <a:pt x="168292" y="1974988"/>
                  <a:pt x="157316" y="1966451"/>
                </a:cubicBezTo>
                <a:cubicBezTo>
                  <a:pt x="138661" y="1951941"/>
                  <a:pt x="117987" y="1940232"/>
                  <a:pt x="98323" y="1927122"/>
                </a:cubicBezTo>
                <a:cubicBezTo>
                  <a:pt x="88491" y="1920567"/>
                  <a:pt x="77182" y="1915814"/>
                  <a:pt x="68826" y="1907458"/>
                </a:cubicBezTo>
                <a:lnTo>
                  <a:pt x="39329" y="1877961"/>
                </a:lnTo>
                <a:lnTo>
                  <a:pt x="19665" y="1818968"/>
                </a:lnTo>
                <a:lnTo>
                  <a:pt x="9832" y="1789471"/>
                </a:lnTo>
                <a:cubicBezTo>
                  <a:pt x="6555" y="1769806"/>
                  <a:pt x="0" y="1750413"/>
                  <a:pt x="0" y="1730477"/>
                </a:cubicBezTo>
                <a:cubicBezTo>
                  <a:pt x="0" y="1632589"/>
                  <a:pt x="4233" y="1494370"/>
                  <a:pt x="19665" y="1386348"/>
                </a:cubicBezTo>
                <a:cubicBezTo>
                  <a:pt x="22028" y="1369804"/>
                  <a:pt x="27134" y="1353731"/>
                  <a:pt x="29497" y="1337187"/>
                </a:cubicBezTo>
                <a:cubicBezTo>
                  <a:pt x="48371" y="1205068"/>
                  <a:pt x="28694" y="1291239"/>
                  <a:pt x="49161" y="1209368"/>
                </a:cubicBezTo>
                <a:cubicBezTo>
                  <a:pt x="52439" y="1176594"/>
                  <a:pt x="55920" y="1143839"/>
                  <a:pt x="58994" y="1111045"/>
                </a:cubicBezTo>
                <a:cubicBezTo>
                  <a:pt x="65752" y="1038960"/>
                  <a:pt x="70663" y="966693"/>
                  <a:pt x="78658" y="894735"/>
                </a:cubicBezTo>
                <a:lnTo>
                  <a:pt x="88490" y="806245"/>
                </a:lnTo>
                <a:cubicBezTo>
                  <a:pt x="91768" y="730864"/>
                  <a:pt x="90559" y="655154"/>
                  <a:pt x="98323" y="580103"/>
                </a:cubicBezTo>
                <a:cubicBezTo>
                  <a:pt x="100456" y="559485"/>
                  <a:pt x="111432" y="540774"/>
                  <a:pt x="117987" y="521109"/>
                </a:cubicBezTo>
                <a:cubicBezTo>
                  <a:pt x="121264" y="511277"/>
                  <a:pt x="125305" y="501667"/>
                  <a:pt x="127819" y="491613"/>
                </a:cubicBezTo>
                <a:cubicBezTo>
                  <a:pt x="132808" y="471660"/>
                  <a:pt x="139022" y="442531"/>
                  <a:pt x="147484" y="422787"/>
                </a:cubicBezTo>
                <a:cubicBezTo>
                  <a:pt x="153258" y="409315"/>
                  <a:pt x="162002" y="397182"/>
                  <a:pt x="167148" y="383458"/>
                </a:cubicBezTo>
                <a:cubicBezTo>
                  <a:pt x="171893" y="370805"/>
                  <a:pt x="173269" y="357122"/>
                  <a:pt x="176981" y="344129"/>
                </a:cubicBezTo>
                <a:cubicBezTo>
                  <a:pt x="179828" y="334164"/>
                  <a:pt x="183966" y="324597"/>
                  <a:pt x="186813" y="314632"/>
                </a:cubicBezTo>
                <a:cubicBezTo>
                  <a:pt x="190525" y="301639"/>
                  <a:pt x="191322" y="287724"/>
                  <a:pt x="196645" y="275303"/>
                </a:cubicBezTo>
                <a:cubicBezTo>
                  <a:pt x="201300" y="264441"/>
                  <a:pt x="209755" y="255638"/>
                  <a:pt x="216310" y="245806"/>
                </a:cubicBezTo>
                <a:cubicBezTo>
                  <a:pt x="219587" y="229419"/>
                  <a:pt x="222089" y="212858"/>
                  <a:pt x="226142" y="196645"/>
                </a:cubicBezTo>
                <a:cubicBezTo>
                  <a:pt x="228656" y="186590"/>
                  <a:pt x="233127" y="177113"/>
                  <a:pt x="235974" y="167148"/>
                </a:cubicBezTo>
                <a:cubicBezTo>
                  <a:pt x="239686" y="154155"/>
                  <a:pt x="242095" y="140812"/>
                  <a:pt x="245807" y="127819"/>
                </a:cubicBezTo>
                <a:cubicBezTo>
                  <a:pt x="248654" y="117854"/>
                  <a:pt x="248310" y="105651"/>
                  <a:pt x="255639" y="98322"/>
                </a:cubicBezTo>
                <a:cubicBezTo>
                  <a:pt x="262968" y="90993"/>
                  <a:pt x="275304" y="91767"/>
                  <a:pt x="285136" y="88490"/>
                </a:cubicBezTo>
                <a:cubicBezTo>
                  <a:pt x="294968" y="81935"/>
                  <a:pt x="308369" y="78846"/>
                  <a:pt x="314632" y="68826"/>
                </a:cubicBezTo>
                <a:cubicBezTo>
                  <a:pt x="335333" y="35704"/>
                  <a:pt x="334297" y="25978"/>
                  <a:pt x="334297" y="0"/>
                </a:cubicBezTo>
              </a:path>
            </a:pathLst>
          </a:cu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Verdana" pitchFamily="34" charset="0"/>
            </a:endParaRPr>
          </a:p>
        </p:txBody>
      </p:sp>
      <p:sp>
        <p:nvSpPr>
          <p:cNvPr id="57" name="Content Placeholder 2"/>
          <p:cNvSpPr txBox="1">
            <a:spLocks/>
          </p:cNvSpPr>
          <p:nvPr/>
        </p:nvSpPr>
        <p:spPr bwMode="auto">
          <a:xfrm>
            <a:off x="3912419" y="4653136"/>
            <a:ext cx="3076901" cy="656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a:solidFill>
                  <a:schemeClr val="tx1"/>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US" dirty="0" smtClean="0"/>
              <a:t>Iterate as needed</a:t>
            </a:r>
          </a:p>
          <a:p>
            <a:pPr marL="1257300" lvl="3" indent="0">
              <a:buNone/>
            </a:pPr>
            <a:endParaRPr lang="en-US" dirty="0" smtClean="0"/>
          </a:p>
        </p:txBody>
      </p:sp>
      <p:sp>
        <p:nvSpPr>
          <p:cNvPr id="44" name="Text Box 23"/>
          <p:cNvSpPr txBox="1">
            <a:spLocks noChangeArrowheads="1"/>
          </p:cNvSpPr>
          <p:nvPr/>
        </p:nvSpPr>
        <p:spPr bwMode="auto">
          <a:xfrm flipH="1">
            <a:off x="5044416" y="3413123"/>
            <a:ext cx="552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2400" dirty="0">
                <a:sym typeface="Symbol" pitchFamily="18" charset="2"/>
              </a:rPr>
              <a:t></a:t>
            </a:r>
            <a:endParaRPr lang="en-US" sz="2400" dirty="0"/>
          </a:p>
        </p:txBody>
      </p:sp>
      <p:sp>
        <p:nvSpPr>
          <p:cNvPr id="55" name="Text Box 12"/>
          <p:cNvSpPr txBox="1">
            <a:spLocks noChangeArrowheads="1"/>
          </p:cNvSpPr>
          <p:nvPr/>
        </p:nvSpPr>
        <p:spPr bwMode="auto">
          <a:xfrm>
            <a:off x="2761011" y="4153422"/>
            <a:ext cx="849858" cy="430773"/>
          </a:xfrm>
          <a:prstGeom prst="rect">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100" dirty="0" smtClean="0">
                <a:solidFill>
                  <a:schemeClr val="bg2">
                    <a:lumMod val="60000"/>
                    <a:lumOff val="40000"/>
                  </a:schemeClr>
                </a:solidFill>
              </a:rPr>
              <a:t>Control Design</a:t>
            </a:r>
            <a:endParaRPr lang="en-US" sz="1100" dirty="0">
              <a:solidFill>
                <a:schemeClr val="bg2">
                  <a:lumMod val="60000"/>
                  <a:lumOff val="40000"/>
                </a:schemeClr>
              </a:solidFill>
            </a:endParaRPr>
          </a:p>
        </p:txBody>
      </p:sp>
    </p:spTree>
    <p:extLst>
      <p:ext uri="{BB962C8B-B14F-4D97-AF65-F5344CB8AC3E}">
        <p14:creationId xmlns:p14="http://schemas.microsoft.com/office/powerpoint/2010/main" val="295328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Slide Number Placeholder 5"/>
          <p:cNvSpPr>
            <a:spLocks noGrp="1"/>
          </p:cNvSpPr>
          <p:nvPr>
            <p:ph type="sldNum" sz="quarter" idx="12"/>
          </p:nvPr>
        </p:nvSpPr>
        <p:spPr>
          <a:xfrm>
            <a:off x="7086600" y="6148536"/>
            <a:ext cx="1905000"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2D5CB384-D227-4AC1-8B98-EA7811FA5941}" type="slidenum">
              <a:rPr lang="en-US" sz="1400" smtClean="0"/>
              <a:pPr eaLnBrk="1" hangingPunct="1"/>
              <a:t>78</a:t>
            </a:fld>
            <a:endParaRPr lang="en-US" sz="1400" smtClean="0"/>
          </a:p>
        </p:txBody>
      </p:sp>
      <p:sp>
        <p:nvSpPr>
          <p:cNvPr id="18437" name="Rectangle 2"/>
          <p:cNvSpPr>
            <a:spLocks noGrp="1" noChangeArrowheads="1"/>
          </p:cNvSpPr>
          <p:nvPr>
            <p:ph type="title"/>
          </p:nvPr>
        </p:nvSpPr>
        <p:spPr/>
        <p:txBody>
          <a:bodyPr/>
          <a:lstStyle/>
          <a:p>
            <a:pPr eaLnBrk="1" hangingPunct="1"/>
            <a:r>
              <a:rPr lang="en-US" dirty="0" smtClean="0"/>
              <a:t>Example Conclusion – Close the Loop!</a:t>
            </a:r>
          </a:p>
        </p:txBody>
      </p:sp>
      <p:grpSp>
        <p:nvGrpSpPr>
          <p:cNvPr id="18438" name="Group 16"/>
          <p:cNvGrpSpPr>
            <a:grpSpLocks/>
          </p:cNvGrpSpPr>
          <p:nvPr/>
        </p:nvGrpSpPr>
        <p:grpSpPr bwMode="auto">
          <a:xfrm>
            <a:off x="2835275" y="839688"/>
            <a:ext cx="1309688" cy="990600"/>
            <a:chOff x="1680" y="720"/>
            <a:chExt cx="825" cy="624"/>
          </a:xfrm>
        </p:grpSpPr>
        <p:sp>
          <p:nvSpPr>
            <p:cNvPr id="18470" name="Rectangle 7"/>
            <p:cNvSpPr>
              <a:spLocks noChangeArrowheads="1"/>
            </p:cNvSpPr>
            <p:nvPr/>
          </p:nvSpPr>
          <p:spPr bwMode="auto">
            <a:xfrm>
              <a:off x="1680"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71" name="Text Box 8"/>
            <p:cNvSpPr txBox="1">
              <a:spLocks noChangeArrowheads="1"/>
            </p:cNvSpPr>
            <p:nvPr/>
          </p:nvSpPr>
          <p:spPr bwMode="auto">
            <a:xfrm>
              <a:off x="1680" y="768"/>
              <a:ext cx="825"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Nonlinear</a:t>
              </a:r>
              <a:br>
                <a:rPr lang="en-US"/>
              </a:br>
              <a:r>
                <a:rPr lang="en-US"/>
                <a:t>Differential</a:t>
              </a:r>
              <a:br>
                <a:rPr lang="en-US"/>
              </a:br>
              <a:r>
                <a:rPr lang="en-US"/>
                <a:t>Equations</a:t>
              </a:r>
            </a:p>
          </p:txBody>
        </p:sp>
      </p:grpSp>
      <p:grpSp>
        <p:nvGrpSpPr>
          <p:cNvPr id="18439" name="Group 17"/>
          <p:cNvGrpSpPr>
            <a:grpSpLocks/>
          </p:cNvGrpSpPr>
          <p:nvPr/>
        </p:nvGrpSpPr>
        <p:grpSpPr bwMode="auto">
          <a:xfrm>
            <a:off x="4999038" y="839688"/>
            <a:ext cx="1309687" cy="990600"/>
            <a:chOff x="3024" y="720"/>
            <a:chExt cx="825" cy="624"/>
          </a:xfrm>
        </p:grpSpPr>
        <p:sp>
          <p:nvSpPr>
            <p:cNvPr id="18468"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69" name="Text Box 10"/>
            <p:cNvSpPr txBox="1">
              <a:spLocks noChangeArrowheads="1"/>
            </p:cNvSpPr>
            <p:nvPr/>
          </p:nvSpPr>
          <p:spPr bwMode="auto">
            <a:xfrm>
              <a:off x="3024" y="768"/>
              <a:ext cx="825"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Linear</a:t>
              </a:r>
              <a:br>
                <a:rPr lang="en-US"/>
              </a:br>
              <a:r>
                <a:rPr lang="en-US"/>
                <a:t>Differential</a:t>
              </a:r>
              <a:br>
                <a:rPr lang="en-US"/>
              </a:br>
              <a:r>
                <a:rPr lang="en-US"/>
                <a:t>Equations</a:t>
              </a:r>
            </a:p>
          </p:txBody>
        </p:sp>
      </p:grpSp>
      <p:grpSp>
        <p:nvGrpSpPr>
          <p:cNvPr id="18440" name="Group 18"/>
          <p:cNvGrpSpPr>
            <a:grpSpLocks/>
          </p:cNvGrpSpPr>
          <p:nvPr/>
        </p:nvGrpSpPr>
        <p:grpSpPr bwMode="auto">
          <a:xfrm>
            <a:off x="7162800" y="839688"/>
            <a:ext cx="1295400" cy="990600"/>
            <a:chOff x="4128" y="720"/>
            <a:chExt cx="816" cy="624"/>
          </a:xfrm>
        </p:grpSpPr>
        <p:sp>
          <p:nvSpPr>
            <p:cNvPr id="18466" name="Rectangle 11"/>
            <p:cNvSpPr>
              <a:spLocks noChangeArrowheads="1"/>
            </p:cNvSpPr>
            <p:nvPr/>
          </p:nvSpPr>
          <p:spPr bwMode="auto">
            <a:xfrm>
              <a:off x="4128"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67" name="Text Box 12"/>
            <p:cNvSpPr txBox="1">
              <a:spLocks noChangeArrowheads="1"/>
            </p:cNvSpPr>
            <p:nvPr/>
          </p:nvSpPr>
          <p:spPr bwMode="auto">
            <a:xfrm>
              <a:off x="4128" y="816"/>
              <a:ext cx="81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Transfer</a:t>
              </a:r>
              <a:br>
                <a:rPr lang="en-US"/>
              </a:br>
              <a:r>
                <a:rPr lang="en-US"/>
                <a:t>Function</a:t>
              </a:r>
            </a:p>
          </p:txBody>
        </p:sp>
      </p:grpSp>
      <p:grpSp>
        <p:nvGrpSpPr>
          <p:cNvPr id="18441" name="Group 15"/>
          <p:cNvGrpSpPr>
            <a:grpSpLocks/>
          </p:cNvGrpSpPr>
          <p:nvPr/>
        </p:nvGrpSpPr>
        <p:grpSpPr bwMode="auto">
          <a:xfrm>
            <a:off x="685800" y="839688"/>
            <a:ext cx="1295400" cy="990600"/>
            <a:chOff x="576" y="720"/>
            <a:chExt cx="816" cy="624"/>
          </a:xfrm>
        </p:grpSpPr>
        <p:sp>
          <p:nvSpPr>
            <p:cNvPr id="18464" name="Rectangle 13"/>
            <p:cNvSpPr>
              <a:spLocks noChangeArrowheads="1"/>
            </p:cNvSpPr>
            <p:nvPr/>
          </p:nvSpPr>
          <p:spPr bwMode="auto">
            <a:xfrm>
              <a:off x="576"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65" name="Text Box 14"/>
            <p:cNvSpPr txBox="1">
              <a:spLocks noChangeArrowheads="1"/>
            </p:cNvSpPr>
            <p:nvPr/>
          </p:nvSpPr>
          <p:spPr bwMode="auto">
            <a:xfrm>
              <a:off x="576" y="816"/>
              <a:ext cx="81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Physical</a:t>
              </a:r>
              <a:br>
                <a:rPr lang="en-US"/>
              </a:br>
              <a:r>
                <a:rPr lang="en-US"/>
                <a:t>System</a:t>
              </a:r>
            </a:p>
          </p:txBody>
        </p:sp>
      </p:grpSp>
      <p:sp>
        <p:nvSpPr>
          <p:cNvPr id="18442" name="Text Box 19"/>
          <p:cNvSpPr txBox="1">
            <a:spLocks noChangeArrowheads="1"/>
          </p:cNvSpPr>
          <p:nvPr/>
        </p:nvSpPr>
        <p:spPr bwMode="auto">
          <a:xfrm>
            <a:off x="2498725" y="1963638"/>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endParaRPr lang="en-US"/>
          </a:p>
        </p:txBody>
      </p:sp>
      <p:sp>
        <p:nvSpPr>
          <p:cNvPr id="18443" name="Text Box 21"/>
          <p:cNvSpPr txBox="1">
            <a:spLocks noChangeArrowheads="1"/>
          </p:cNvSpPr>
          <p:nvPr/>
        </p:nvSpPr>
        <p:spPr bwMode="auto">
          <a:xfrm>
            <a:off x="2057400" y="915888"/>
            <a:ext cx="7350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dirty="0">
                <a:sym typeface="Symbol" pitchFamily="18" charset="2"/>
              </a:rPr>
              <a:t></a:t>
            </a:r>
            <a:endParaRPr lang="en-US" sz="4400" dirty="0"/>
          </a:p>
        </p:txBody>
      </p:sp>
      <p:sp>
        <p:nvSpPr>
          <p:cNvPr id="18444" name="Text Box 22"/>
          <p:cNvSpPr txBox="1">
            <a:spLocks noChangeArrowheads="1"/>
          </p:cNvSpPr>
          <p:nvPr/>
        </p:nvSpPr>
        <p:spPr bwMode="auto">
          <a:xfrm>
            <a:off x="4191000" y="915888"/>
            <a:ext cx="7350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a:sym typeface="Symbol" pitchFamily="18" charset="2"/>
              </a:rPr>
              <a:t></a:t>
            </a:r>
            <a:endParaRPr lang="en-US" sz="4400"/>
          </a:p>
        </p:txBody>
      </p:sp>
      <p:sp>
        <p:nvSpPr>
          <p:cNvPr id="18445" name="Text Box 23"/>
          <p:cNvSpPr txBox="1">
            <a:spLocks noChangeArrowheads="1"/>
          </p:cNvSpPr>
          <p:nvPr/>
        </p:nvSpPr>
        <p:spPr bwMode="auto">
          <a:xfrm>
            <a:off x="6400800" y="915888"/>
            <a:ext cx="7350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dirty="0">
                <a:sym typeface="Symbol" pitchFamily="18" charset="2"/>
              </a:rPr>
              <a:t></a:t>
            </a:r>
            <a:endParaRPr lang="en-US" sz="4400" dirty="0"/>
          </a:p>
        </p:txBody>
      </p:sp>
      <p:graphicFrame>
        <p:nvGraphicFramePr>
          <p:cNvPr id="4" name="Object 3"/>
          <p:cNvGraphicFramePr>
            <a:graphicFrameLocks noChangeAspect="1"/>
          </p:cNvGraphicFramePr>
          <p:nvPr>
            <p:extLst>
              <p:ext uri="{D42A27DB-BD31-4B8C-83A1-F6EECF244321}">
                <p14:modId xmlns:p14="http://schemas.microsoft.com/office/powerpoint/2010/main" val="2610289625"/>
              </p:ext>
            </p:extLst>
          </p:nvPr>
        </p:nvGraphicFramePr>
        <p:xfrm>
          <a:off x="2195736" y="1988840"/>
          <a:ext cx="1465263" cy="522288"/>
        </p:xfrm>
        <a:graphic>
          <a:graphicData uri="http://schemas.openxmlformats.org/presentationml/2006/ole">
            <mc:AlternateContent xmlns:mc="http://schemas.openxmlformats.org/markup-compatibility/2006">
              <mc:Choice xmlns:v="urn:schemas-microsoft-com:vml" Requires="v">
                <p:oleObj spid="_x0000_s123051" name="Equation" r:id="rId4" imgW="1282680" imgH="457200" progId="Equation.3">
                  <p:embed/>
                </p:oleObj>
              </mc:Choice>
              <mc:Fallback>
                <p:oleObj name="Equation" r:id="rId4" imgW="1282680" imgH="457200" progId="Equation.3">
                  <p:embed/>
                  <p:pic>
                    <p:nvPicPr>
                      <p:cNvPr id="0" name=""/>
                      <p:cNvPicPr>
                        <a:picLocks noChangeAspect="1" noChangeArrowheads="1"/>
                      </p:cNvPicPr>
                      <p:nvPr/>
                    </p:nvPicPr>
                    <p:blipFill>
                      <a:blip r:embed="rId5"/>
                      <a:srcRect/>
                      <a:stretch>
                        <a:fillRect/>
                      </a:stretch>
                    </p:blipFill>
                    <p:spPr bwMode="auto">
                      <a:xfrm>
                        <a:off x="2195736" y="1988840"/>
                        <a:ext cx="1465263" cy="522288"/>
                      </a:xfrm>
                      <a:prstGeom prst="rect">
                        <a:avLst/>
                      </a:prstGeom>
                      <a:noFill/>
                      <a:ln w="9525">
                        <a:noFill/>
                        <a:miter lim="800000"/>
                        <a:headEnd/>
                        <a:tailEnd/>
                      </a:ln>
                    </p:spPr>
                  </p:pic>
                </p:oleObj>
              </mc:Fallback>
            </mc:AlternateContent>
          </a:graphicData>
        </a:graphic>
      </p:graphicFrame>
      <p:grpSp>
        <p:nvGrpSpPr>
          <p:cNvPr id="79" name="Group 78"/>
          <p:cNvGrpSpPr/>
          <p:nvPr/>
        </p:nvGrpSpPr>
        <p:grpSpPr>
          <a:xfrm>
            <a:off x="110319" y="4117483"/>
            <a:ext cx="2808312" cy="838349"/>
            <a:chOff x="-36512" y="2924944"/>
            <a:chExt cx="2808312" cy="838349"/>
          </a:xfrm>
        </p:grpSpPr>
        <p:graphicFrame>
          <p:nvGraphicFramePr>
            <p:cNvPr id="80" name="Object 79"/>
            <p:cNvGraphicFramePr>
              <a:graphicFrameLocks noChangeAspect="1"/>
            </p:cNvGraphicFramePr>
            <p:nvPr>
              <p:extLst>
                <p:ext uri="{D42A27DB-BD31-4B8C-83A1-F6EECF244321}">
                  <p14:modId xmlns:p14="http://schemas.microsoft.com/office/powerpoint/2010/main" val="2818601824"/>
                </p:ext>
              </p:extLst>
            </p:nvPr>
          </p:nvGraphicFramePr>
          <p:xfrm>
            <a:off x="-36512" y="3140968"/>
            <a:ext cx="269875" cy="400050"/>
          </p:xfrm>
          <a:graphic>
            <a:graphicData uri="http://schemas.openxmlformats.org/presentationml/2006/ole">
              <mc:AlternateContent xmlns:mc="http://schemas.openxmlformats.org/markup-compatibility/2006">
                <mc:Choice xmlns:v="urn:schemas-microsoft-com:vml" Requires="v">
                  <p:oleObj spid="_x0000_s123052" name="Equation" r:id="rId6" imgW="126720" imgH="152280" progId="Equation.3">
                    <p:embed/>
                  </p:oleObj>
                </mc:Choice>
                <mc:Fallback>
                  <p:oleObj name="Equation" r:id="rId6" imgW="126720" imgH="152280" progId="Equation.3">
                    <p:embed/>
                    <p:pic>
                      <p:nvPicPr>
                        <p:cNvPr id="0" name=""/>
                        <p:cNvPicPr>
                          <a:picLocks noChangeAspect="1" noChangeArrowheads="1"/>
                        </p:cNvPicPr>
                        <p:nvPr/>
                      </p:nvPicPr>
                      <p:blipFill>
                        <a:blip r:embed="rId7"/>
                        <a:srcRect/>
                        <a:stretch>
                          <a:fillRect/>
                        </a:stretch>
                      </p:blipFill>
                      <p:spPr bwMode="auto">
                        <a:xfrm>
                          <a:off x="-36512" y="3140968"/>
                          <a:ext cx="269875" cy="400050"/>
                        </a:xfrm>
                        <a:prstGeom prst="rect">
                          <a:avLst/>
                        </a:prstGeom>
                        <a:noFill/>
                        <a:ln>
                          <a:noFill/>
                        </a:ln>
                      </p:spPr>
                    </p:pic>
                  </p:oleObj>
                </mc:Fallback>
              </mc:AlternateContent>
            </a:graphicData>
          </a:graphic>
        </p:graphicFrame>
        <p:cxnSp>
          <p:nvCxnSpPr>
            <p:cNvPr id="81" name="Elbow Connector 80"/>
            <p:cNvCxnSpPr>
              <a:stCxn id="80" idx="3"/>
              <a:endCxn id="84" idx="1"/>
            </p:cNvCxnSpPr>
            <p:nvPr/>
          </p:nvCxnSpPr>
          <p:spPr bwMode="auto">
            <a:xfrm>
              <a:off x="233363" y="3340993"/>
              <a:ext cx="347987" cy="3125"/>
            </a:xfrm>
            <a:prstGeom prst="bentConnector3">
              <a:avLst/>
            </a:prstGeom>
            <a:noFill/>
            <a:ln w="63500" cap="flat" cmpd="dbl" algn="ctr">
              <a:solidFill>
                <a:schemeClr val="tx1"/>
              </a:solidFill>
              <a:prstDash val="solid"/>
              <a:round/>
              <a:headEnd type="none" w="med" len="med"/>
              <a:tailEnd type="arrow"/>
            </a:ln>
            <a:effectLst/>
          </p:spPr>
        </p:cxnSp>
        <p:graphicFrame>
          <p:nvGraphicFramePr>
            <p:cNvPr id="82" name="Object 81"/>
            <p:cNvGraphicFramePr>
              <a:graphicFrameLocks noChangeAspect="1"/>
            </p:cNvGraphicFramePr>
            <p:nvPr>
              <p:extLst>
                <p:ext uri="{D42A27DB-BD31-4B8C-83A1-F6EECF244321}">
                  <p14:modId xmlns:p14="http://schemas.microsoft.com/office/powerpoint/2010/main" val="1655188617"/>
                </p:ext>
              </p:extLst>
            </p:nvPr>
          </p:nvGraphicFramePr>
          <p:xfrm>
            <a:off x="2474937" y="3091755"/>
            <a:ext cx="296863" cy="498475"/>
          </p:xfrm>
          <a:graphic>
            <a:graphicData uri="http://schemas.openxmlformats.org/presentationml/2006/ole">
              <mc:AlternateContent xmlns:mc="http://schemas.openxmlformats.org/markup-compatibility/2006">
                <mc:Choice xmlns:v="urn:schemas-microsoft-com:vml" Requires="v">
                  <p:oleObj spid="_x0000_s123053" name="Equation" r:id="rId8" imgW="139680" imgH="190440" progId="Equation.3">
                    <p:embed/>
                  </p:oleObj>
                </mc:Choice>
                <mc:Fallback>
                  <p:oleObj name="Equation" r:id="rId8" imgW="139680" imgH="190440" progId="Equation.3">
                    <p:embed/>
                    <p:pic>
                      <p:nvPicPr>
                        <p:cNvPr id="0" name=""/>
                        <p:cNvPicPr>
                          <a:picLocks noChangeAspect="1" noChangeArrowheads="1"/>
                        </p:cNvPicPr>
                        <p:nvPr/>
                      </p:nvPicPr>
                      <p:blipFill>
                        <a:blip r:embed="rId9"/>
                        <a:srcRect/>
                        <a:stretch>
                          <a:fillRect/>
                        </a:stretch>
                      </p:blipFill>
                      <p:spPr bwMode="auto">
                        <a:xfrm>
                          <a:off x="2474937" y="3091755"/>
                          <a:ext cx="296863"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83" name="Elbow Connector 82"/>
            <p:cNvCxnSpPr>
              <a:stCxn id="84" idx="3"/>
              <a:endCxn id="82" idx="1"/>
            </p:cNvCxnSpPr>
            <p:nvPr/>
          </p:nvCxnSpPr>
          <p:spPr bwMode="auto">
            <a:xfrm flipV="1">
              <a:off x="2130404" y="3340992"/>
              <a:ext cx="344533" cy="3126"/>
            </a:xfrm>
            <a:prstGeom prst="bentConnector3">
              <a:avLst>
                <a:gd name="adj1" fmla="val 50000"/>
              </a:avLst>
            </a:prstGeom>
            <a:noFill/>
            <a:ln w="63500" cap="flat" cmpd="dbl" algn="ctr">
              <a:solidFill>
                <a:schemeClr val="tx1"/>
              </a:solidFill>
              <a:prstDash val="solid"/>
              <a:round/>
              <a:headEnd type="none" w="med" len="med"/>
              <a:tailEnd type="arrow"/>
            </a:ln>
            <a:effectLst/>
          </p:spPr>
        </p:cxnSp>
        <p:graphicFrame>
          <p:nvGraphicFramePr>
            <p:cNvPr id="84" name="Object 83"/>
            <p:cNvGraphicFramePr>
              <a:graphicFrameLocks noChangeAspect="1"/>
            </p:cNvGraphicFramePr>
            <p:nvPr>
              <p:extLst>
                <p:ext uri="{D42A27DB-BD31-4B8C-83A1-F6EECF244321}">
                  <p14:modId xmlns:p14="http://schemas.microsoft.com/office/powerpoint/2010/main" val="1593768268"/>
                </p:ext>
              </p:extLst>
            </p:nvPr>
          </p:nvGraphicFramePr>
          <p:xfrm>
            <a:off x="581350" y="2924944"/>
            <a:ext cx="1549054" cy="838349"/>
          </p:xfrm>
          <a:graphic>
            <a:graphicData uri="http://schemas.openxmlformats.org/presentationml/2006/ole">
              <mc:AlternateContent xmlns:mc="http://schemas.openxmlformats.org/markup-compatibility/2006">
                <mc:Choice xmlns:v="urn:schemas-microsoft-com:vml" Requires="v">
                  <p:oleObj spid="_x0000_s123054" name="Equation" r:id="rId10" imgW="2603160" imgH="1130040" progId="Equation.3">
                    <p:embed/>
                  </p:oleObj>
                </mc:Choice>
                <mc:Fallback>
                  <p:oleObj name="Equation" r:id="rId10" imgW="2603160" imgH="1130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1350" y="2924944"/>
                          <a:ext cx="1549054" cy="838349"/>
                        </a:xfrm>
                        <a:prstGeom prst="rect">
                          <a:avLst/>
                        </a:prstGeom>
                        <a:noFill/>
                        <a:ln w="9525">
                          <a:solidFill>
                            <a:schemeClr val="tx1"/>
                          </a:solidFill>
                          <a:miter lim="800000"/>
                          <a:headEnd/>
                          <a:tailEnd/>
                        </a:ln>
                      </p:spPr>
                    </p:pic>
                  </p:oleObj>
                </mc:Fallback>
              </mc:AlternateContent>
            </a:graphicData>
          </a:graphic>
        </p:graphicFrame>
      </p:grpSp>
      <p:pic>
        <p:nvPicPr>
          <p:cNvPr id="85" name="Picture 8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27784" y="5290971"/>
            <a:ext cx="2880791" cy="1214048"/>
          </a:xfrm>
          <a:prstGeom prst="rect">
            <a:avLst/>
          </a:prstGeom>
        </p:spPr>
      </p:pic>
      <p:grpSp>
        <p:nvGrpSpPr>
          <p:cNvPr id="10" name="Group 9"/>
          <p:cNvGrpSpPr/>
          <p:nvPr/>
        </p:nvGrpSpPr>
        <p:grpSpPr>
          <a:xfrm>
            <a:off x="611560" y="1794335"/>
            <a:ext cx="1438275" cy="1324474"/>
            <a:chOff x="829469" y="1794335"/>
            <a:chExt cx="1438275" cy="1324474"/>
          </a:xfrm>
        </p:grpSpPr>
        <p:sp>
          <p:nvSpPr>
            <p:cNvPr id="87" name="Arc 36"/>
            <p:cNvSpPr>
              <a:spLocks/>
            </p:cNvSpPr>
            <p:nvPr/>
          </p:nvSpPr>
          <p:spPr bwMode="auto">
            <a:xfrm flipV="1">
              <a:off x="1059733" y="1794335"/>
              <a:ext cx="447675" cy="592973"/>
            </a:xfrm>
            <a:custGeom>
              <a:avLst/>
              <a:gdLst>
                <a:gd name="T0" fmla="*/ 4034633 w 15868"/>
                <a:gd name="T1" fmla="*/ 0 h 20997"/>
                <a:gd name="T2" fmla="*/ 12630004 w 15868"/>
                <a:gd name="T3" fmla="*/ 5043791 h 20997"/>
                <a:gd name="T4" fmla="*/ 0 w 15868"/>
                <a:gd name="T5" fmla="*/ 16698929 h 20997"/>
                <a:gd name="T6" fmla="*/ 0 60000 65536"/>
                <a:gd name="T7" fmla="*/ 0 60000 65536"/>
                <a:gd name="T8" fmla="*/ 0 60000 65536"/>
                <a:gd name="T9" fmla="*/ 0 w 15868"/>
                <a:gd name="T10" fmla="*/ 0 h 20997"/>
                <a:gd name="T11" fmla="*/ 15868 w 15868"/>
                <a:gd name="T12" fmla="*/ 20997 h 20997"/>
              </a:gdLst>
              <a:ahLst/>
              <a:cxnLst>
                <a:cxn ang="T6">
                  <a:pos x="T0" y="T1"/>
                </a:cxn>
                <a:cxn ang="T7">
                  <a:pos x="T2" y="T3"/>
                </a:cxn>
                <a:cxn ang="T8">
                  <a:pos x="T4" y="T5"/>
                </a:cxn>
              </a:cxnLst>
              <a:rect l="T9" t="T10" r="T11" b="T12"/>
              <a:pathLst>
                <a:path w="15868" h="20997" fill="none" extrusionOk="0">
                  <a:moveTo>
                    <a:pt x="5068" y="0"/>
                  </a:moveTo>
                  <a:cubicBezTo>
                    <a:pt x="9215" y="1001"/>
                    <a:pt x="12973" y="3208"/>
                    <a:pt x="15867" y="6342"/>
                  </a:cubicBezTo>
                </a:path>
                <a:path w="15868" h="20997" stroke="0" extrusionOk="0">
                  <a:moveTo>
                    <a:pt x="5068" y="0"/>
                  </a:moveTo>
                  <a:cubicBezTo>
                    <a:pt x="9215" y="1001"/>
                    <a:pt x="12973" y="3208"/>
                    <a:pt x="15867" y="6342"/>
                  </a:cubicBezTo>
                  <a:lnTo>
                    <a:pt x="0" y="20997"/>
                  </a:lnTo>
                  <a:lnTo>
                    <a:pt x="5068" y="0"/>
                  </a:lnTo>
                  <a:close/>
                </a:path>
              </a:pathLst>
            </a:custGeom>
            <a:noFill/>
            <a:ln w="19050">
              <a:solidFill>
                <a:schemeClr val="tx1"/>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8" name="Line 8"/>
            <p:cNvSpPr>
              <a:spLocks noChangeShapeType="1"/>
            </p:cNvSpPr>
            <p:nvPr/>
          </p:nvSpPr>
          <p:spPr bwMode="auto">
            <a:xfrm flipV="1">
              <a:off x="829469" y="2055692"/>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
            <p:cNvSpPr>
              <a:spLocks noChangeShapeType="1"/>
            </p:cNvSpPr>
            <p:nvPr/>
          </p:nvSpPr>
          <p:spPr bwMode="auto">
            <a:xfrm flipV="1">
              <a:off x="905669" y="2055692"/>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11"/>
            <p:cNvSpPr>
              <a:spLocks noChangeShapeType="1"/>
            </p:cNvSpPr>
            <p:nvPr/>
          </p:nvSpPr>
          <p:spPr bwMode="auto">
            <a:xfrm flipV="1">
              <a:off x="1134269" y="2055692"/>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12"/>
            <p:cNvSpPr>
              <a:spLocks noChangeShapeType="1"/>
            </p:cNvSpPr>
            <p:nvPr/>
          </p:nvSpPr>
          <p:spPr bwMode="auto">
            <a:xfrm flipV="1">
              <a:off x="1210469" y="2055692"/>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13"/>
            <p:cNvSpPr>
              <a:spLocks noChangeShapeType="1"/>
            </p:cNvSpPr>
            <p:nvPr/>
          </p:nvSpPr>
          <p:spPr bwMode="auto">
            <a:xfrm flipV="1">
              <a:off x="1286669" y="2055692"/>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4"/>
            <p:cNvSpPr>
              <a:spLocks noChangeShapeType="1"/>
            </p:cNvSpPr>
            <p:nvPr/>
          </p:nvSpPr>
          <p:spPr bwMode="auto">
            <a:xfrm flipV="1">
              <a:off x="1362869" y="2055692"/>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15"/>
            <p:cNvSpPr>
              <a:spLocks noChangeShapeType="1"/>
            </p:cNvSpPr>
            <p:nvPr/>
          </p:nvSpPr>
          <p:spPr bwMode="auto">
            <a:xfrm flipV="1">
              <a:off x="1058069" y="2055692"/>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Text Box 37"/>
            <p:cNvSpPr txBox="1">
              <a:spLocks noChangeArrowheads="1"/>
            </p:cNvSpPr>
            <p:nvPr/>
          </p:nvSpPr>
          <p:spPr bwMode="auto">
            <a:xfrm>
              <a:off x="1248569" y="2024372"/>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i="1">
                  <a:latin typeface="Symbol" pitchFamily="18" charset="2"/>
                </a:rPr>
                <a:t>t</a:t>
              </a:r>
            </a:p>
          </p:txBody>
        </p:sp>
        <p:sp>
          <p:nvSpPr>
            <p:cNvPr id="97" name="Line 7"/>
            <p:cNvSpPr>
              <a:spLocks noChangeShapeType="1"/>
            </p:cNvSpPr>
            <p:nvPr/>
          </p:nvSpPr>
          <p:spPr bwMode="auto">
            <a:xfrm>
              <a:off x="829469" y="2126812"/>
              <a:ext cx="5334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10"/>
            <p:cNvSpPr>
              <a:spLocks noChangeShapeType="1"/>
            </p:cNvSpPr>
            <p:nvPr/>
          </p:nvSpPr>
          <p:spPr bwMode="auto">
            <a:xfrm flipV="1">
              <a:off x="981869" y="2050505"/>
              <a:ext cx="76200" cy="763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26"/>
            <p:cNvSpPr>
              <a:spLocks noChangeShapeType="1"/>
            </p:cNvSpPr>
            <p:nvPr/>
          </p:nvSpPr>
          <p:spPr bwMode="auto">
            <a:xfrm flipH="1" flipV="1">
              <a:off x="1134269" y="2126812"/>
              <a:ext cx="457200" cy="68676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Oval 27"/>
            <p:cNvSpPr>
              <a:spLocks noChangeArrowheads="1"/>
            </p:cNvSpPr>
            <p:nvPr/>
          </p:nvSpPr>
          <p:spPr bwMode="auto">
            <a:xfrm>
              <a:off x="1515269" y="2737272"/>
              <a:ext cx="152400" cy="152615"/>
            </a:xfrm>
            <a:prstGeom prst="ellipse">
              <a:avLst/>
            </a:prstGeom>
            <a:solidFill>
              <a:schemeClr val="bg1"/>
            </a:solidFill>
            <a:ln w="19050">
              <a:solidFill>
                <a:schemeClr val="tx1"/>
              </a:solidFill>
              <a:round/>
              <a:headEnd/>
              <a:tailEnd/>
            </a:ln>
          </p:spPr>
          <p:txBody>
            <a:bodyPr wrap="none" anchor="ctr"/>
            <a:lstStyle/>
            <a:p>
              <a:endParaRPr lang="en-US"/>
            </a:p>
          </p:txBody>
        </p:sp>
        <p:sp>
          <p:nvSpPr>
            <p:cNvPr id="101" name="Text Box 29"/>
            <p:cNvSpPr txBox="1">
              <a:spLocks noChangeArrowheads="1"/>
            </p:cNvSpPr>
            <p:nvPr/>
          </p:nvSpPr>
          <p:spPr bwMode="auto">
            <a:xfrm>
              <a:off x="1491457" y="2063847"/>
              <a:ext cx="304800" cy="2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dirty="0">
                  <a:latin typeface="Symbol" pitchFamily="18" charset="2"/>
                </a:rPr>
                <a:t>q</a:t>
              </a:r>
            </a:p>
          </p:txBody>
        </p:sp>
        <p:sp>
          <p:nvSpPr>
            <p:cNvPr id="102" name="Text Box 30"/>
            <p:cNvSpPr txBox="1">
              <a:spLocks noChangeArrowheads="1"/>
            </p:cNvSpPr>
            <p:nvPr/>
          </p:nvSpPr>
          <p:spPr bwMode="auto">
            <a:xfrm>
              <a:off x="1667669" y="2660965"/>
              <a:ext cx="304800" cy="2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dirty="0">
                  <a:latin typeface="Times New Roman" pitchFamily="18" charset="0"/>
                </a:rPr>
                <a:t>M</a:t>
              </a:r>
            </a:p>
          </p:txBody>
        </p:sp>
        <p:sp>
          <p:nvSpPr>
            <p:cNvPr id="103" name="Line 31"/>
            <p:cNvSpPr>
              <a:spLocks noChangeShapeType="1"/>
            </p:cNvSpPr>
            <p:nvPr/>
          </p:nvSpPr>
          <p:spPr bwMode="auto">
            <a:xfrm>
              <a:off x="1134269" y="2126812"/>
              <a:ext cx="0" cy="991997"/>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Text Box 32"/>
            <p:cNvSpPr txBox="1">
              <a:spLocks noChangeArrowheads="1"/>
            </p:cNvSpPr>
            <p:nvPr/>
          </p:nvSpPr>
          <p:spPr bwMode="auto">
            <a:xfrm>
              <a:off x="1362869" y="2355735"/>
              <a:ext cx="304800" cy="2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a:latin typeface="Times New Roman" pitchFamily="18" charset="0"/>
                </a:rPr>
                <a:t>l</a:t>
              </a:r>
            </a:p>
          </p:txBody>
        </p:sp>
        <p:sp>
          <p:nvSpPr>
            <p:cNvPr id="105" name="Text Box 30"/>
            <p:cNvSpPr txBox="1">
              <a:spLocks noChangeArrowheads="1"/>
            </p:cNvSpPr>
            <p:nvPr/>
          </p:nvSpPr>
          <p:spPr bwMode="auto">
            <a:xfrm>
              <a:off x="1962944" y="2370837"/>
              <a:ext cx="304800" cy="2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i="1" dirty="0">
                  <a:latin typeface="Times New Roman" pitchFamily="18" charset="0"/>
                </a:rPr>
                <a:t>b</a:t>
              </a:r>
            </a:p>
          </p:txBody>
        </p:sp>
        <p:cxnSp>
          <p:nvCxnSpPr>
            <p:cNvPr id="106" name="Straight Arrow Connector 105"/>
            <p:cNvCxnSpPr/>
            <p:nvPr/>
          </p:nvCxnSpPr>
          <p:spPr bwMode="auto">
            <a:xfrm flipH="1">
              <a:off x="1705769" y="2603702"/>
              <a:ext cx="266700" cy="170831"/>
            </a:xfrm>
            <a:prstGeom prst="straightConnector1">
              <a:avLst/>
            </a:prstGeom>
            <a:noFill/>
            <a:ln w="19050" cap="flat" cmpd="sng" algn="ctr">
              <a:solidFill>
                <a:schemeClr val="tx1"/>
              </a:solidFill>
              <a:prstDash val="solid"/>
              <a:round/>
              <a:headEnd type="none" w="med" len="med"/>
              <a:tailEnd type="arrow"/>
            </a:ln>
            <a:effectLst/>
          </p:spPr>
        </p:cxnSp>
      </p:grpSp>
      <p:graphicFrame>
        <p:nvGraphicFramePr>
          <p:cNvPr id="11" name="Object 10"/>
          <p:cNvGraphicFramePr>
            <a:graphicFrameLocks noChangeAspect="1"/>
          </p:cNvGraphicFramePr>
          <p:nvPr>
            <p:extLst>
              <p:ext uri="{D42A27DB-BD31-4B8C-83A1-F6EECF244321}">
                <p14:modId xmlns:p14="http://schemas.microsoft.com/office/powerpoint/2010/main" val="1577448033"/>
              </p:ext>
            </p:extLst>
          </p:nvPr>
        </p:nvGraphicFramePr>
        <p:xfrm>
          <a:off x="4211960" y="2076129"/>
          <a:ext cx="1523110" cy="394066"/>
        </p:xfrm>
        <a:graphic>
          <a:graphicData uri="http://schemas.openxmlformats.org/presentationml/2006/ole">
            <mc:AlternateContent xmlns:mc="http://schemas.openxmlformats.org/markup-compatibility/2006">
              <mc:Choice xmlns:v="urn:schemas-microsoft-com:vml" Requires="v">
                <p:oleObj spid="_x0000_s123055" name="Equation" r:id="rId13" imgW="1777680" imgH="457200" progId="Equation.3">
                  <p:embed/>
                </p:oleObj>
              </mc:Choice>
              <mc:Fallback>
                <p:oleObj name="Equation" r:id="rId13" imgW="1777680" imgH="457200" progId="Equation.3">
                  <p:embed/>
                  <p:pic>
                    <p:nvPicPr>
                      <p:cNvPr id="0" name=""/>
                      <p:cNvPicPr>
                        <a:picLocks noChangeAspect="1" noChangeArrowheads="1"/>
                      </p:cNvPicPr>
                      <p:nvPr/>
                    </p:nvPicPr>
                    <p:blipFill>
                      <a:blip r:embed="rId14"/>
                      <a:srcRect/>
                      <a:stretch>
                        <a:fillRect/>
                      </a:stretch>
                    </p:blipFill>
                    <p:spPr bwMode="auto">
                      <a:xfrm>
                        <a:off x="4211960" y="2076129"/>
                        <a:ext cx="1523110" cy="394066"/>
                      </a:xfrm>
                      <a:prstGeom prst="rect">
                        <a:avLst/>
                      </a:prstGeom>
                      <a:noFill/>
                      <a:ln>
                        <a:noFill/>
                      </a:ln>
                    </p:spPr>
                  </p:pic>
                </p:oleObj>
              </mc:Fallback>
            </mc:AlternateContent>
          </a:graphicData>
        </a:graphic>
      </p:graphicFrame>
      <p:pic>
        <p:nvPicPr>
          <p:cNvPr id="12" name="Picture 1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09093" y="3783770"/>
            <a:ext cx="3495675" cy="1428750"/>
          </a:xfrm>
          <a:prstGeom prst="rect">
            <a:avLst/>
          </a:prstGeom>
        </p:spPr>
      </p:pic>
      <p:sp>
        <p:nvSpPr>
          <p:cNvPr id="13" name="TextBox 12"/>
          <p:cNvSpPr txBox="1"/>
          <p:nvPr/>
        </p:nvSpPr>
        <p:spPr>
          <a:xfrm>
            <a:off x="2768437" y="5805662"/>
            <a:ext cx="281309" cy="184666"/>
          </a:xfrm>
          <a:prstGeom prst="rect">
            <a:avLst/>
          </a:prstGeom>
          <a:noFill/>
        </p:spPr>
        <p:txBody>
          <a:bodyPr wrap="square" rtlCol="0">
            <a:spAutoFit/>
          </a:bodyPr>
          <a:lstStyle/>
          <a:p>
            <a:r>
              <a:rPr lang="en-US" sz="600" dirty="0" smtClean="0"/>
              <a:t>b1</a:t>
            </a:r>
            <a:endParaRPr lang="en-US" sz="600" dirty="0"/>
          </a:p>
        </p:txBody>
      </p:sp>
      <p:sp>
        <p:nvSpPr>
          <p:cNvPr id="112" name="TextBox 111"/>
          <p:cNvSpPr txBox="1"/>
          <p:nvPr/>
        </p:nvSpPr>
        <p:spPr>
          <a:xfrm>
            <a:off x="4068179" y="5212520"/>
            <a:ext cx="281309" cy="184666"/>
          </a:xfrm>
          <a:prstGeom prst="rect">
            <a:avLst/>
          </a:prstGeom>
          <a:noFill/>
        </p:spPr>
        <p:txBody>
          <a:bodyPr wrap="square" rtlCol="0">
            <a:spAutoFit/>
          </a:bodyPr>
          <a:lstStyle/>
          <a:p>
            <a:r>
              <a:rPr lang="en-US" sz="600" dirty="0" smtClean="0"/>
              <a:t>b2</a:t>
            </a:r>
            <a:endParaRPr lang="en-US" sz="600" dirty="0"/>
          </a:p>
        </p:txBody>
      </p:sp>
      <p:sp>
        <p:nvSpPr>
          <p:cNvPr id="113" name="TextBox 112"/>
          <p:cNvSpPr txBox="1"/>
          <p:nvPr/>
        </p:nvSpPr>
        <p:spPr>
          <a:xfrm>
            <a:off x="4656930" y="5284293"/>
            <a:ext cx="281309" cy="184666"/>
          </a:xfrm>
          <a:prstGeom prst="rect">
            <a:avLst/>
          </a:prstGeom>
          <a:noFill/>
        </p:spPr>
        <p:txBody>
          <a:bodyPr wrap="square" rtlCol="0">
            <a:spAutoFit/>
          </a:bodyPr>
          <a:lstStyle/>
          <a:p>
            <a:r>
              <a:rPr lang="en-US" sz="600" dirty="0" smtClean="0"/>
              <a:t>b3</a:t>
            </a:r>
            <a:endParaRPr lang="en-US" sz="600" dirty="0"/>
          </a:p>
        </p:txBody>
      </p:sp>
      <p:sp>
        <p:nvSpPr>
          <p:cNvPr id="114" name="TextBox 113"/>
          <p:cNvSpPr txBox="1"/>
          <p:nvPr/>
        </p:nvSpPr>
        <p:spPr>
          <a:xfrm>
            <a:off x="3700043" y="6082661"/>
            <a:ext cx="281309" cy="184666"/>
          </a:xfrm>
          <a:prstGeom prst="rect">
            <a:avLst/>
          </a:prstGeom>
          <a:noFill/>
        </p:spPr>
        <p:txBody>
          <a:bodyPr wrap="square" rtlCol="0">
            <a:spAutoFit/>
          </a:bodyPr>
          <a:lstStyle/>
          <a:p>
            <a:r>
              <a:rPr lang="en-US" sz="600" dirty="0" smtClean="0"/>
              <a:t>b4</a:t>
            </a:r>
            <a:endParaRPr lang="en-US" sz="600" dirty="0"/>
          </a:p>
        </p:txBody>
      </p:sp>
      <p:sp>
        <p:nvSpPr>
          <p:cNvPr id="115" name="TextBox 114"/>
          <p:cNvSpPr txBox="1"/>
          <p:nvPr/>
        </p:nvSpPr>
        <p:spPr>
          <a:xfrm>
            <a:off x="4718279" y="6412686"/>
            <a:ext cx="281309" cy="184666"/>
          </a:xfrm>
          <a:prstGeom prst="rect">
            <a:avLst/>
          </a:prstGeom>
          <a:noFill/>
        </p:spPr>
        <p:txBody>
          <a:bodyPr wrap="square" rtlCol="0">
            <a:spAutoFit/>
          </a:bodyPr>
          <a:lstStyle/>
          <a:p>
            <a:r>
              <a:rPr lang="en-US" sz="600" dirty="0" smtClean="0"/>
              <a:t>b5</a:t>
            </a:r>
            <a:endParaRPr lang="en-US" sz="600" dirty="0"/>
          </a:p>
        </p:txBody>
      </p:sp>
      <p:sp>
        <p:nvSpPr>
          <p:cNvPr id="78" name="Text Box 12"/>
          <p:cNvSpPr txBox="1">
            <a:spLocks noChangeArrowheads="1"/>
          </p:cNvSpPr>
          <p:nvPr/>
        </p:nvSpPr>
        <p:spPr bwMode="auto">
          <a:xfrm>
            <a:off x="7308304" y="3201369"/>
            <a:ext cx="1879001" cy="1200329"/>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2400" dirty="0" smtClean="0"/>
              <a:t>Frequency Response</a:t>
            </a:r>
          </a:p>
          <a:p>
            <a:pPr algn="ctr" eaLnBrk="1" hangingPunct="1"/>
            <a:r>
              <a:rPr lang="en-US" sz="2400" dirty="0" smtClean="0"/>
              <a:t>(</a:t>
            </a:r>
            <a:r>
              <a:rPr lang="en-US" sz="2400" dirty="0" err="1" smtClean="0"/>
              <a:t>sisotool</a:t>
            </a:r>
            <a:r>
              <a:rPr lang="en-US" sz="2400" dirty="0" smtClean="0"/>
              <a:t>)</a:t>
            </a:r>
            <a:endParaRPr lang="en-US" sz="2400" dirty="0"/>
          </a:p>
        </p:txBody>
      </p:sp>
      <p:sp>
        <p:nvSpPr>
          <p:cNvPr id="71" name="Text Box 23"/>
          <p:cNvSpPr txBox="1">
            <a:spLocks noChangeArrowheads="1"/>
          </p:cNvSpPr>
          <p:nvPr/>
        </p:nvSpPr>
        <p:spPr bwMode="auto">
          <a:xfrm flipH="1">
            <a:off x="580382" y="3191642"/>
            <a:ext cx="552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2400" dirty="0">
                <a:sym typeface="Symbol" pitchFamily="18" charset="2"/>
              </a:rPr>
              <a:t></a:t>
            </a:r>
            <a:endParaRPr lang="en-US" sz="2400" dirty="0"/>
          </a:p>
        </p:txBody>
      </p:sp>
      <p:grpSp>
        <p:nvGrpSpPr>
          <p:cNvPr id="86" name="Group 18"/>
          <p:cNvGrpSpPr>
            <a:grpSpLocks/>
          </p:cNvGrpSpPr>
          <p:nvPr/>
        </p:nvGrpSpPr>
        <p:grpSpPr bwMode="auto">
          <a:xfrm>
            <a:off x="1304394" y="3201369"/>
            <a:ext cx="884983" cy="546100"/>
            <a:chOff x="4128" y="720"/>
            <a:chExt cx="816" cy="624"/>
          </a:xfrm>
        </p:grpSpPr>
        <p:sp>
          <p:nvSpPr>
            <p:cNvPr id="96" name="Rectangle 11"/>
            <p:cNvSpPr>
              <a:spLocks noChangeArrowheads="1"/>
            </p:cNvSpPr>
            <p:nvPr/>
          </p:nvSpPr>
          <p:spPr bwMode="auto">
            <a:xfrm>
              <a:off x="4128"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a:p>
          </p:txBody>
        </p:sp>
        <p:sp>
          <p:nvSpPr>
            <p:cNvPr id="107" name="Text Box 12"/>
            <p:cNvSpPr txBox="1">
              <a:spLocks noChangeArrowheads="1"/>
            </p:cNvSpPr>
            <p:nvPr/>
          </p:nvSpPr>
          <p:spPr bwMode="auto">
            <a:xfrm>
              <a:off x="4128" y="816"/>
              <a:ext cx="816"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200" dirty="0" smtClean="0"/>
                <a:t>State-Space</a:t>
              </a:r>
              <a:endParaRPr lang="en-US" sz="1200" dirty="0"/>
            </a:p>
          </p:txBody>
        </p:sp>
      </p:grpSp>
      <p:grpSp>
        <p:nvGrpSpPr>
          <p:cNvPr id="108" name="Group 18"/>
          <p:cNvGrpSpPr>
            <a:grpSpLocks/>
          </p:cNvGrpSpPr>
          <p:nvPr/>
        </p:nvGrpSpPr>
        <p:grpSpPr bwMode="auto">
          <a:xfrm>
            <a:off x="3266233" y="3153594"/>
            <a:ext cx="849858" cy="579315"/>
            <a:chOff x="4128" y="720"/>
            <a:chExt cx="816" cy="624"/>
          </a:xfrm>
        </p:grpSpPr>
        <p:sp>
          <p:nvSpPr>
            <p:cNvPr id="109" name="Rectangle 11"/>
            <p:cNvSpPr>
              <a:spLocks noChangeArrowheads="1"/>
            </p:cNvSpPr>
            <p:nvPr/>
          </p:nvSpPr>
          <p:spPr bwMode="auto">
            <a:xfrm>
              <a:off x="4128"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100"/>
            </a:p>
          </p:txBody>
        </p:sp>
        <p:sp>
          <p:nvSpPr>
            <p:cNvPr id="110" name="Text Box 12"/>
            <p:cNvSpPr txBox="1">
              <a:spLocks noChangeArrowheads="1"/>
            </p:cNvSpPr>
            <p:nvPr/>
          </p:nvSpPr>
          <p:spPr bwMode="auto">
            <a:xfrm>
              <a:off x="4128" y="816"/>
              <a:ext cx="81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100" dirty="0" smtClean="0"/>
                <a:t>Block Diagram</a:t>
              </a:r>
              <a:endParaRPr lang="en-US" sz="1100" dirty="0"/>
            </a:p>
          </p:txBody>
        </p:sp>
      </p:grpSp>
      <p:sp>
        <p:nvSpPr>
          <p:cNvPr id="111" name="Text Box 23"/>
          <p:cNvSpPr txBox="1">
            <a:spLocks noChangeArrowheads="1"/>
          </p:cNvSpPr>
          <p:nvPr/>
        </p:nvSpPr>
        <p:spPr bwMode="auto">
          <a:xfrm flipH="1">
            <a:off x="2471762" y="3201369"/>
            <a:ext cx="552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2400" dirty="0">
                <a:sym typeface="Symbol" pitchFamily="18" charset="2"/>
              </a:rPr>
              <a:t></a:t>
            </a:r>
            <a:endParaRPr lang="en-US" sz="2400" dirty="0"/>
          </a:p>
        </p:txBody>
      </p:sp>
      <p:sp>
        <p:nvSpPr>
          <p:cNvPr id="116" name="Text Box 23"/>
          <p:cNvSpPr txBox="1">
            <a:spLocks noChangeArrowheads="1"/>
          </p:cNvSpPr>
          <p:nvPr/>
        </p:nvSpPr>
        <p:spPr bwMode="auto">
          <a:xfrm flipH="1">
            <a:off x="4451375" y="3140968"/>
            <a:ext cx="552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2400" dirty="0">
                <a:sym typeface="Symbol" pitchFamily="18" charset="2"/>
              </a:rPr>
              <a:t></a:t>
            </a:r>
            <a:endParaRPr lang="en-US" sz="2400" dirty="0"/>
          </a:p>
        </p:txBody>
      </p:sp>
      <p:pic>
        <p:nvPicPr>
          <p:cNvPr id="117" name="Picture 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77781" y="4281488"/>
            <a:ext cx="2212168" cy="2315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010525" y="4950910"/>
            <a:ext cx="1133475" cy="261610"/>
          </a:xfrm>
          <a:prstGeom prst="rect">
            <a:avLst/>
          </a:prstGeom>
          <a:noFill/>
        </p:spPr>
        <p:txBody>
          <a:bodyPr wrap="square" rtlCol="0">
            <a:spAutoFit/>
          </a:bodyPr>
          <a:lstStyle/>
          <a:p>
            <a:r>
              <a:rPr lang="en-US" sz="1050" dirty="0" smtClean="0"/>
              <a:t>open</a:t>
            </a:r>
            <a:endParaRPr lang="en-US" sz="1050" dirty="0"/>
          </a:p>
        </p:txBody>
      </p:sp>
      <p:sp>
        <p:nvSpPr>
          <p:cNvPr id="118" name="TextBox 117"/>
          <p:cNvSpPr txBox="1"/>
          <p:nvPr/>
        </p:nvSpPr>
        <p:spPr>
          <a:xfrm>
            <a:off x="6948264" y="5809436"/>
            <a:ext cx="1133475" cy="261610"/>
          </a:xfrm>
          <a:prstGeom prst="rect">
            <a:avLst/>
          </a:prstGeom>
          <a:noFill/>
        </p:spPr>
        <p:txBody>
          <a:bodyPr wrap="square" rtlCol="0">
            <a:spAutoFit/>
          </a:bodyPr>
          <a:lstStyle/>
          <a:p>
            <a:r>
              <a:rPr lang="en-US" sz="1050" dirty="0" smtClean="0"/>
              <a:t>closed</a:t>
            </a:r>
            <a:endParaRPr lang="en-US" sz="1050" dirty="0"/>
          </a:p>
        </p:txBody>
      </p:sp>
      <p:sp>
        <p:nvSpPr>
          <p:cNvPr id="119" name="TextBox 118"/>
          <p:cNvSpPr txBox="1"/>
          <p:nvPr/>
        </p:nvSpPr>
        <p:spPr>
          <a:xfrm>
            <a:off x="6878638" y="4820105"/>
            <a:ext cx="636363" cy="415498"/>
          </a:xfrm>
          <a:prstGeom prst="rect">
            <a:avLst/>
          </a:prstGeom>
          <a:noFill/>
        </p:spPr>
        <p:txBody>
          <a:bodyPr wrap="square" rtlCol="0">
            <a:spAutoFit/>
          </a:bodyPr>
          <a:lstStyle/>
          <a:p>
            <a:r>
              <a:rPr lang="en-US" sz="1050" dirty="0" smtClean="0"/>
              <a:t>Root Locus</a:t>
            </a:r>
            <a:endParaRPr lang="en-US" sz="1050" dirty="0"/>
          </a:p>
        </p:txBody>
      </p:sp>
      <p:sp>
        <p:nvSpPr>
          <p:cNvPr id="120" name="Text Box 21"/>
          <p:cNvSpPr txBox="1">
            <a:spLocks noChangeArrowheads="1"/>
          </p:cNvSpPr>
          <p:nvPr/>
        </p:nvSpPr>
        <p:spPr bwMode="auto">
          <a:xfrm rot="19017018">
            <a:off x="5474711" y="2902733"/>
            <a:ext cx="9290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8000" dirty="0">
                <a:sym typeface="Symbol" pitchFamily="18" charset="2"/>
              </a:rPr>
              <a:t></a:t>
            </a:r>
            <a:endParaRPr lang="en-US" sz="8000" dirty="0"/>
          </a:p>
        </p:txBody>
      </p:sp>
      <p:grpSp>
        <p:nvGrpSpPr>
          <p:cNvPr id="5" name="Group 4"/>
          <p:cNvGrpSpPr/>
          <p:nvPr/>
        </p:nvGrpSpPr>
        <p:grpSpPr>
          <a:xfrm>
            <a:off x="5796136" y="2055692"/>
            <a:ext cx="3189926" cy="1097902"/>
            <a:chOff x="6062594" y="2055692"/>
            <a:chExt cx="3189926" cy="1097902"/>
          </a:xfrm>
        </p:grpSpPr>
        <p:grpSp>
          <p:nvGrpSpPr>
            <p:cNvPr id="72" name="Group 71"/>
            <p:cNvGrpSpPr/>
            <p:nvPr/>
          </p:nvGrpSpPr>
          <p:grpSpPr>
            <a:xfrm>
              <a:off x="6062594" y="2198075"/>
              <a:ext cx="3162697" cy="823350"/>
              <a:chOff x="5724128" y="1124744"/>
              <a:chExt cx="3162697" cy="823350"/>
            </a:xfrm>
          </p:grpSpPr>
          <p:graphicFrame>
            <p:nvGraphicFramePr>
              <p:cNvPr id="73" name="Object 72"/>
              <p:cNvGraphicFramePr>
                <a:graphicFrameLocks noChangeAspect="1"/>
              </p:cNvGraphicFramePr>
              <p:nvPr>
                <p:extLst>
                  <p:ext uri="{D42A27DB-BD31-4B8C-83A1-F6EECF244321}">
                    <p14:modId xmlns:p14="http://schemas.microsoft.com/office/powerpoint/2010/main" val="1647335095"/>
                  </p:ext>
                </p:extLst>
              </p:nvPr>
            </p:nvGraphicFramePr>
            <p:xfrm>
              <a:off x="6300192" y="1124744"/>
              <a:ext cx="2088232" cy="823350"/>
            </p:xfrm>
            <a:graphic>
              <a:graphicData uri="http://schemas.openxmlformats.org/presentationml/2006/ole">
                <mc:AlternateContent xmlns:mc="http://schemas.openxmlformats.org/markup-compatibility/2006">
                  <mc:Choice xmlns:v="urn:schemas-microsoft-com:vml" Requires="v">
                    <p:oleObj spid="_x0000_s123056" name="Equation" r:id="rId17" imgW="1498320" imgH="876240" progId="Equation.3">
                      <p:embed/>
                    </p:oleObj>
                  </mc:Choice>
                  <mc:Fallback>
                    <p:oleObj name="Equation" r:id="rId17" imgW="1498320" imgH="876240" progId="Equation.3">
                      <p:embed/>
                      <p:pic>
                        <p:nvPicPr>
                          <p:cNvPr id="0" name=""/>
                          <p:cNvPicPr>
                            <a:picLocks noChangeAspect="1" noChangeArrowheads="1"/>
                          </p:cNvPicPr>
                          <p:nvPr/>
                        </p:nvPicPr>
                        <p:blipFill>
                          <a:blip r:embed="rId18"/>
                          <a:srcRect/>
                          <a:stretch>
                            <a:fillRect/>
                          </a:stretch>
                        </p:blipFill>
                        <p:spPr bwMode="auto">
                          <a:xfrm>
                            <a:off x="6300192" y="1124744"/>
                            <a:ext cx="2088232" cy="823350"/>
                          </a:xfrm>
                          <a:prstGeom prst="rect">
                            <a:avLst/>
                          </a:prstGeom>
                          <a:noFill/>
                          <a:ln>
                            <a:solidFill>
                              <a:schemeClr val="tx1"/>
                            </a:solidFill>
                          </a:ln>
                        </p:spPr>
                      </p:pic>
                    </p:oleObj>
                  </mc:Fallback>
                </mc:AlternateContent>
              </a:graphicData>
            </a:graphic>
          </p:graphicFrame>
          <p:graphicFrame>
            <p:nvGraphicFramePr>
              <p:cNvPr id="74" name="Object 73"/>
              <p:cNvGraphicFramePr>
                <a:graphicFrameLocks noChangeAspect="1"/>
              </p:cNvGraphicFramePr>
              <p:nvPr>
                <p:extLst>
                  <p:ext uri="{D42A27DB-BD31-4B8C-83A1-F6EECF244321}">
                    <p14:modId xmlns:p14="http://schemas.microsoft.com/office/powerpoint/2010/main" val="2032219241"/>
                  </p:ext>
                </p:extLst>
              </p:nvPr>
            </p:nvGraphicFramePr>
            <p:xfrm>
              <a:off x="5724128" y="1340768"/>
              <a:ext cx="268288" cy="398462"/>
            </p:xfrm>
            <a:graphic>
              <a:graphicData uri="http://schemas.openxmlformats.org/presentationml/2006/ole">
                <mc:AlternateContent xmlns:mc="http://schemas.openxmlformats.org/markup-compatibility/2006">
                  <mc:Choice xmlns:v="urn:schemas-microsoft-com:vml" Requires="v">
                    <p:oleObj spid="_x0000_s123057" name="Equation" r:id="rId19" imgW="126720" imgH="152280" progId="Equation.3">
                      <p:embed/>
                    </p:oleObj>
                  </mc:Choice>
                  <mc:Fallback>
                    <p:oleObj name="Equation" r:id="rId19" imgW="126720" imgH="152280" progId="Equation.3">
                      <p:embed/>
                      <p:pic>
                        <p:nvPicPr>
                          <p:cNvPr id="0" name=""/>
                          <p:cNvPicPr>
                            <a:picLocks noChangeAspect="1" noChangeArrowheads="1"/>
                          </p:cNvPicPr>
                          <p:nvPr/>
                        </p:nvPicPr>
                        <p:blipFill>
                          <a:blip r:embed="rId20"/>
                          <a:srcRect/>
                          <a:stretch>
                            <a:fillRect/>
                          </a:stretch>
                        </p:blipFill>
                        <p:spPr bwMode="auto">
                          <a:xfrm>
                            <a:off x="5724128" y="1340768"/>
                            <a:ext cx="268288" cy="398462"/>
                          </a:xfrm>
                          <a:prstGeom prst="rect">
                            <a:avLst/>
                          </a:prstGeom>
                          <a:noFill/>
                          <a:ln>
                            <a:noFill/>
                          </a:ln>
                        </p:spPr>
                      </p:pic>
                    </p:oleObj>
                  </mc:Fallback>
                </mc:AlternateContent>
              </a:graphicData>
            </a:graphic>
          </p:graphicFrame>
          <p:cxnSp>
            <p:nvCxnSpPr>
              <p:cNvPr id="75" name="Straight Arrow Connector 74"/>
              <p:cNvCxnSpPr>
                <a:stCxn id="74" idx="3"/>
                <a:endCxn id="73" idx="1"/>
              </p:cNvCxnSpPr>
              <p:nvPr/>
            </p:nvCxnSpPr>
            <p:spPr bwMode="auto">
              <a:xfrm flipV="1">
                <a:off x="5992416" y="1536419"/>
                <a:ext cx="307776" cy="3580"/>
              </a:xfrm>
              <a:prstGeom prst="straightConnector1">
                <a:avLst/>
              </a:prstGeom>
              <a:noFill/>
              <a:ln w="19050" cap="flat" cmpd="sng" algn="ctr">
                <a:solidFill>
                  <a:schemeClr val="tx1"/>
                </a:solidFill>
                <a:prstDash val="solid"/>
                <a:round/>
                <a:headEnd type="none" w="med" len="med"/>
                <a:tailEnd type="arrow"/>
              </a:ln>
              <a:effectLst/>
            </p:spPr>
          </p:cxnSp>
          <p:graphicFrame>
            <p:nvGraphicFramePr>
              <p:cNvPr id="76" name="Object 75"/>
              <p:cNvGraphicFramePr>
                <a:graphicFrameLocks noChangeAspect="1"/>
              </p:cNvGraphicFramePr>
              <p:nvPr>
                <p:extLst>
                  <p:ext uri="{D42A27DB-BD31-4B8C-83A1-F6EECF244321}">
                    <p14:modId xmlns:p14="http://schemas.microsoft.com/office/powerpoint/2010/main" val="2700330642"/>
                  </p:ext>
                </p:extLst>
              </p:nvPr>
            </p:nvGraphicFramePr>
            <p:xfrm>
              <a:off x="8591550" y="1292225"/>
              <a:ext cx="295275" cy="498475"/>
            </p:xfrm>
            <a:graphic>
              <a:graphicData uri="http://schemas.openxmlformats.org/presentationml/2006/ole">
                <mc:AlternateContent xmlns:mc="http://schemas.openxmlformats.org/markup-compatibility/2006">
                  <mc:Choice xmlns:v="urn:schemas-microsoft-com:vml" Requires="v">
                    <p:oleObj spid="_x0000_s123058" name="Equation" r:id="rId21" imgW="139680" imgH="190440" progId="Equation.3">
                      <p:embed/>
                    </p:oleObj>
                  </mc:Choice>
                  <mc:Fallback>
                    <p:oleObj name="Equation" r:id="rId21" imgW="139680" imgH="190440" progId="Equation.3">
                      <p:embed/>
                      <p:pic>
                        <p:nvPicPr>
                          <p:cNvPr id="0" name=""/>
                          <p:cNvPicPr>
                            <a:picLocks noChangeAspect="1" noChangeArrowheads="1"/>
                          </p:cNvPicPr>
                          <p:nvPr/>
                        </p:nvPicPr>
                        <p:blipFill>
                          <a:blip r:embed="rId22"/>
                          <a:srcRect/>
                          <a:stretch>
                            <a:fillRect/>
                          </a:stretch>
                        </p:blipFill>
                        <p:spPr bwMode="auto">
                          <a:xfrm>
                            <a:off x="8591550" y="1292225"/>
                            <a:ext cx="2952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7" name="Straight Arrow Connector 76"/>
              <p:cNvCxnSpPr>
                <a:stCxn id="73" idx="3"/>
                <a:endCxn id="76" idx="1"/>
              </p:cNvCxnSpPr>
              <p:nvPr/>
            </p:nvCxnSpPr>
            <p:spPr bwMode="auto">
              <a:xfrm>
                <a:off x="8388424" y="1536419"/>
                <a:ext cx="203126" cy="5043"/>
              </a:xfrm>
              <a:prstGeom prst="straightConnector1">
                <a:avLst/>
              </a:prstGeom>
              <a:noFill/>
              <a:ln w="19050" cap="flat" cmpd="sng" algn="ctr">
                <a:solidFill>
                  <a:schemeClr val="tx1"/>
                </a:solidFill>
                <a:prstDash val="solid"/>
                <a:round/>
                <a:headEnd type="none" w="med" len="med"/>
                <a:tailEnd type="arrow"/>
              </a:ln>
              <a:effectLst/>
            </p:spPr>
          </p:cxnSp>
        </p:grpSp>
        <p:sp>
          <p:nvSpPr>
            <p:cNvPr id="3" name="Rectangle 2"/>
            <p:cNvSpPr/>
            <p:nvPr/>
          </p:nvSpPr>
          <p:spPr bwMode="auto">
            <a:xfrm>
              <a:off x="6084168" y="2055692"/>
              <a:ext cx="3168352" cy="1097902"/>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Verdana" pitchFamily="34" charset="0"/>
              </a:endParaRPr>
            </a:p>
          </p:txBody>
        </p:sp>
      </p:grpSp>
      <p:grpSp>
        <p:nvGrpSpPr>
          <p:cNvPr id="121" name="Group 17"/>
          <p:cNvGrpSpPr>
            <a:grpSpLocks/>
          </p:cNvGrpSpPr>
          <p:nvPr/>
        </p:nvGrpSpPr>
        <p:grpSpPr bwMode="auto">
          <a:xfrm>
            <a:off x="6516216" y="3171837"/>
            <a:ext cx="907504" cy="833227"/>
            <a:chOff x="3024" y="720"/>
            <a:chExt cx="816" cy="624"/>
          </a:xfrm>
        </p:grpSpPr>
        <p:sp>
          <p:nvSpPr>
            <p:cNvPr id="122"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3" name="Text Box 10"/>
            <p:cNvSpPr txBox="1">
              <a:spLocks noChangeArrowheads="1"/>
            </p:cNvSpPr>
            <p:nvPr/>
          </p:nvSpPr>
          <p:spPr bwMode="auto">
            <a:xfrm>
              <a:off x="3121" y="768"/>
              <a:ext cx="632"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dirty="0" smtClean="0"/>
                <a:t>Control </a:t>
              </a:r>
            </a:p>
            <a:p>
              <a:pPr algn="ctr" eaLnBrk="1" hangingPunct="1"/>
              <a:r>
                <a:rPr lang="en-US" dirty="0" smtClean="0"/>
                <a:t>Design</a:t>
              </a:r>
              <a:endParaRPr lang="en-US" dirty="0"/>
            </a:p>
          </p:txBody>
        </p:sp>
      </p:grpSp>
    </p:spTree>
    <p:extLst>
      <p:ext uri="{BB962C8B-B14F-4D97-AF65-F5344CB8AC3E}">
        <p14:creationId xmlns:p14="http://schemas.microsoft.com/office/powerpoint/2010/main" val="238042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176" y="3108821"/>
            <a:ext cx="2738675" cy="2054006"/>
          </a:xfrm>
          <a:prstGeom prst="rect">
            <a:avLst/>
          </a:prstGeom>
        </p:spPr>
      </p:pic>
      <p:sp>
        <p:nvSpPr>
          <p:cNvPr id="2" name="Title 1"/>
          <p:cNvSpPr>
            <a:spLocks noGrp="1"/>
          </p:cNvSpPr>
          <p:nvPr>
            <p:ph type="title"/>
          </p:nvPr>
        </p:nvSpPr>
        <p:spPr>
          <a:xfrm>
            <a:off x="323528" y="154385"/>
            <a:ext cx="7772400" cy="533400"/>
          </a:xfrm>
        </p:spPr>
        <p:txBody>
          <a:bodyPr/>
          <a:lstStyle/>
          <a:p>
            <a:r>
              <a:rPr lang="en-US" dirty="0" smtClean="0"/>
              <a:t>Rigid Pendulum Closed Loop Controller System Block Diagram</a:t>
            </a:r>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79</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692696"/>
            <a:ext cx="6129853" cy="2385987"/>
          </a:xfrm>
          <a:prstGeom prst="rect">
            <a:avLst/>
          </a:prstGeom>
        </p:spPr>
      </p:pic>
      <p:sp>
        <p:nvSpPr>
          <p:cNvPr id="6" name="TextBox 5"/>
          <p:cNvSpPr txBox="1"/>
          <p:nvPr/>
        </p:nvSpPr>
        <p:spPr>
          <a:xfrm>
            <a:off x="492181" y="3573016"/>
            <a:ext cx="5159940" cy="954107"/>
          </a:xfrm>
          <a:prstGeom prst="rect">
            <a:avLst/>
          </a:prstGeom>
          <a:noFill/>
        </p:spPr>
        <p:txBody>
          <a:bodyPr wrap="square" rtlCol="0">
            <a:spAutoFit/>
          </a:bodyPr>
          <a:lstStyle/>
          <a:p>
            <a:r>
              <a:rPr lang="en-US" sz="2800" dirty="0" smtClean="0"/>
              <a:t>Strategy 1:    Use </a:t>
            </a:r>
            <a:r>
              <a:rPr lang="en-US" sz="2800" dirty="0" err="1" smtClean="0"/>
              <a:t>Matlab’s</a:t>
            </a:r>
            <a:r>
              <a:rPr lang="en-US" sz="2800" dirty="0" smtClean="0"/>
              <a:t> built-in LQG tool</a:t>
            </a:r>
            <a:endParaRPr lang="en-US" sz="2800" dirty="0"/>
          </a:p>
        </p:txBody>
      </p:sp>
      <p:cxnSp>
        <p:nvCxnSpPr>
          <p:cNvPr id="9" name="Straight Arrow Connector 8"/>
          <p:cNvCxnSpPr/>
          <p:nvPr/>
        </p:nvCxnSpPr>
        <p:spPr bwMode="auto">
          <a:xfrm>
            <a:off x="6156176" y="2132856"/>
            <a:ext cx="1233309" cy="945827"/>
          </a:xfrm>
          <a:prstGeom prst="straightConnector1">
            <a:avLst/>
          </a:prstGeom>
          <a:noFill/>
          <a:ln w="19050" cap="flat" cmpd="sng" algn="ctr">
            <a:solidFill>
              <a:schemeClr val="tx1"/>
            </a:solidFill>
            <a:prstDash val="solid"/>
            <a:round/>
            <a:headEnd type="none" w="med" len="med"/>
            <a:tailEnd type="arrow"/>
          </a:ln>
          <a:effectLst/>
        </p:spPr>
      </p:cxnSp>
      <p:sp>
        <p:nvSpPr>
          <p:cNvPr id="10" name="TextBox 9"/>
          <p:cNvSpPr txBox="1"/>
          <p:nvPr/>
        </p:nvSpPr>
        <p:spPr>
          <a:xfrm>
            <a:off x="7486130" y="3429000"/>
            <a:ext cx="1622374" cy="584775"/>
          </a:xfrm>
          <a:prstGeom prst="rect">
            <a:avLst/>
          </a:prstGeom>
          <a:noFill/>
        </p:spPr>
        <p:txBody>
          <a:bodyPr wrap="square" rtlCol="0">
            <a:spAutoFit/>
          </a:bodyPr>
          <a:lstStyle/>
          <a:p>
            <a:r>
              <a:rPr lang="en-US" dirty="0" smtClean="0"/>
              <a:t>Plant poles at +/-5.65 r/s</a:t>
            </a:r>
            <a:endParaRPr lang="en-US" dirty="0"/>
          </a:p>
        </p:txBody>
      </p:sp>
      <p:grpSp>
        <p:nvGrpSpPr>
          <p:cNvPr id="11" name="Group 17"/>
          <p:cNvGrpSpPr>
            <a:grpSpLocks/>
          </p:cNvGrpSpPr>
          <p:nvPr/>
        </p:nvGrpSpPr>
        <p:grpSpPr bwMode="auto">
          <a:xfrm>
            <a:off x="7558089" y="751954"/>
            <a:ext cx="1295401" cy="990600"/>
            <a:chOff x="3024" y="720"/>
            <a:chExt cx="816" cy="624"/>
          </a:xfrm>
        </p:grpSpPr>
        <p:sp>
          <p:nvSpPr>
            <p:cNvPr id="12"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Text Box 10"/>
            <p:cNvSpPr txBox="1">
              <a:spLocks noChangeArrowheads="1"/>
            </p:cNvSpPr>
            <p:nvPr/>
          </p:nvSpPr>
          <p:spPr bwMode="auto">
            <a:xfrm>
              <a:off x="3121" y="768"/>
              <a:ext cx="632"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dirty="0" smtClean="0"/>
                <a:t>Control </a:t>
              </a:r>
            </a:p>
            <a:p>
              <a:pPr algn="ctr" eaLnBrk="1" hangingPunct="1"/>
              <a:r>
                <a:rPr lang="en-US" dirty="0" smtClean="0"/>
                <a:t>Design</a:t>
              </a:r>
              <a:endParaRPr lang="en-US" dirty="0"/>
            </a:p>
          </p:txBody>
        </p:sp>
      </p:grpSp>
      <p:sp>
        <p:nvSpPr>
          <p:cNvPr id="3" name="TextBox 2"/>
          <p:cNvSpPr txBox="1"/>
          <p:nvPr/>
        </p:nvSpPr>
        <p:spPr>
          <a:xfrm>
            <a:off x="5292079" y="332656"/>
            <a:ext cx="2097405" cy="1077218"/>
          </a:xfrm>
          <a:prstGeom prst="rect">
            <a:avLst/>
          </a:prstGeom>
          <a:noFill/>
        </p:spPr>
        <p:txBody>
          <a:bodyPr wrap="square" rtlCol="0">
            <a:spAutoFit/>
          </a:bodyPr>
          <a:lstStyle/>
          <a:p>
            <a:r>
              <a:rPr lang="en-US" dirty="0" smtClean="0">
                <a:solidFill>
                  <a:srgbClr val="FF0000"/>
                </a:solidFill>
              </a:rPr>
              <a:t>Added the assumption that the pendulum is rigid</a:t>
            </a:r>
            <a:endParaRPr lang="en-US" dirty="0">
              <a:solidFill>
                <a:srgbClr val="FF0000"/>
              </a:solidFill>
            </a:endParaRPr>
          </a:p>
        </p:txBody>
      </p:sp>
    </p:spTree>
    <p:extLst>
      <p:ext uri="{BB962C8B-B14F-4D97-AF65-F5344CB8AC3E}">
        <p14:creationId xmlns:p14="http://schemas.microsoft.com/office/powerpoint/2010/main" val="6336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36" y="1116596"/>
            <a:ext cx="8718798" cy="4532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Power Coefficient Characterized by Tip Speed Ratio</a:t>
            </a:r>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8</a:t>
            </a:fld>
            <a:endParaRPr lang="en-US"/>
          </a:p>
        </p:txBody>
      </p:sp>
      <p:sp>
        <p:nvSpPr>
          <p:cNvPr id="6" name="TextBox 5"/>
          <p:cNvSpPr txBox="1"/>
          <p:nvPr/>
        </p:nvSpPr>
        <p:spPr>
          <a:xfrm>
            <a:off x="1157833" y="6021288"/>
            <a:ext cx="7230591" cy="584775"/>
          </a:xfrm>
          <a:prstGeom prst="rect">
            <a:avLst/>
          </a:prstGeom>
          <a:noFill/>
        </p:spPr>
        <p:txBody>
          <a:bodyPr wrap="square" rtlCol="0">
            <a:spAutoFit/>
          </a:bodyPr>
          <a:lstStyle/>
          <a:p>
            <a:endParaRPr lang="en-US" dirty="0" smtClean="0"/>
          </a:p>
          <a:p>
            <a:r>
              <a:rPr lang="en-US" dirty="0" smtClean="0"/>
              <a:t>https</a:t>
            </a:r>
            <a:r>
              <a:rPr lang="en-US" dirty="0"/>
              <a:t>://en.wikipedia.org/wiki/Variable_speed_wind_turbine</a:t>
            </a:r>
          </a:p>
        </p:txBody>
      </p:sp>
      <p:sp>
        <p:nvSpPr>
          <p:cNvPr id="7" name="TextBox 6"/>
          <p:cNvSpPr txBox="1"/>
          <p:nvPr/>
        </p:nvSpPr>
        <p:spPr>
          <a:xfrm>
            <a:off x="2699792" y="2967143"/>
            <a:ext cx="3522687" cy="830997"/>
          </a:xfrm>
          <a:prstGeom prst="rect">
            <a:avLst/>
          </a:prstGeom>
          <a:noFill/>
        </p:spPr>
        <p:txBody>
          <a:bodyPr wrap="square" rtlCol="0">
            <a:spAutoFit/>
          </a:bodyPr>
          <a:lstStyle/>
          <a:p>
            <a:endParaRPr lang="en-US" dirty="0" smtClean="0"/>
          </a:p>
          <a:p>
            <a:r>
              <a:rPr lang="en-US" dirty="0" smtClean="0"/>
              <a:t>Slope is related to damping torque ( N )</a:t>
            </a:r>
            <a:endParaRPr lang="en-US" dirty="0"/>
          </a:p>
        </p:txBody>
      </p:sp>
    </p:spTree>
    <p:extLst>
      <p:ext uri="{BB962C8B-B14F-4D97-AF65-F5344CB8AC3E}">
        <p14:creationId xmlns:p14="http://schemas.microsoft.com/office/powerpoint/2010/main" val="8309002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148" y="116632"/>
            <a:ext cx="8458200" cy="536104"/>
          </a:xfrm>
        </p:spPr>
        <p:txBody>
          <a:bodyPr/>
          <a:lstStyle/>
          <a:p>
            <a:r>
              <a:rPr lang="en-US" dirty="0" smtClean="0"/>
              <a:t>Result Using </a:t>
            </a:r>
            <a:r>
              <a:rPr lang="en-US" dirty="0" err="1" smtClean="0"/>
              <a:t>sisotool</a:t>
            </a:r>
            <a:r>
              <a:rPr lang="en-US" dirty="0" smtClean="0"/>
              <a:t> </a:t>
            </a:r>
            <a:r>
              <a:rPr lang="en-US" dirty="0"/>
              <a:t>for </a:t>
            </a:r>
            <a:r>
              <a:rPr lang="en-US" dirty="0" smtClean="0"/>
              <a:t>Air/Water Damping</a:t>
            </a:r>
            <a:r>
              <a:rPr lang="en-US" dirty="0"/>
              <a:t>, </a:t>
            </a:r>
            <a:r>
              <a:rPr lang="en-US" dirty="0" smtClean="0"/>
              <a:t>Optimal Design </a:t>
            </a:r>
            <a:r>
              <a:rPr lang="en-US" dirty="0"/>
              <a:t>Compensator</a:t>
            </a:r>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80</a:t>
            </a:fld>
            <a:endParaRPr lang="en-US"/>
          </a:p>
        </p:txBody>
      </p:sp>
      <p:pic>
        <p:nvPicPr>
          <p:cNvPr id="1126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1340768"/>
            <a:ext cx="3932719" cy="3969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764705"/>
            <a:ext cx="4539728"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76832" y="5653216"/>
            <a:ext cx="4689104" cy="830997"/>
          </a:xfrm>
          <a:prstGeom prst="rect">
            <a:avLst/>
          </a:prstGeom>
          <a:noFill/>
        </p:spPr>
        <p:txBody>
          <a:bodyPr wrap="none" rtlCol="0">
            <a:spAutoFit/>
          </a:bodyPr>
          <a:lstStyle/>
          <a:p>
            <a:r>
              <a:rPr lang="en-US" dirty="0" smtClean="0"/>
              <a:t>Gain Margin = 13.5 dB, 53.8 r/s  (8.5 Hz)</a:t>
            </a:r>
          </a:p>
          <a:p>
            <a:r>
              <a:rPr lang="en-US" dirty="0" smtClean="0"/>
              <a:t>Phase Margin = 44.4 </a:t>
            </a:r>
            <a:r>
              <a:rPr lang="en-US" dirty="0" err="1" smtClean="0"/>
              <a:t>deg</a:t>
            </a:r>
            <a:r>
              <a:rPr lang="en-US" dirty="0" smtClean="0"/>
              <a:t>, 17.2 r/s (2.7 Hz)</a:t>
            </a:r>
          </a:p>
          <a:p>
            <a:r>
              <a:rPr lang="en-US" dirty="0"/>
              <a:t>Settles to 95% in </a:t>
            </a:r>
            <a:r>
              <a:rPr lang="en-US" dirty="0" smtClean="0"/>
              <a:t>~</a:t>
            </a:r>
            <a:r>
              <a:rPr lang="en-US" dirty="0"/>
              <a:t>4</a:t>
            </a:r>
            <a:r>
              <a:rPr lang="en-US" dirty="0" smtClean="0"/>
              <a:t>sec</a:t>
            </a:r>
            <a:endParaRPr lang="en-US" dirty="0"/>
          </a:p>
        </p:txBody>
      </p:sp>
      <p:sp>
        <p:nvSpPr>
          <p:cNvPr id="8" name="TextBox 7"/>
          <p:cNvSpPr txBox="1"/>
          <p:nvPr/>
        </p:nvSpPr>
        <p:spPr>
          <a:xfrm>
            <a:off x="4860032" y="5406994"/>
            <a:ext cx="4207562" cy="1323439"/>
          </a:xfrm>
          <a:prstGeom prst="rect">
            <a:avLst/>
          </a:prstGeom>
          <a:noFill/>
        </p:spPr>
        <p:txBody>
          <a:bodyPr wrap="none" rtlCol="0">
            <a:spAutoFit/>
          </a:bodyPr>
          <a:lstStyle/>
          <a:p>
            <a:r>
              <a:rPr lang="en-US" dirty="0" smtClean="0"/>
              <a:t>Automatic tuning seeks zero to cancel;</a:t>
            </a:r>
          </a:p>
          <a:p>
            <a:r>
              <a:rPr lang="en-US" dirty="0" smtClean="0"/>
              <a:t>Fast poles to “carry” the leads”</a:t>
            </a:r>
          </a:p>
          <a:p>
            <a:r>
              <a:rPr lang="en-US" dirty="0" smtClean="0"/>
              <a:t>Gain=0.587</a:t>
            </a:r>
          </a:p>
          <a:p>
            <a:r>
              <a:rPr lang="en-US" dirty="0" smtClean="0"/>
              <a:t>Zeros at 5.6, 1.5 r/s</a:t>
            </a:r>
          </a:p>
          <a:p>
            <a:r>
              <a:rPr lang="en-US" dirty="0" smtClean="0"/>
              <a:t>Poles at 0, 0, -42+/-42j</a:t>
            </a:r>
            <a:endParaRPr lang="en-US" dirty="0"/>
          </a:p>
        </p:txBody>
      </p:sp>
      <p:sp>
        <p:nvSpPr>
          <p:cNvPr id="6" name="TextBox 5"/>
          <p:cNvSpPr txBox="1"/>
          <p:nvPr/>
        </p:nvSpPr>
        <p:spPr>
          <a:xfrm>
            <a:off x="5940152" y="764705"/>
            <a:ext cx="1800200" cy="338554"/>
          </a:xfrm>
          <a:prstGeom prst="rect">
            <a:avLst/>
          </a:prstGeom>
          <a:noFill/>
        </p:spPr>
        <p:txBody>
          <a:bodyPr wrap="square" rtlCol="0">
            <a:spAutoFit/>
          </a:bodyPr>
          <a:lstStyle/>
          <a:p>
            <a:r>
              <a:rPr lang="en-US" dirty="0" smtClean="0">
                <a:hlinkClick r:id="rId6" action="ppaction://hlinksldjump"/>
              </a:rPr>
              <a:t>Trade study</a:t>
            </a:r>
            <a:endParaRPr lang="en-US" dirty="0"/>
          </a:p>
        </p:txBody>
      </p:sp>
      <p:grpSp>
        <p:nvGrpSpPr>
          <p:cNvPr id="11" name="Group 17"/>
          <p:cNvGrpSpPr>
            <a:grpSpLocks/>
          </p:cNvGrpSpPr>
          <p:nvPr/>
        </p:nvGrpSpPr>
        <p:grpSpPr bwMode="auto">
          <a:xfrm>
            <a:off x="7581903" y="438682"/>
            <a:ext cx="1295401" cy="990600"/>
            <a:chOff x="3024" y="720"/>
            <a:chExt cx="816" cy="624"/>
          </a:xfrm>
        </p:grpSpPr>
        <p:sp>
          <p:nvSpPr>
            <p:cNvPr id="12"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Text Box 10"/>
            <p:cNvSpPr txBox="1">
              <a:spLocks noChangeArrowheads="1"/>
            </p:cNvSpPr>
            <p:nvPr/>
          </p:nvSpPr>
          <p:spPr bwMode="auto">
            <a:xfrm>
              <a:off x="3121" y="768"/>
              <a:ext cx="632"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dirty="0" smtClean="0"/>
                <a:t>Control </a:t>
              </a:r>
            </a:p>
            <a:p>
              <a:pPr algn="ctr" eaLnBrk="1" hangingPunct="1"/>
              <a:r>
                <a:rPr lang="en-US" dirty="0" smtClean="0"/>
                <a:t>Design</a:t>
              </a:r>
              <a:endParaRPr lang="en-US" dirty="0"/>
            </a:p>
          </p:txBody>
        </p:sp>
      </p:grpSp>
      <p:graphicFrame>
        <p:nvGraphicFramePr>
          <p:cNvPr id="3" name="Object 2"/>
          <p:cNvGraphicFramePr>
            <a:graphicFrameLocks noChangeAspect="1"/>
          </p:cNvGraphicFramePr>
          <p:nvPr>
            <p:extLst>
              <p:ext uri="{D42A27DB-BD31-4B8C-83A1-F6EECF244321}">
                <p14:modId xmlns:p14="http://schemas.microsoft.com/office/powerpoint/2010/main" val="74311437"/>
              </p:ext>
            </p:extLst>
          </p:nvPr>
        </p:nvGraphicFramePr>
        <p:xfrm>
          <a:off x="7223563" y="6044211"/>
          <a:ext cx="1855788" cy="685800"/>
        </p:xfrm>
        <a:graphic>
          <a:graphicData uri="http://schemas.openxmlformats.org/presentationml/2006/ole">
            <mc:AlternateContent xmlns:mc="http://schemas.openxmlformats.org/markup-compatibility/2006">
              <mc:Choice xmlns:v="urn:schemas-microsoft-com:vml" Requires="v">
                <p:oleObj spid="_x0000_s112734" name="Packager Shell Object" showAsIcon="1" r:id="rId7" imgW="1856160" imgH="685440" progId="Package">
                  <p:embed/>
                </p:oleObj>
              </mc:Choice>
              <mc:Fallback>
                <p:oleObj name="Packager Shell Object" showAsIcon="1" r:id="rId7" imgW="1856160" imgH="685440" progId="Package">
                  <p:embed/>
                  <p:pic>
                    <p:nvPicPr>
                      <p:cNvPr id="0" name=""/>
                      <p:cNvPicPr/>
                      <p:nvPr/>
                    </p:nvPicPr>
                    <p:blipFill>
                      <a:blip r:embed="rId8"/>
                      <a:stretch>
                        <a:fillRect/>
                      </a:stretch>
                    </p:blipFill>
                    <p:spPr>
                      <a:xfrm>
                        <a:off x="7223563" y="6044211"/>
                        <a:ext cx="1855788" cy="685800"/>
                      </a:xfrm>
                      <a:prstGeom prst="rect">
                        <a:avLst/>
                      </a:prstGeom>
                    </p:spPr>
                  </p:pic>
                </p:oleObj>
              </mc:Fallback>
            </mc:AlternateContent>
          </a:graphicData>
        </a:graphic>
      </p:graphicFrame>
    </p:spTree>
    <p:extLst>
      <p:ext uri="{BB962C8B-B14F-4D97-AF65-F5344CB8AC3E}">
        <p14:creationId xmlns:p14="http://schemas.microsoft.com/office/powerpoint/2010/main" val="182497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602" y="153650"/>
            <a:ext cx="7772400" cy="533400"/>
          </a:xfrm>
        </p:spPr>
        <p:txBody>
          <a:bodyPr/>
          <a:lstStyle/>
          <a:p>
            <a:r>
              <a:rPr lang="en-US" dirty="0" smtClean="0"/>
              <a:t>Canceller Study</a:t>
            </a:r>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81</a:t>
            </a:fld>
            <a:endParaRPr lang="en-US"/>
          </a:p>
        </p:txBody>
      </p:sp>
      <p:sp>
        <p:nvSpPr>
          <p:cNvPr id="8" name="TextBox 7"/>
          <p:cNvSpPr txBox="1"/>
          <p:nvPr/>
        </p:nvSpPr>
        <p:spPr>
          <a:xfrm>
            <a:off x="6588224" y="1268760"/>
            <a:ext cx="2016224" cy="1323439"/>
          </a:xfrm>
          <a:prstGeom prst="rect">
            <a:avLst/>
          </a:prstGeom>
          <a:noFill/>
        </p:spPr>
        <p:txBody>
          <a:bodyPr wrap="square" rtlCol="0">
            <a:spAutoFit/>
          </a:bodyPr>
          <a:lstStyle/>
          <a:p>
            <a:r>
              <a:rPr lang="en-US" dirty="0" smtClean="0"/>
              <a:t>Notice that we’re using physical reasoning to design a controller</a:t>
            </a:r>
            <a:endParaRPr lang="en-US" dirty="0"/>
          </a:p>
        </p:txBody>
      </p:sp>
      <p:pic>
        <p:nvPicPr>
          <p:cNvPr id="11" name="Content Placeholder 10"/>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23728" y="2492896"/>
            <a:ext cx="4680520" cy="3510390"/>
          </a:xfrm>
        </p:spPr>
      </p:pic>
      <p:graphicFrame>
        <p:nvGraphicFramePr>
          <p:cNvPr id="12" name="Object 11"/>
          <p:cNvGraphicFramePr>
            <a:graphicFrameLocks noChangeAspect="1"/>
          </p:cNvGraphicFramePr>
          <p:nvPr>
            <p:extLst>
              <p:ext uri="{D42A27DB-BD31-4B8C-83A1-F6EECF244321}">
                <p14:modId xmlns:p14="http://schemas.microsoft.com/office/powerpoint/2010/main" val="1570872145"/>
              </p:ext>
            </p:extLst>
          </p:nvPr>
        </p:nvGraphicFramePr>
        <p:xfrm>
          <a:off x="5940152" y="5373216"/>
          <a:ext cx="2301875" cy="685800"/>
        </p:xfrm>
        <a:graphic>
          <a:graphicData uri="http://schemas.openxmlformats.org/presentationml/2006/ole">
            <mc:AlternateContent xmlns:mc="http://schemas.openxmlformats.org/markup-compatibility/2006">
              <mc:Choice xmlns:v="urn:schemas-microsoft-com:vml" Requires="v">
                <p:oleObj spid="_x0000_s111715" name="Packager Shell Object" showAsIcon="1" r:id="rId5" imgW="2301120" imgH="685440" progId="Package">
                  <p:embed/>
                </p:oleObj>
              </mc:Choice>
              <mc:Fallback>
                <p:oleObj name="Packager Shell Object" showAsIcon="1" r:id="rId5" imgW="2301120" imgH="685440" progId="Package">
                  <p:embed/>
                  <p:pic>
                    <p:nvPicPr>
                      <p:cNvPr id="0" name=""/>
                      <p:cNvPicPr/>
                      <p:nvPr/>
                    </p:nvPicPr>
                    <p:blipFill>
                      <a:blip r:embed="rId6"/>
                      <a:stretch>
                        <a:fillRect/>
                      </a:stretch>
                    </p:blipFill>
                    <p:spPr>
                      <a:xfrm>
                        <a:off x="5940152" y="5373216"/>
                        <a:ext cx="2301875" cy="685800"/>
                      </a:xfrm>
                      <a:prstGeom prst="rect">
                        <a:avLst/>
                      </a:prstGeom>
                    </p:spPr>
                  </p:pic>
                </p:oleObj>
              </mc:Fallback>
            </mc:AlternateContent>
          </a:graphicData>
        </a:graphic>
      </p:graphicFrame>
      <p:grpSp>
        <p:nvGrpSpPr>
          <p:cNvPr id="17" name="Group 17"/>
          <p:cNvGrpSpPr>
            <a:grpSpLocks/>
          </p:cNvGrpSpPr>
          <p:nvPr/>
        </p:nvGrpSpPr>
        <p:grpSpPr bwMode="auto">
          <a:xfrm>
            <a:off x="7596336" y="2924944"/>
            <a:ext cx="1295401" cy="990600"/>
            <a:chOff x="3024" y="720"/>
            <a:chExt cx="816" cy="624"/>
          </a:xfrm>
        </p:grpSpPr>
        <p:sp>
          <p:nvSpPr>
            <p:cNvPr id="18"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Text Box 10"/>
            <p:cNvSpPr txBox="1">
              <a:spLocks noChangeArrowheads="1"/>
            </p:cNvSpPr>
            <p:nvPr/>
          </p:nvSpPr>
          <p:spPr bwMode="auto">
            <a:xfrm>
              <a:off x="3121" y="768"/>
              <a:ext cx="632"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dirty="0" smtClean="0"/>
                <a:t>Control </a:t>
              </a:r>
            </a:p>
            <a:p>
              <a:pPr algn="ctr" eaLnBrk="1" hangingPunct="1"/>
              <a:r>
                <a:rPr lang="en-US" dirty="0" smtClean="0"/>
                <a:t>Design</a:t>
              </a:r>
              <a:endParaRPr lang="en-US" dirty="0"/>
            </a:p>
          </p:txBody>
        </p:sp>
      </p:grpSp>
      <p:sp>
        <p:nvSpPr>
          <p:cNvPr id="10" name="TextBox 9"/>
          <p:cNvSpPr txBox="1"/>
          <p:nvPr/>
        </p:nvSpPr>
        <p:spPr>
          <a:xfrm>
            <a:off x="336476" y="724525"/>
            <a:ext cx="5747692" cy="1200329"/>
          </a:xfrm>
          <a:prstGeom prst="rect">
            <a:avLst/>
          </a:prstGeom>
          <a:noFill/>
        </p:spPr>
        <p:txBody>
          <a:bodyPr wrap="square" rtlCol="0">
            <a:spAutoFit/>
          </a:bodyPr>
          <a:lstStyle/>
          <a:p>
            <a:r>
              <a:rPr lang="en-US" sz="2400" dirty="0" smtClean="0"/>
              <a:t>Strategy 2:    Next try cancelling the plant (the best we can) and maximize K for best closed loop</a:t>
            </a:r>
            <a:endParaRPr lang="en-US" sz="2400" dirty="0"/>
          </a:p>
        </p:txBody>
      </p:sp>
    </p:spTree>
    <p:extLst>
      <p:ext uri="{BB962C8B-B14F-4D97-AF65-F5344CB8AC3E}">
        <p14:creationId xmlns:p14="http://schemas.microsoft.com/office/powerpoint/2010/main" val="257341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6" y="0"/>
            <a:ext cx="8569672" cy="533400"/>
          </a:xfrm>
        </p:spPr>
        <p:txBody>
          <a:bodyPr/>
          <a:lstStyle/>
          <a:p>
            <a:r>
              <a:rPr lang="en-US" dirty="0" smtClean="0"/>
              <a:t>Redo Linear Design with Reduced Order Controller (canceller)</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82</a:t>
            </a:fld>
            <a:endParaRPr lang="en-US"/>
          </a:p>
        </p:txBody>
      </p:sp>
      <p:sp>
        <p:nvSpPr>
          <p:cNvPr id="7" name="TextBox 6"/>
          <p:cNvSpPr txBox="1"/>
          <p:nvPr/>
        </p:nvSpPr>
        <p:spPr>
          <a:xfrm>
            <a:off x="219083" y="5275609"/>
            <a:ext cx="4568942" cy="1569660"/>
          </a:xfrm>
          <a:prstGeom prst="rect">
            <a:avLst/>
          </a:prstGeom>
          <a:noFill/>
        </p:spPr>
        <p:txBody>
          <a:bodyPr wrap="square" rtlCol="0">
            <a:spAutoFit/>
          </a:bodyPr>
          <a:lstStyle/>
          <a:p>
            <a:r>
              <a:rPr lang="en-US" dirty="0" smtClean="0"/>
              <a:t>Gain Margin = </a:t>
            </a:r>
            <a:r>
              <a:rPr lang="en-US" dirty="0" err="1" smtClean="0"/>
              <a:t>inf</a:t>
            </a:r>
            <a:endParaRPr lang="en-US" dirty="0" smtClean="0"/>
          </a:p>
          <a:p>
            <a:r>
              <a:rPr lang="en-US" dirty="0" smtClean="0"/>
              <a:t>Phase Margin = 141 </a:t>
            </a:r>
            <a:r>
              <a:rPr lang="en-US" dirty="0" err="1" smtClean="0"/>
              <a:t>deg</a:t>
            </a:r>
            <a:r>
              <a:rPr lang="en-US" dirty="0"/>
              <a:t> </a:t>
            </a:r>
            <a:endParaRPr lang="en-US" dirty="0" smtClean="0"/>
          </a:p>
          <a:p>
            <a:r>
              <a:rPr lang="en-US" dirty="0" smtClean="0"/>
              <a:t>Settles in ~1.8sec (3x improvement)</a:t>
            </a:r>
          </a:p>
          <a:p>
            <a:endParaRPr lang="en-US" dirty="0" smtClean="0"/>
          </a:p>
          <a:p>
            <a:r>
              <a:rPr lang="en-US" dirty="0" smtClean="0"/>
              <a:t>Some noise evident!  Cancellation artifacts.</a:t>
            </a:r>
            <a:endParaRPr lang="en-US" dirty="0"/>
          </a:p>
        </p:txBody>
      </p:sp>
      <p:sp>
        <p:nvSpPr>
          <p:cNvPr id="8" name="TextBox 7"/>
          <p:cNvSpPr txBox="1"/>
          <p:nvPr/>
        </p:nvSpPr>
        <p:spPr>
          <a:xfrm>
            <a:off x="5292080" y="5400186"/>
            <a:ext cx="3589694" cy="830997"/>
          </a:xfrm>
          <a:prstGeom prst="rect">
            <a:avLst/>
          </a:prstGeom>
          <a:noFill/>
        </p:spPr>
        <p:txBody>
          <a:bodyPr wrap="square" rtlCol="0">
            <a:spAutoFit/>
          </a:bodyPr>
          <a:lstStyle/>
          <a:p>
            <a:r>
              <a:rPr lang="en-US" dirty="0" smtClean="0"/>
              <a:t>Gain=3.1 (HIGH!!)</a:t>
            </a:r>
          </a:p>
          <a:p>
            <a:r>
              <a:rPr lang="en-US" dirty="0" smtClean="0"/>
              <a:t>1</a:t>
            </a:r>
            <a:r>
              <a:rPr lang="en-US" baseline="30000" dirty="0" smtClean="0"/>
              <a:t>st</a:t>
            </a:r>
            <a:r>
              <a:rPr lang="en-US" dirty="0" smtClean="0"/>
              <a:t> order Compensator ‘unloaded’ by Canceller</a:t>
            </a:r>
            <a:endParaRPr lang="en-US" dirty="0"/>
          </a:p>
        </p:txBody>
      </p:sp>
      <p:pic>
        <p:nvPicPr>
          <p:cNvPr id="1136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81" y="751768"/>
            <a:ext cx="4503482" cy="4545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6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7401" y="1141077"/>
            <a:ext cx="3904373" cy="4087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7"/>
          <p:cNvGrpSpPr>
            <a:grpSpLocks/>
          </p:cNvGrpSpPr>
          <p:nvPr/>
        </p:nvGrpSpPr>
        <p:grpSpPr bwMode="auto">
          <a:xfrm>
            <a:off x="7848599" y="408868"/>
            <a:ext cx="1295401" cy="990600"/>
            <a:chOff x="3024" y="720"/>
            <a:chExt cx="816" cy="624"/>
          </a:xfrm>
        </p:grpSpPr>
        <p:sp>
          <p:nvSpPr>
            <p:cNvPr id="13"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Text Box 10"/>
            <p:cNvSpPr txBox="1">
              <a:spLocks noChangeArrowheads="1"/>
            </p:cNvSpPr>
            <p:nvPr/>
          </p:nvSpPr>
          <p:spPr bwMode="auto">
            <a:xfrm>
              <a:off x="3121" y="768"/>
              <a:ext cx="632"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dirty="0" smtClean="0"/>
                <a:t>Control </a:t>
              </a:r>
            </a:p>
            <a:p>
              <a:pPr algn="ctr" eaLnBrk="1" hangingPunct="1"/>
              <a:r>
                <a:rPr lang="en-US" dirty="0" smtClean="0"/>
                <a:t>Design</a:t>
              </a:r>
              <a:endParaRPr lang="en-US" dirty="0"/>
            </a:p>
          </p:txBody>
        </p:sp>
      </p:grpSp>
    </p:spTree>
    <p:extLst>
      <p:ext uri="{BB962C8B-B14F-4D97-AF65-F5344CB8AC3E}">
        <p14:creationId xmlns:p14="http://schemas.microsoft.com/office/powerpoint/2010/main" val="421478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16632"/>
            <a:ext cx="7772400" cy="533400"/>
          </a:xfrm>
        </p:spPr>
        <p:txBody>
          <a:bodyPr/>
          <a:lstStyle/>
          <a:p>
            <a:r>
              <a:rPr lang="en-US" dirty="0" smtClean="0"/>
              <a:t>Cautions – Which do you prefer?   Which do you need?</a:t>
            </a:r>
            <a:endParaRPr lang="en-US" dirty="0"/>
          </a:p>
        </p:txBody>
      </p:sp>
      <p:sp>
        <p:nvSpPr>
          <p:cNvPr id="3" name="Content Placeholder 2"/>
          <p:cNvSpPr>
            <a:spLocks noGrp="1"/>
          </p:cNvSpPr>
          <p:nvPr>
            <p:ph idx="1"/>
          </p:nvPr>
        </p:nvSpPr>
        <p:spPr>
          <a:xfrm>
            <a:off x="467544" y="692696"/>
            <a:ext cx="6264696" cy="5410200"/>
          </a:xfrm>
        </p:spPr>
        <p:txBody>
          <a:bodyPr/>
          <a:lstStyle/>
          <a:p>
            <a:r>
              <a:rPr lang="en-US" dirty="0" smtClean="0"/>
              <a:t>Aggressive cancellation:  </a:t>
            </a:r>
            <a:r>
              <a:rPr lang="en-US" dirty="0"/>
              <a:t>c</a:t>
            </a:r>
            <a:r>
              <a:rPr lang="en-US" dirty="0" smtClean="0"/>
              <a:t>ontrol signal large.   Power larger.  Noisier.</a:t>
            </a:r>
          </a:p>
          <a:p>
            <a:r>
              <a:rPr lang="en-US" dirty="0" smtClean="0"/>
              <a:t>Susceptible to variation – especially 2</a:t>
            </a:r>
            <a:r>
              <a:rPr lang="en-US" baseline="30000" dirty="0" smtClean="0"/>
              <a:t>nd</a:t>
            </a:r>
            <a:r>
              <a:rPr lang="en-US" dirty="0" smtClean="0"/>
              <a:t> order.  (Not really a problem for first order compensation)</a:t>
            </a:r>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83</a:t>
            </a:fld>
            <a:endParaRPr lang="en-US"/>
          </a:p>
        </p:txBody>
      </p:sp>
      <p:pic>
        <p:nvPicPr>
          <p:cNvPr id="1146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5516" y="3598959"/>
            <a:ext cx="4407540" cy="329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6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204864"/>
            <a:ext cx="4032448" cy="3670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6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1958" y="2204864"/>
            <a:ext cx="4817320" cy="3204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17"/>
          <p:cNvGrpSpPr>
            <a:grpSpLocks/>
          </p:cNvGrpSpPr>
          <p:nvPr/>
        </p:nvGrpSpPr>
        <p:grpSpPr bwMode="auto">
          <a:xfrm>
            <a:off x="7709296" y="852026"/>
            <a:ext cx="1295401" cy="990600"/>
            <a:chOff x="3024" y="720"/>
            <a:chExt cx="816" cy="624"/>
          </a:xfrm>
        </p:grpSpPr>
        <p:sp>
          <p:nvSpPr>
            <p:cNvPr id="10"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Text Box 10"/>
            <p:cNvSpPr txBox="1">
              <a:spLocks noChangeArrowheads="1"/>
            </p:cNvSpPr>
            <p:nvPr/>
          </p:nvSpPr>
          <p:spPr bwMode="auto">
            <a:xfrm>
              <a:off x="3121" y="768"/>
              <a:ext cx="632"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dirty="0" smtClean="0"/>
                <a:t>Control </a:t>
              </a:r>
            </a:p>
            <a:p>
              <a:pPr algn="ctr" eaLnBrk="1" hangingPunct="1"/>
              <a:r>
                <a:rPr lang="en-US" dirty="0" smtClean="0"/>
                <a:t>Design</a:t>
              </a:r>
              <a:endParaRPr lang="en-US" dirty="0"/>
            </a:p>
          </p:txBody>
        </p:sp>
      </p:grpSp>
      <p:cxnSp>
        <p:nvCxnSpPr>
          <p:cNvPr id="6" name="Straight Arrow Connector 5"/>
          <p:cNvCxnSpPr/>
          <p:nvPr/>
        </p:nvCxnSpPr>
        <p:spPr bwMode="auto">
          <a:xfrm flipH="1">
            <a:off x="899592" y="4509120"/>
            <a:ext cx="864096" cy="1800200"/>
          </a:xfrm>
          <a:prstGeom prst="straightConnector1">
            <a:avLst/>
          </a:prstGeom>
          <a:noFill/>
          <a:ln w="19050" cap="flat" cmpd="sng" algn="ctr">
            <a:solidFill>
              <a:srgbClr val="FF0000"/>
            </a:solidFill>
            <a:prstDash val="solid"/>
            <a:round/>
            <a:headEnd type="arrow" w="med" len="med"/>
            <a:tailEnd type="none"/>
          </a:ln>
          <a:effectLst/>
        </p:spPr>
      </p:cxnSp>
      <p:sp>
        <p:nvSpPr>
          <p:cNvPr id="7" name="TextBox 6"/>
          <p:cNvSpPr txBox="1"/>
          <p:nvPr/>
        </p:nvSpPr>
        <p:spPr>
          <a:xfrm>
            <a:off x="251520" y="6303565"/>
            <a:ext cx="2160240" cy="338554"/>
          </a:xfrm>
          <a:prstGeom prst="rect">
            <a:avLst/>
          </a:prstGeom>
          <a:noFill/>
        </p:spPr>
        <p:txBody>
          <a:bodyPr wrap="square" rtlCol="0">
            <a:spAutoFit/>
          </a:bodyPr>
          <a:lstStyle/>
          <a:p>
            <a:r>
              <a:rPr lang="en-US" dirty="0" smtClean="0">
                <a:solidFill>
                  <a:srgbClr val="FF0000"/>
                </a:solidFill>
              </a:rPr>
              <a:t>125 ft-lbf peak</a:t>
            </a:r>
            <a:endParaRPr lang="en-US" dirty="0">
              <a:solidFill>
                <a:srgbClr val="FF0000"/>
              </a:solidFill>
            </a:endParaRPr>
          </a:p>
        </p:txBody>
      </p:sp>
      <p:sp>
        <p:nvSpPr>
          <p:cNvPr id="14" name="TextBox 13"/>
          <p:cNvSpPr txBox="1"/>
          <p:nvPr/>
        </p:nvSpPr>
        <p:spPr>
          <a:xfrm>
            <a:off x="2273504" y="6141828"/>
            <a:ext cx="2160240" cy="338554"/>
          </a:xfrm>
          <a:prstGeom prst="rect">
            <a:avLst/>
          </a:prstGeom>
          <a:noFill/>
        </p:spPr>
        <p:txBody>
          <a:bodyPr wrap="square" rtlCol="0">
            <a:spAutoFit/>
          </a:bodyPr>
          <a:lstStyle/>
          <a:p>
            <a:r>
              <a:rPr lang="en-US" dirty="0" smtClean="0">
                <a:solidFill>
                  <a:srgbClr val="FF0000"/>
                </a:solidFill>
              </a:rPr>
              <a:t>1.25 ft-lbf peak</a:t>
            </a:r>
            <a:endParaRPr lang="en-US" dirty="0">
              <a:solidFill>
                <a:srgbClr val="FF0000"/>
              </a:solidFill>
            </a:endParaRPr>
          </a:p>
        </p:txBody>
      </p:sp>
      <p:cxnSp>
        <p:nvCxnSpPr>
          <p:cNvPr id="15" name="Straight Arrow Connector 14"/>
          <p:cNvCxnSpPr/>
          <p:nvPr/>
        </p:nvCxnSpPr>
        <p:spPr bwMode="auto">
          <a:xfrm flipH="1">
            <a:off x="4067944" y="5661248"/>
            <a:ext cx="1872208" cy="649857"/>
          </a:xfrm>
          <a:prstGeom prst="straightConnector1">
            <a:avLst/>
          </a:prstGeom>
          <a:noFill/>
          <a:ln w="19050" cap="flat" cmpd="sng" algn="ctr">
            <a:solidFill>
              <a:srgbClr val="FF0000"/>
            </a:solidFill>
            <a:prstDash val="solid"/>
            <a:round/>
            <a:headEnd type="arrow" w="med" len="med"/>
            <a:tailEnd type="none"/>
          </a:ln>
          <a:effectLst/>
        </p:spPr>
      </p:cxnSp>
    </p:spTree>
    <p:extLst>
      <p:ext uri="{BB962C8B-B14F-4D97-AF65-F5344CB8AC3E}">
        <p14:creationId xmlns:p14="http://schemas.microsoft.com/office/powerpoint/2010/main" val="48856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Talk about Damping – Making it Simple</a:t>
            </a:r>
            <a:endParaRPr lang="en-US" dirty="0"/>
          </a:p>
        </p:txBody>
      </p:sp>
      <p:sp>
        <p:nvSpPr>
          <p:cNvPr id="3" name="Content Placeholder 2"/>
          <p:cNvSpPr>
            <a:spLocks noGrp="1"/>
          </p:cNvSpPr>
          <p:nvPr>
            <p:ph idx="1"/>
          </p:nvPr>
        </p:nvSpPr>
        <p:spPr>
          <a:xfrm>
            <a:off x="685800" y="914400"/>
            <a:ext cx="7772400" cy="714400"/>
          </a:xfrm>
        </p:spPr>
        <p:txBody>
          <a:bodyPr/>
          <a:lstStyle/>
          <a:p>
            <a:r>
              <a:rPr lang="en-US" dirty="0" smtClean="0"/>
              <a:t>A very common, very illustrative situation is square law load.</a:t>
            </a:r>
          </a:p>
          <a:p>
            <a:r>
              <a:rPr lang="en-US" dirty="0"/>
              <a:t>Hydraulic resistance, windage torque of all kinds…</a:t>
            </a:r>
          </a:p>
          <a:p>
            <a:r>
              <a:rPr lang="en-US" dirty="0" smtClean="0"/>
              <a:t>One step up from linear…the first H.O.T.</a:t>
            </a:r>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84</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968632097"/>
              </p:ext>
            </p:extLst>
          </p:nvPr>
        </p:nvGraphicFramePr>
        <p:xfrm>
          <a:off x="0" y="2349500"/>
          <a:ext cx="6759575" cy="4141788"/>
        </p:xfrm>
        <a:graphic>
          <a:graphicData uri="http://schemas.openxmlformats.org/presentationml/2006/ole">
            <mc:AlternateContent xmlns:mc="http://schemas.openxmlformats.org/markup-compatibility/2006">
              <mc:Choice xmlns:v="urn:schemas-microsoft-com:vml" Requires="v">
                <p:oleObj spid="_x0000_s109081" name="Worksheet" r:id="rId4" imgW="5610208" imgH="3438617" progId="Excel.Sheet.8">
                  <p:embed/>
                </p:oleObj>
              </mc:Choice>
              <mc:Fallback>
                <p:oleObj name="Worksheet" r:id="rId4" imgW="5610208" imgH="3438617" progId="Excel.Sheet.8">
                  <p:embed/>
                  <p:pic>
                    <p:nvPicPr>
                      <p:cNvPr id="0" name="Object 4"/>
                      <p:cNvPicPr>
                        <a:picLocks noChangeAspect="1" noChangeArrowheads="1"/>
                      </p:cNvPicPr>
                      <p:nvPr/>
                    </p:nvPicPr>
                    <p:blipFill>
                      <a:blip r:embed="rId5"/>
                      <a:srcRect/>
                      <a:stretch>
                        <a:fillRect/>
                      </a:stretch>
                    </p:blipFill>
                    <p:spPr bwMode="auto">
                      <a:xfrm>
                        <a:off x="0" y="2349500"/>
                        <a:ext cx="6759575" cy="414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 name="Straight Arrow Connector 6"/>
          <p:cNvCxnSpPr/>
          <p:nvPr/>
        </p:nvCxnSpPr>
        <p:spPr bwMode="auto">
          <a:xfrm>
            <a:off x="5111849" y="2996952"/>
            <a:ext cx="1296144" cy="144016"/>
          </a:xfrm>
          <a:prstGeom prst="straightConnector1">
            <a:avLst/>
          </a:prstGeom>
          <a:noFill/>
          <a:ln w="19050" cap="flat" cmpd="sng" algn="ctr">
            <a:solidFill>
              <a:schemeClr val="tx1"/>
            </a:solidFill>
            <a:prstDash val="solid"/>
            <a:round/>
            <a:headEnd type="arrow" w="med" len="med"/>
            <a:tailEnd type="none"/>
          </a:ln>
          <a:effectLst/>
        </p:spPr>
      </p:cxnSp>
      <p:graphicFrame>
        <p:nvGraphicFramePr>
          <p:cNvPr id="11" name="Object 10"/>
          <p:cNvGraphicFramePr>
            <a:graphicFrameLocks noChangeAspect="1"/>
          </p:cNvGraphicFramePr>
          <p:nvPr>
            <p:extLst>
              <p:ext uri="{D42A27DB-BD31-4B8C-83A1-F6EECF244321}">
                <p14:modId xmlns:p14="http://schemas.microsoft.com/office/powerpoint/2010/main" val="1863679106"/>
              </p:ext>
            </p:extLst>
          </p:nvPr>
        </p:nvGraphicFramePr>
        <p:xfrm>
          <a:off x="6588125" y="3009900"/>
          <a:ext cx="2030413" cy="563563"/>
        </p:xfrm>
        <a:graphic>
          <a:graphicData uri="http://schemas.openxmlformats.org/presentationml/2006/ole">
            <mc:AlternateContent xmlns:mc="http://schemas.openxmlformats.org/markup-compatibility/2006">
              <mc:Choice xmlns:v="urn:schemas-microsoft-com:vml" Requires="v">
                <p:oleObj spid="_x0000_s109082" name="Equation" r:id="rId6" imgW="1777680" imgH="495000" progId="Equation.3">
                  <p:embed/>
                </p:oleObj>
              </mc:Choice>
              <mc:Fallback>
                <p:oleObj name="Equation" r:id="rId6" imgW="1777680" imgH="495000" progId="Equation.3">
                  <p:embed/>
                  <p:pic>
                    <p:nvPicPr>
                      <p:cNvPr id="0" name="Object 3"/>
                      <p:cNvPicPr>
                        <a:picLocks noChangeAspect="1" noChangeArrowheads="1"/>
                      </p:cNvPicPr>
                      <p:nvPr/>
                    </p:nvPicPr>
                    <p:blipFill>
                      <a:blip r:embed="rId7"/>
                      <a:srcRect/>
                      <a:stretch>
                        <a:fillRect/>
                      </a:stretch>
                    </p:blipFill>
                    <p:spPr bwMode="auto">
                      <a:xfrm>
                        <a:off x="6588125" y="3009900"/>
                        <a:ext cx="2030413" cy="563563"/>
                      </a:xfrm>
                      <a:prstGeom prst="rect">
                        <a:avLst/>
                      </a:prstGeom>
                      <a:solidFill>
                        <a:schemeClr val="accent1">
                          <a:lumMod val="40000"/>
                          <a:lumOff val="60000"/>
                        </a:schemeClr>
                      </a:solidFill>
                      <a:ln>
                        <a:noFill/>
                      </a:ln>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4245563312"/>
              </p:ext>
            </p:extLst>
          </p:nvPr>
        </p:nvGraphicFramePr>
        <p:xfrm>
          <a:off x="5436096" y="3679825"/>
          <a:ext cx="3640137" cy="593725"/>
        </p:xfrm>
        <a:graphic>
          <a:graphicData uri="http://schemas.openxmlformats.org/presentationml/2006/ole">
            <mc:AlternateContent xmlns:mc="http://schemas.openxmlformats.org/markup-compatibility/2006">
              <mc:Choice xmlns:v="urn:schemas-microsoft-com:vml" Requires="v">
                <p:oleObj spid="_x0000_s109083" name="Equation" r:id="rId8" imgW="3187440" imgH="520560" progId="Equation.3">
                  <p:embed/>
                </p:oleObj>
              </mc:Choice>
              <mc:Fallback>
                <p:oleObj name="Equation" r:id="rId8" imgW="3187440" imgH="520560" progId="Equation.3">
                  <p:embed/>
                  <p:pic>
                    <p:nvPicPr>
                      <p:cNvPr id="0" name="Object 10"/>
                      <p:cNvPicPr>
                        <a:picLocks noChangeAspect="1" noChangeArrowheads="1"/>
                      </p:cNvPicPr>
                      <p:nvPr/>
                    </p:nvPicPr>
                    <p:blipFill>
                      <a:blip r:embed="rId9"/>
                      <a:srcRect/>
                      <a:stretch>
                        <a:fillRect/>
                      </a:stretch>
                    </p:blipFill>
                    <p:spPr bwMode="auto">
                      <a:xfrm>
                        <a:off x="5436096" y="3679825"/>
                        <a:ext cx="3640137" cy="593725"/>
                      </a:xfrm>
                      <a:prstGeom prst="rect">
                        <a:avLst/>
                      </a:prstGeom>
                      <a:solidFill>
                        <a:srgbClr val="85FFE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5" name="Straight Arrow Connector 14"/>
          <p:cNvCxnSpPr/>
          <p:nvPr/>
        </p:nvCxnSpPr>
        <p:spPr bwMode="auto">
          <a:xfrm>
            <a:off x="4788024" y="3573016"/>
            <a:ext cx="648072" cy="180020"/>
          </a:xfrm>
          <a:prstGeom prst="straightConnector1">
            <a:avLst/>
          </a:prstGeom>
          <a:noFill/>
          <a:ln w="19050" cap="flat" cmpd="sng" algn="ctr">
            <a:solidFill>
              <a:schemeClr val="tx1"/>
            </a:solidFill>
            <a:prstDash val="solid"/>
            <a:round/>
            <a:headEnd type="arrow" w="med" len="med"/>
            <a:tailEnd type="none"/>
          </a:ln>
          <a:effectLst/>
        </p:spPr>
      </p:cxnSp>
      <p:graphicFrame>
        <p:nvGraphicFramePr>
          <p:cNvPr id="17" name="Object 16"/>
          <p:cNvGraphicFramePr>
            <a:graphicFrameLocks noChangeAspect="1"/>
          </p:cNvGraphicFramePr>
          <p:nvPr>
            <p:extLst>
              <p:ext uri="{D42A27DB-BD31-4B8C-83A1-F6EECF244321}">
                <p14:modId xmlns:p14="http://schemas.microsoft.com/office/powerpoint/2010/main" val="4072037810"/>
              </p:ext>
            </p:extLst>
          </p:nvPr>
        </p:nvGraphicFramePr>
        <p:xfrm>
          <a:off x="5361458" y="4464149"/>
          <a:ext cx="796925" cy="593725"/>
        </p:xfrm>
        <a:graphic>
          <a:graphicData uri="http://schemas.openxmlformats.org/presentationml/2006/ole">
            <mc:AlternateContent xmlns:mc="http://schemas.openxmlformats.org/markup-compatibility/2006">
              <mc:Choice xmlns:v="urn:schemas-microsoft-com:vml" Requires="v">
                <p:oleObj spid="_x0000_s109084" name="Equation" r:id="rId10" imgW="698400" imgH="520560" progId="Equation.3">
                  <p:embed/>
                </p:oleObj>
              </mc:Choice>
              <mc:Fallback>
                <p:oleObj name="Equation" r:id="rId10" imgW="698400" imgH="520560" progId="Equation.3">
                  <p:embed/>
                  <p:pic>
                    <p:nvPicPr>
                      <p:cNvPr id="0" name="Object 11"/>
                      <p:cNvPicPr>
                        <a:picLocks noChangeAspect="1" noChangeArrowheads="1"/>
                      </p:cNvPicPr>
                      <p:nvPr/>
                    </p:nvPicPr>
                    <p:blipFill>
                      <a:blip r:embed="rId11"/>
                      <a:srcRect/>
                      <a:stretch>
                        <a:fillRect/>
                      </a:stretch>
                    </p:blipFill>
                    <p:spPr bwMode="auto">
                      <a:xfrm>
                        <a:off x="5361458" y="4464149"/>
                        <a:ext cx="796925" cy="593725"/>
                      </a:xfrm>
                      <a:prstGeom prst="rect">
                        <a:avLst/>
                      </a:prstGeom>
                      <a:solidFill>
                        <a:srgbClr val="85FFE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8" name="Straight Arrow Connector 17"/>
          <p:cNvCxnSpPr/>
          <p:nvPr/>
        </p:nvCxnSpPr>
        <p:spPr bwMode="auto">
          <a:xfrm>
            <a:off x="3131840" y="4437112"/>
            <a:ext cx="2088232" cy="288032"/>
          </a:xfrm>
          <a:prstGeom prst="straightConnector1">
            <a:avLst/>
          </a:prstGeom>
          <a:noFill/>
          <a:ln w="19050" cap="flat" cmpd="sng" algn="ctr">
            <a:solidFill>
              <a:schemeClr val="tx1"/>
            </a:solidFill>
            <a:prstDash val="solid"/>
            <a:round/>
            <a:headEnd type="arrow" w="med" len="med"/>
            <a:tailEnd type="none"/>
          </a:ln>
          <a:effectLst/>
        </p:spPr>
      </p:cxnSp>
      <p:sp>
        <p:nvSpPr>
          <p:cNvPr id="8" name="Oval 7"/>
          <p:cNvSpPr/>
          <p:nvPr/>
        </p:nvSpPr>
        <p:spPr bwMode="auto">
          <a:xfrm>
            <a:off x="7524328" y="3573016"/>
            <a:ext cx="526926" cy="864096"/>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rgbClr val="FF0000"/>
              </a:solidFill>
              <a:effectLst/>
              <a:latin typeface="Verdana" pitchFamily="34" charset="0"/>
            </a:endParaRPr>
          </a:p>
        </p:txBody>
      </p:sp>
      <p:sp>
        <p:nvSpPr>
          <p:cNvPr id="16" name="Content Placeholder 2"/>
          <p:cNvSpPr txBox="1">
            <a:spLocks/>
          </p:cNvSpPr>
          <p:nvPr/>
        </p:nvSpPr>
        <p:spPr bwMode="auto">
          <a:xfrm>
            <a:off x="6948264" y="4437112"/>
            <a:ext cx="2015108" cy="7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a:solidFill>
                  <a:schemeClr val="tx1"/>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US" sz="1200" dirty="0" smtClean="0">
                <a:solidFill>
                  <a:srgbClr val="FF0000"/>
                </a:solidFill>
              </a:rPr>
              <a:t>Look how simple and high level.   If know op condition know damping.</a:t>
            </a:r>
          </a:p>
        </p:txBody>
      </p:sp>
    </p:spTree>
    <p:extLst>
      <p:ext uri="{BB962C8B-B14F-4D97-AF65-F5344CB8AC3E}">
        <p14:creationId xmlns:p14="http://schemas.microsoft.com/office/powerpoint/2010/main" val="178453380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Talk About Gain Scheduling (for Homework)</a:t>
            </a:r>
            <a:endParaRPr lang="en-US" dirty="0"/>
          </a:p>
        </p:txBody>
      </p:sp>
      <p:sp>
        <p:nvSpPr>
          <p:cNvPr id="3" name="Content Placeholder 2"/>
          <p:cNvSpPr>
            <a:spLocks noGrp="1"/>
          </p:cNvSpPr>
          <p:nvPr>
            <p:ph idx="1"/>
          </p:nvPr>
        </p:nvSpPr>
        <p:spPr/>
        <p:txBody>
          <a:bodyPr/>
          <a:lstStyle/>
          <a:p>
            <a:r>
              <a:rPr lang="en-US" dirty="0" smtClean="0"/>
              <a:t>At GE Aviation “gain scheduling” governors</a:t>
            </a:r>
          </a:p>
          <a:p>
            <a:r>
              <a:rPr lang="en-US" dirty="0"/>
              <a:t>M</a:t>
            </a:r>
            <a:r>
              <a:rPr lang="en-US" dirty="0" smtClean="0"/>
              <a:t>ethod of “looking up” the appropriate gains and time constants in “lookup tables”</a:t>
            </a:r>
          </a:p>
          <a:p>
            <a:r>
              <a:rPr lang="en-US" dirty="0" smtClean="0"/>
              <a:t>Operating condition changes slower than the dynamics of the loop to prevent interactions</a:t>
            </a:r>
          </a:p>
          <a:p>
            <a:r>
              <a:rPr lang="en-US" dirty="0" smtClean="0"/>
              <a:t>Infinite variety of operating condition schedules.   </a:t>
            </a:r>
            <a:r>
              <a:rPr lang="en-US" dirty="0"/>
              <a:t>T</a:t>
            </a:r>
            <a:r>
              <a:rPr lang="en-US" dirty="0" smtClean="0"/>
              <a:t>ry to trend these using dimensional analysis.</a:t>
            </a:r>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85</a:t>
            </a:fld>
            <a:endParaRPr lang="en-US"/>
          </a:p>
        </p:txBody>
      </p:sp>
      <p:pic>
        <p:nvPicPr>
          <p:cNvPr id="5" name="Picture 4" descr="Top Level LTI.png"/>
          <p:cNvPicPr/>
          <p:nvPr/>
        </p:nvPicPr>
        <p:blipFill>
          <a:blip r:embed="rId2" cstate="print"/>
          <a:stretch>
            <a:fillRect/>
          </a:stretch>
        </p:blipFill>
        <p:spPr>
          <a:xfrm>
            <a:off x="1475656" y="3789040"/>
            <a:ext cx="5328592" cy="2946534"/>
          </a:xfrm>
          <a:prstGeom prst="rect">
            <a:avLst/>
          </a:prstGeom>
        </p:spPr>
      </p:pic>
    </p:spTree>
    <p:extLst>
      <p:ext uri="{BB962C8B-B14F-4D97-AF65-F5344CB8AC3E}">
        <p14:creationId xmlns:p14="http://schemas.microsoft.com/office/powerpoint/2010/main" val="337640419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3568" y="1772816"/>
            <a:ext cx="7772400" cy="2232248"/>
          </a:xfrm>
        </p:spPr>
        <p:txBody>
          <a:bodyPr/>
          <a:lstStyle/>
          <a:p>
            <a:r>
              <a:rPr lang="en-US" sz="4800" b="1" dirty="0" smtClean="0"/>
              <a:t>Conclusion</a:t>
            </a:r>
            <a:endParaRPr lang="en-US" sz="4800" b="1"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86</a:t>
            </a:fld>
            <a:endParaRPr lang="en-US"/>
          </a:p>
        </p:txBody>
      </p:sp>
    </p:spTree>
    <p:extLst>
      <p:ext uri="{BB962C8B-B14F-4D97-AF65-F5344CB8AC3E}">
        <p14:creationId xmlns:p14="http://schemas.microsoft.com/office/powerpoint/2010/main" val="210248028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61F1D2C7-E8AC-44C4-9A3B-49B45345D319}" type="slidenum">
              <a:rPr lang="en-US" sz="1400" smtClean="0"/>
              <a:pPr eaLnBrk="1" hangingPunct="1"/>
              <a:t>87</a:t>
            </a:fld>
            <a:endParaRPr lang="en-US" sz="1400" smtClean="0"/>
          </a:p>
        </p:txBody>
      </p:sp>
      <p:sp>
        <p:nvSpPr>
          <p:cNvPr id="20483" name="Line 62"/>
          <p:cNvSpPr>
            <a:spLocks noChangeShapeType="1"/>
          </p:cNvSpPr>
          <p:nvPr/>
        </p:nvSpPr>
        <p:spPr bwMode="auto">
          <a:xfrm flipH="1">
            <a:off x="1295400" y="2362200"/>
            <a:ext cx="8382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0484" name="Line 63"/>
          <p:cNvSpPr>
            <a:spLocks noChangeShapeType="1"/>
          </p:cNvSpPr>
          <p:nvPr/>
        </p:nvSpPr>
        <p:spPr bwMode="auto">
          <a:xfrm>
            <a:off x="1295400" y="2362200"/>
            <a:ext cx="0" cy="198120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0485" name="Line 64"/>
          <p:cNvSpPr>
            <a:spLocks noChangeShapeType="1"/>
          </p:cNvSpPr>
          <p:nvPr/>
        </p:nvSpPr>
        <p:spPr bwMode="auto">
          <a:xfrm>
            <a:off x="1295400" y="4343400"/>
            <a:ext cx="8382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0486" name="Line 65"/>
          <p:cNvSpPr>
            <a:spLocks noChangeShapeType="1"/>
          </p:cNvSpPr>
          <p:nvPr/>
        </p:nvSpPr>
        <p:spPr bwMode="auto">
          <a:xfrm flipH="1" flipV="1">
            <a:off x="1295400" y="2362200"/>
            <a:ext cx="838200" cy="99060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0487" name="Rectangle 3"/>
          <p:cNvSpPr>
            <a:spLocks noGrp="1" noChangeArrowheads="1"/>
          </p:cNvSpPr>
          <p:nvPr>
            <p:ph type="body" idx="1"/>
          </p:nvPr>
        </p:nvSpPr>
        <p:spPr>
          <a:xfrm>
            <a:off x="4191000" y="762000"/>
            <a:ext cx="990600" cy="5943600"/>
          </a:xfrm>
        </p:spPr>
        <p:txBody>
          <a:bodyPr/>
          <a:lstStyle/>
          <a:p>
            <a:pPr eaLnBrk="1" hangingPunct="1">
              <a:buFontTx/>
              <a:buAutoNum type="arabicPeriod"/>
            </a:pPr>
            <a:endParaRPr lang="en-US" sz="1600" smtClean="0"/>
          </a:p>
          <a:p>
            <a:pPr eaLnBrk="1" hangingPunct="1">
              <a:buFontTx/>
              <a:buAutoNum type="arabicPeriod"/>
            </a:pPr>
            <a:r>
              <a:rPr lang="en-US" sz="1600" smtClean="0"/>
              <a:t> </a:t>
            </a:r>
          </a:p>
          <a:p>
            <a:pPr eaLnBrk="1" hangingPunct="1">
              <a:buFontTx/>
              <a:buAutoNum type="arabicPeriod"/>
            </a:pPr>
            <a:endParaRPr lang="en-US" sz="1600" smtClean="0"/>
          </a:p>
          <a:p>
            <a:pPr eaLnBrk="1" hangingPunct="1">
              <a:buFontTx/>
              <a:buAutoNum type="arabicPeriod"/>
            </a:pPr>
            <a:endParaRPr lang="en-US" sz="1600" smtClean="0"/>
          </a:p>
          <a:p>
            <a:pPr eaLnBrk="1" hangingPunct="1">
              <a:buFontTx/>
              <a:buAutoNum type="arabicPeriod"/>
            </a:pPr>
            <a:r>
              <a:rPr lang="en-US" sz="1600" smtClean="0"/>
              <a:t> </a:t>
            </a:r>
          </a:p>
          <a:p>
            <a:pPr eaLnBrk="1" hangingPunct="1">
              <a:buFontTx/>
              <a:buAutoNum type="arabicPeriod"/>
            </a:pPr>
            <a:endParaRPr lang="en-US" sz="1600" smtClean="0"/>
          </a:p>
          <a:p>
            <a:pPr eaLnBrk="1" hangingPunct="1">
              <a:buFontTx/>
              <a:buAutoNum type="arabicPeriod"/>
            </a:pPr>
            <a:endParaRPr lang="en-US" sz="1600" smtClean="0"/>
          </a:p>
          <a:p>
            <a:pPr eaLnBrk="1" hangingPunct="1">
              <a:buFontTx/>
              <a:buAutoNum type="arabicPeriod"/>
            </a:pPr>
            <a:endParaRPr lang="en-US" sz="1600" smtClean="0"/>
          </a:p>
          <a:p>
            <a:pPr eaLnBrk="1" hangingPunct="1">
              <a:buFontTx/>
              <a:buAutoNum type="arabicPeriod"/>
            </a:pPr>
            <a:r>
              <a:rPr lang="en-US" sz="1600" smtClean="0"/>
              <a:t> </a:t>
            </a:r>
          </a:p>
          <a:p>
            <a:pPr eaLnBrk="1" hangingPunct="1">
              <a:buFontTx/>
              <a:buAutoNum type="arabicPeriod"/>
            </a:pPr>
            <a:endParaRPr lang="en-US" sz="1600" smtClean="0"/>
          </a:p>
          <a:p>
            <a:pPr eaLnBrk="1" hangingPunct="1">
              <a:buFontTx/>
              <a:buAutoNum type="arabicPeriod"/>
            </a:pPr>
            <a:endParaRPr lang="en-US" sz="1600" smtClean="0"/>
          </a:p>
          <a:p>
            <a:pPr eaLnBrk="1" hangingPunct="1">
              <a:buFontTx/>
              <a:buAutoNum type="arabicPeriod"/>
            </a:pPr>
            <a:r>
              <a:rPr lang="en-US" sz="1600" smtClean="0"/>
              <a:t> </a:t>
            </a:r>
          </a:p>
          <a:p>
            <a:pPr eaLnBrk="1" hangingPunct="1">
              <a:buFontTx/>
              <a:buAutoNum type="arabicPeriod"/>
            </a:pPr>
            <a:endParaRPr lang="en-US" sz="1600" smtClean="0"/>
          </a:p>
          <a:p>
            <a:pPr eaLnBrk="1" hangingPunct="1">
              <a:buFontTx/>
              <a:buAutoNum type="arabicPeriod"/>
            </a:pPr>
            <a:endParaRPr lang="en-US" sz="1600" smtClean="0"/>
          </a:p>
          <a:p>
            <a:pPr eaLnBrk="1" hangingPunct="1">
              <a:buFontTx/>
              <a:buAutoNum type="arabicPeriod"/>
            </a:pPr>
            <a:endParaRPr lang="en-US" sz="1600" smtClean="0"/>
          </a:p>
          <a:p>
            <a:pPr eaLnBrk="1" hangingPunct="1">
              <a:buFontTx/>
              <a:buAutoNum type="arabicPeriod"/>
            </a:pPr>
            <a:endParaRPr lang="en-US" sz="1600" smtClean="0"/>
          </a:p>
          <a:p>
            <a:pPr eaLnBrk="1" hangingPunct="1">
              <a:buFontTx/>
              <a:buAutoNum type="arabicPeriod"/>
            </a:pPr>
            <a:r>
              <a:rPr lang="en-US" sz="1600" smtClean="0"/>
              <a:t> </a:t>
            </a:r>
          </a:p>
        </p:txBody>
      </p:sp>
      <p:sp>
        <p:nvSpPr>
          <p:cNvPr id="20488" name="Rectangle 2"/>
          <p:cNvSpPr>
            <a:spLocks noGrp="1" noChangeArrowheads="1"/>
          </p:cNvSpPr>
          <p:nvPr>
            <p:ph type="title"/>
          </p:nvPr>
        </p:nvSpPr>
        <p:spPr/>
        <p:txBody>
          <a:bodyPr/>
          <a:lstStyle/>
          <a:p>
            <a:pPr eaLnBrk="1" hangingPunct="1"/>
            <a:r>
              <a:rPr lang="en-US" dirty="0" smtClean="0"/>
              <a:t>Review </a:t>
            </a:r>
            <a:r>
              <a:rPr lang="en-US" dirty="0" err="1" smtClean="0"/>
              <a:t>vs</a:t>
            </a:r>
            <a:r>
              <a:rPr lang="en-US" dirty="0" smtClean="0"/>
              <a:t> </a:t>
            </a:r>
            <a:r>
              <a:rPr lang="en-US" dirty="0" err="1" smtClean="0"/>
              <a:t>Rool</a:t>
            </a:r>
            <a:r>
              <a:rPr lang="en-US" dirty="0" smtClean="0"/>
              <a:t> Locus:  Poles and Impulse Responses Connect</a:t>
            </a:r>
          </a:p>
        </p:txBody>
      </p:sp>
      <p:sp>
        <p:nvSpPr>
          <p:cNvPr id="20489" name="Line 4"/>
          <p:cNvSpPr>
            <a:spLocks noChangeShapeType="1"/>
          </p:cNvSpPr>
          <p:nvPr/>
        </p:nvSpPr>
        <p:spPr bwMode="auto">
          <a:xfrm flipV="1">
            <a:off x="2133600" y="1447800"/>
            <a:ext cx="0" cy="3886200"/>
          </a:xfrm>
          <a:prstGeom prst="line">
            <a:avLst/>
          </a:prstGeom>
          <a:noFill/>
          <a:ln w="1905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20490" name="Line 5"/>
          <p:cNvSpPr>
            <a:spLocks noChangeShapeType="1"/>
          </p:cNvSpPr>
          <p:nvPr/>
        </p:nvSpPr>
        <p:spPr bwMode="auto">
          <a:xfrm>
            <a:off x="381000" y="3352800"/>
            <a:ext cx="3581400" cy="0"/>
          </a:xfrm>
          <a:prstGeom prst="line">
            <a:avLst/>
          </a:prstGeom>
          <a:noFill/>
          <a:ln w="1905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20491" name="Text Box 6"/>
          <p:cNvSpPr txBox="1">
            <a:spLocks noChangeArrowheads="1"/>
          </p:cNvSpPr>
          <p:nvPr/>
        </p:nvSpPr>
        <p:spPr bwMode="auto">
          <a:xfrm>
            <a:off x="3581400" y="3429000"/>
            <a:ext cx="685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a:t>Real</a:t>
            </a:r>
          </a:p>
        </p:txBody>
      </p:sp>
      <p:sp>
        <p:nvSpPr>
          <p:cNvPr id="20492" name="Text Box 7"/>
          <p:cNvSpPr txBox="1">
            <a:spLocks noChangeArrowheads="1"/>
          </p:cNvSpPr>
          <p:nvPr/>
        </p:nvSpPr>
        <p:spPr bwMode="auto">
          <a:xfrm>
            <a:off x="2209800" y="1295400"/>
            <a:ext cx="1066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1200"/>
              <a:t>Imaginary</a:t>
            </a:r>
          </a:p>
        </p:txBody>
      </p:sp>
      <p:grpSp>
        <p:nvGrpSpPr>
          <p:cNvPr id="20493" name="Group 12"/>
          <p:cNvGrpSpPr>
            <a:grpSpLocks/>
          </p:cNvGrpSpPr>
          <p:nvPr/>
        </p:nvGrpSpPr>
        <p:grpSpPr bwMode="auto">
          <a:xfrm>
            <a:off x="762000" y="3276600"/>
            <a:ext cx="152400" cy="152400"/>
            <a:chOff x="576" y="3792"/>
            <a:chExt cx="48" cy="48"/>
          </a:xfrm>
        </p:grpSpPr>
        <p:sp>
          <p:nvSpPr>
            <p:cNvPr id="20548" name="Line 10"/>
            <p:cNvSpPr>
              <a:spLocks noChangeShapeType="1"/>
            </p:cNvSpPr>
            <p:nvPr/>
          </p:nvSpPr>
          <p:spPr bwMode="auto">
            <a:xfrm flipV="1">
              <a:off x="576" y="3792"/>
              <a:ext cx="48" cy="4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49" name="Line 11"/>
            <p:cNvSpPr>
              <a:spLocks noChangeShapeType="1"/>
            </p:cNvSpPr>
            <p:nvPr/>
          </p:nvSpPr>
          <p:spPr bwMode="auto">
            <a:xfrm>
              <a:off x="576" y="3792"/>
              <a:ext cx="48" cy="4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494" name="Group 13"/>
          <p:cNvGrpSpPr>
            <a:grpSpLocks/>
          </p:cNvGrpSpPr>
          <p:nvPr/>
        </p:nvGrpSpPr>
        <p:grpSpPr bwMode="auto">
          <a:xfrm>
            <a:off x="1219200" y="2286000"/>
            <a:ext cx="152400" cy="152400"/>
            <a:chOff x="576" y="3792"/>
            <a:chExt cx="48" cy="48"/>
          </a:xfrm>
        </p:grpSpPr>
        <p:sp>
          <p:nvSpPr>
            <p:cNvPr id="20546" name="Line 14"/>
            <p:cNvSpPr>
              <a:spLocks noChangeShapeType="1"/>
            </p:cNvSpPr>
            <p:nvPr/>
          </p:nvSpPr>
          <p:spPr bwMode="auto">
            <a:xfrm flipV="1">
              <a:off x="576" y="3792"/>
              <a:ext cx="48" cy="4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47" name="Line 15"/>
            <p:cNvSpPr>
              <a:spLocks noChangeShapeType="1"/>
            </p:cNvSpPr>
            <p:nvPr/>
          </p:nvSpPr>
          <p:spPr bwMode="auto">
            <a:xfrm>
              <a:off x="576" y="3792"/>
              <a:ext cx="48" cy="4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495" name="Group 16"/>
          <p:cNvGrpSpPr>
            <a:grpSpLocks/>
          </p:cNvGrpSpPr>
          <p:nvPr/>
        </p:nvGrpSpPr>
        <p:grpSpPr bwMode="auto">
          <a:xfrm>
            <a:off x="1219200" y="4267200"/>
            <a:ext cx="152400" cy="152400"/>
            <a:chOff x="576" y="3792"/>
            <a:chExt cx="48" cy="48"/>
          </a:xfrm>
        </p:grpSpPr>
        <p:sp>
          <p:nvSpPr>
            <p:cNvPr id="20544" name="Line 17"/>
            <p:cNvSpPr>
              <a:spLocks noChangeShapeType="1"/>
            </p:cNvSpPr>
            <p:nvPr/>
          </p:nvSpPr>
          <p:spPr bwMode="auto">
            <a:xfrm flipV="1">
              <a:off x="576" y="3792"/>
              <a:ext cx="48" cy="4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45" name="Line 18"/>
            <p:cNvSpPr>
              <a:spLocks noChangeShapeType="1"/>
            </p:cNvSpPr>
            <p:nvPr/>
          </p:nvSpPr>
          <p:spPr bwMode="auto">
            <a:xfrm>
              <a:off x="576" y="3792"/>
              <a:ext cx="48" cy="4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496" name="Group 19"/>
          <p:cNvGrpSpPr>
            <a:grpSpLocks/>
          </p:cNvGrpSpPr>
          <p:nvPr/>
        </p:nvGrpSpPr>
        <p:grpSpPr bwMode="auto">
          <a:xfrm>
            <a:off x="2057400" y="1752600"/>
            <a:ext cx="152400" cy="152400"/>
            <a:chOff x="576" y="3792"/>
            <a:chExt cx="48" cy="48"/>
          </a:xfrm>
        </p:grpSpPr>
        <p:sp>
          <p:nvSpPr>
            <p:cNvPr id="20542" name="Line 20"/>
            <p:cNvSpPr>
              <a:spLocks noChangeShapeType="1"/>
            </p:cNvSpPr>
            <p:nvPr/>
          </p:nvSpPr>
          <p:spPr bwMode="auto">
            <a:xfrm flipV="1">
              <a:off x="576" y="3792"/>
              <a:ext cx="48" cy="4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43" name="Line 21"/>
            <p:cNvSpPr>
              <a:spLocks noChangeShapeType="1"/>
            </p:cNvSpPr>
            <p:nvPr/>
          </p:nvSpPr>
          <p:spPr bwMode="auto">
            <a:xfrm>
              <a:off x="576" y="3792"/>
              <a:ext cx="48" cy="4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497" name="Group 22"/>
          <p:cNvGrpSpPr>
            <a:grpSpLocks/>
          </p:cNvGrpSpPr>
          <p:nvPr/>
        </p:nvGrpSpPr>
        <p:grpSpPr bwMode="auto">
          <a:xfrm>
            <a:off x="2057400" y="4800600"/>
            <a:ext cx="152400" cy="152400"/>
            <a:chOff x="576" y="3792"/>
            <a:chExt cx="48" cy="48"/>
          </a:xfrm>
        </p:grpSpPr>
        <p:sp>
          <p:nvSpPr>
            <p:cNvPr id="20540" name="Line 23"/>
            <p:cNvSpPr>
              <a:spLocks noChangeShapeType="1"/>
            </p:cNvSpPr>
            <p:nvPr/>
          </p:nvSpPr>
          <p:spPr bwMode="auto">
            <a:xfrm flipV="1">
              <a:off x="576" y="3792"/>
              <a:ext cx="48" cy="4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41" name="Line 24"/>
            <p:cNvSpPr>
              <a:spLocks noChangeShapeType="1"/>
            </p:cNvSpPr>
            <p:nvPr/>
          </p:nvSpPr>
          <p:spPr bwMode="auto">
            <a:xfrm>
              <a:off x="576" y="3792"/>
              <a:ext cx="48" cy="4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498" name="Group 25"/>
          <p:cNvGrpSpPr>
            <a:grpSpLocks/>
          </p:cNvGrpSpPr>
          <p:nvPr/>
        </p:nvGrpSpPr>
        <p:grpSpPr bwMode="auto">
          <a:xfrm>
            <a:off x="2895600" y="2286000"/>
            <a:ext cx="152400" cy="152400"/>
            <a:chOff x="576" y="3792"/>
            <a:chExt cx="48" cy="48"/>
          </a:xfrm>
        </p:grpSpPr>
        <p:sp>
          <p:nvSpPr>
            <p:cNvPr id="20538" name="Line 26"/>
            <p:cNvSpPr>
              <a:spLocks noChangeShapeType="1"/>
            </p:cNvSpPr>
            <p:nvPr/>
          </p:nvSpPr>
          <p:spPr bwMode="auto">
            <a:xfrm flipV="1">
              <a:off x="576" y="3792"/>
              <a:ext cx="48" cy="4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39" name="Line 27"/>
            <p:cNvSpPr>
              <a:spLocks noChangeShapeType="1"/>
            </p:cNvSpPr>
            <p:nvPr/>
          </p:nvSpPr>
          <p:spPr bwMode="auto">
            <a:xfrm>
              <a:off x="576" y="3792"/>
              <a:ext cx="48" cy="4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499" name="Group 28"/>
          <p:cNvGrpSpPr>
            <a:grpSpLocks/>
          </p:cNvGrpSpPr>
          <p:nvPr/>
        </p:nvGrpSpPr>
        <p:grpSpPr bwMode="auto">
          <a:xfrm>
            <a:off x="2895600" y="4267200"/>
            <a:ext cx="152400" cy="152400"/>
            <a:chOff x="576" y="3792"/>
            <a:chExt cx="48" cy="48"/>
          </a:xfrm>
        </p:grpSpPr>
        <p:sp>
          <p:nvSpPr>
            <p:cNvPr id="20536" name="Line 29"/>
            <p:cNvSpPr>
              <a:spLocks noChangeShapeType="1"/>
            </p:cNvSpPr>
            <p:nvPr/>
          </p:nvSpPr>
          <p:spPr bwMode="auto">
            <a:xfrm flipV="1">
              <a:off x="576" y="3792"/>
              <a:ext cx="48" cy="4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37" name="Line 30"/>
            <p:cNvSpPr>
              <a:spLocks noChangeShapeType="1"/>
            </p:cNvSpPr>
            <p:nvPr/>
          </p:nvSpPr>
          <p:spPr bwMode="auto">
            <a:xfrm>
              <a:off x="576" y="3792"/>
              <a:ext cx="48" cy="4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500" name="Group 31"/>
          <p:cNvGrpSpPr>
            <a:grpSpLocks/>
          </p:cNvGrpSpPr>
          <p:nvPr/>
        </p:nvGrpSpPr>
        <p:grpSpPr bwMode="auto">
          <a:xfrm>
            <a:off x="3429000" y="3276600"/>
            <a:ext cx="152400" cy="152400"/>
            <a:chOff x="576" y="3792"/>
            <a:chExt cx="48" cy="48"/>
          </a:xfrm>
        </p:grpSpPr>
        <p:sp>
          <p:nvSpPr>
            <p:cNvPr id="20534" name="Line 32"/>
            <p:cNvSpPr>
              <a:spLocks noChangeShapeType="1"/>
            </p:cNvSpPr>
            <p:nvPr/>
          </p:nvSpPr>
          <p:spPr bwMode="auto">
            <a:xfrm flipV="1">
              <a:off x="576" y="3792"/>
              <a:ext cx="48" cy="4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35" name="Line 33"/>
            <p:cNvSpPr>
              <a:spLocks noChangeShapeType="1"/>
            </p:cNvSpPr>
            <p:nvPr/>
          </p:nvSpPr>
          <p:spPr bwMode="auto">
            <a:xfrm>
              <a:off x="576" y="3792"/>
              <a:ext cx="48" cy="4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0501" name="Text Box 34"/>
          <p:cNvSpPr txBox="1">
            <a:spLocks noChangeArrowheads="1"/>
          </p:cNvSpPr>
          <p:nvPr/>
        </p:nvSpPr>
        <p:spPr bwMode="auto">
          <a:xfrm>
            <a:off x="457200" y="29718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2000">
                <a:latin typeface="Wingdings 2" pitchFamily="18" charset="2"/>
                <a:sym typeface="Wingdings 2" pitchFamily="18" charset="2"/>
              </a:rPr>
              <a:t></a:t>
            </a:r>
            <a:endParaRPr lang="en-US" sz="2000">
              <a:latin typeface="Wingdings 2" pitchFamily="18" charset="2"/>
            </a:endParaRPr>
          </a:p>
        </p:txBody>
      </p:sp>
      <p:sp>
        <p:nvSpPr>
          <p:cNvPr id="20502" name="Text Box 35"/>
          <p:cNvSpPr txBox="1">
            <a:spLocks noChangeArrowheads="1"/>
          </p:cNvSpPr>
          <p:nvPr/>
        </p:nvSpPr>
        <p:spPr bwMode="auto">
          <a:xfrm>
            <a:off x="3429000" y="29718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2000">
                <a:latin typeface="Wingdings 2" pitchFamily="18" charset="2"/>
                <a:sym typeface="Wingdings 2" pitchFamily="18" charset="2"/>
              </a:rPr>
              <a:t></a:t>
            </a:r>
            <a:endParaRPr lang="en-US" sz="2000">
              <a:latin typeface="Wingdings 2" pitchFamily="18" charset="2"/>
            </a:endParaRPr>
          </a:p>
        </p:txBody>
      </p:sp>
      <p:sp>
        <p:nvSpPr>
          <p:cNvPr id="20503" name="Text Box 36"/>
          <p:cNvSpPr txBox="1">
            <a:spLocks noChangeArrowheads="1"/>
          </p:cNvSpPr>
          <p:nvPr/>
        </p:nvSpPr>
        <p:spPr bwMode="auto">
          <a:xfrm>
            <a:off x="1676400" y="16002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2000">
                <a:latin typeface="Wingdings 2" pitchFamily="18" charset="2"/>
                <a:sym typeface="Wingdings 2" pitchFamily="18" charset="2"/>
              </a:rPr>
              <a:t></a:t>
            </a:r>
            <a:endParaRPr lang="en-US" sz="2000">
              <a:latin typeface="Wingdings 2" pitchFamily="18" charset="2"/>
            </a:endParaRPr>
          </a:p>
        </p:txBody>
      </p:sp>
      <p:sp>
        <p:nvSpPr>
          <p:cNvPr id="20504" name="Text Box 37"/>
          <p:cNvSpPr txBox="1">
            <a:spLocks noChangeArrowheads="1"/>
          </p:cNvSpPr>
          <p:nvPr/>
        </p:nvSpPr>
        <p:spPr bwMode="auto">
          <a:xfrm>
            <a:off x="1676400" y="47244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2000">
                <a:latin typeface="Wingdings 2" pitchFamily="18" charset="2"/>
                <a:sym typeface="Wingdings 2" pitchFamily="18" charset="2"/>
              </a:rPr>
              <a:t></a:t>
            </a:r>
            <a:endParaRPr lang="en-US" sz="2000">
              <a:latin typeface="Wingdings 2" pitchFamily="18" charset="2"/>
            </a:endParaRPr>
          </a:p>
        </p:txBody>
      </p:sp>
      <p:sp>
        <p:nvSpPr>
          <p:cNvPr id="20505" name="Text Box 38"/>
          <p:cNvSpPr txBox="1">
            <a:spLocks noChangeArrowheads="1"/>
          </p:cNvSpPr>
          <p:nvPr/>
        </p:nvSpPr>
        <p:spPr bwMode="auto">
          <a:xfrm>
            <a:off x="1295400" y="21336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2000">
                <a:latin typeface="Wingdings 2" pitchFamily="18" charset="2"/>
                <a:sym typeface="Wingdings 2" pitchFamily="18" charset="2"/>
              </a:rPr>
              <a:t></a:t>
            </a:r>
            <a:endParaRPr lang="en-US" sz="2000">
              <a:latin typeface="Wingdings 2" pitchFamily="18" charset="2"/>
            </a:endParaRPr>
          </a:p>
        </p:txBody>
      </p:sp>
      <p:sp>
        <p:nvSpPr>
          <p:cNvPr id="20506" name="Text Box 39"/>
          <p:cNvSpPr txBox="1">
            <a:spLocks noChangeArrowheads="1"/>
          </p:cNvSpPr>
          <p:nvPr/>
        </p:nvSpPr>
        <p:spPr bwMode="auto">
          <a:xfrm>
            <a:off x="1295400" y="41148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2000">
                <a:latin typeface="Wingdings 2" pitchFamily="18" charset="2"/>
                <a:sym typeface="Wingdings 2" pitchFamily="18" charset="2"/>
              </a:rPr>
              <a:t></a:t>
            </a:r>
            <a:endParaRPr lang="en-US" sz="2000">
              <a:latin typeface="Wingdings 2" pitchFamily="18" charset="2"/>
            </a:endParaRPr>
          </a:p>
        </p:txBody>
      </p:sp>
      <p:sp>
        <p:nvSpPr>
          <p:cNvPr id="20507" name="Text Box 40"/>
          <p:cNvSpPr txBox="1">
            <a:spLocks noChangeArrowheads="1"/>
          </p:cNvSpPr>
          <p:nvPr/>
        </p:nvSpPr>
        <p:spPr bwMode="auto">
          <a:xfrm>
            <a:off x="2971800" y="21336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2000">
                <a:latin typeface="Wingdings 2" pitchFamily="18" charset="2"/>
                <a:sym typeface="Wingdings 2" pitchFamily="18" charset="2"/>
              </a:rPr>
              <a:t></a:t>
            </a:r>
            <a:endParaRPr lang="en-US" sz="2000">
              <a:latin typeface="Wingdings 2" pitchFamily="18" charset="2"/>
            </a:endParaRPr>
          </a:p>
        </p:txBody>
      </p:sp>
      <p:sp>
        <p:nvSpPr>
          <p:cNvPr id="20508" name="Text Box 41"/>
          <p:cNvSpPr txBox="1">
            <a:spLocks noChangeArrowheads="1"/>
          </p:cNvSpPr>
          <p:nvPr/>
        </p:nvSpPr>
        <p:spPr bwMode="auto">
          <a:xfrm>
            <a:off x="2971800" y="41148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2000">
                <a:latin typeface="Wingdings 2" pitchFamily="18" charset="2"/>
                <a:sym typeface="Wingdings 2" pitchFamily="18" charset="2"/>
              </a:rPr>
              <a:t></a:t>
            </a:r>
            <a:endParaRPr lang="en-US" sz="2000">
              <a:latin typeface="Wingdings 2" pitchFamily="18" charset="2"/>
            </a:endParaRPr>
          </a:p>
        </p:txBody>
      </p:sp>
      <p:pic>
        <p:nvPicPr>
          <p:cNvPr id="20509" name="Picture 43" descr="D:\Users\a22069t\My Documents\Subsection Stuff\My People\Training Materials\txp_fig.png"/>
          <p:cNvPicPr>
            <a:picLocks noChangeAspect="1" noChangeArrowheads="1"/>
          </p:cNvPicPr>
          <p:nvPr>
            <p:custDataLst>
              <p:tags r:id="rId1"/>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4572000" y="1066800"/>
            <a:ext cx="8382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0510" name="Picture 45" descr="D:\Users\a22069t\My Documents\Subsection Stuff\My People\Training Materials\txp_fig.png"/>
          <p:cNvPicPr>
            <a:picLocks noChangeAspect="1" noChangeArrowheads="1"/>
          </p:cNvPicPr>
          <p:nvPr>
            <p:custDataLst>
              <p:tags r:id="rId2"/>
            </p:custDataLst>
          </p:nvPr>
        </p:nvPicPr>
        <p:blipFill>
          <a:blip r:embed="rId18">
            <a:extLst>
              <a:ext uri="{28A0092B-C50C-407E-A947-70E740481C1C}">
                <a14:useLocalDpi xmlns:a14="http://schemas.microsoft.com/office/drawing/2010/main" val="0"/>
              </a:ext>
            </a:extLst>
          </a:blip>
          <a:srcRect/>
          <a:stretch>
            <a:fillRect/>
          </a:stretch>
        </p:blipFill>
        <p:spPr bwMode="auto">
          <a:xfrm>
            <a:off x="4572000" y="1981200"/>
            <a:ext cx="67945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0511" name="Picture 49" descr="D:\Users\a22069t\My Documents\Subsection Stuff\My People\Training Materials\txp_fig.png"/>
          <p:cNvPicPr>
            <a:picLocks noChangeAspect="1" noChangeArrowheads="1"/>
          </p:cNvPicPr>
          <p:nvPr>
            <p:custDataLst>
              <p:tags r:id="rId3"/>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4572000" y="3124200"/>
            <a:ext cx="106521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0512" name="Picture 50" descr="D:\Users\a22069t\My Documents\Subsection Stuff\My People\Training Materials\txp_fig.png"/>
          <p:cNvPicPr>
            <a:picLocks noChangeAspect="1" noChangeArrowheads="1"/>
          </p:cNvPicPr>
          <p:nvPr>
            <p:custDataLst>
              <p:tags r:id="rId4"/>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4572000" y="4038600"/>
            <a:ext cx="34988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0513" name="Picture 51" descr="D:\Users\a22069t\My Documents\Subsection Stuff\My People\Training Materials\txp_fig.png"/>
          <p:cNvPicPr>
            <a:picLocks noChangeAspect="1" noChangeArrowheads="1"/>
          </p:cNvPicPr>
          <p:nvPr>
            <p:custDataLst>
              <p:tags r:id="rId5"/>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4572000" y="5486400"/>
            <a:ext cx="33512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20514" name="Text Box 52"/>
          <p:cNvSpPr txBox="1">
            <a:spLocks noChangeArrowheads="1"/>
          </p:cNvSpPr>
          <p:nvPr/>
        </p:nvSpPr>
        <p:spPr bwMode="auto">
          <a:xfrm>
            <a:off x="6629400" y="990600"/>
            <a:ext cx="20494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a:t>stable exponential</a:t>
            </a:r>
          </a:p>
        </p:txBody>
      </p:sp>
      <p:sp>
        <p:nvSpPr>
          <p:cNvPr id="20515" name="Text Box 53"/>
          <p:cNvSpPr txBox="1">
            <a:spLocks noChangeArrowheads="1"/>
          </p:cNvSpPr>
          <p:nvPr/>
        </p:nvSpPr>
        <p:spPr bwMode="auto">
          <a:xfrm>
            <a:off x="6629400" y="1981200"/>
            <a:ext cx="2306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a:t>unstable exponential</a:t>
            </a:r>
          </a:p>
        </p:txBody>
      </p:sp>
      <p:sp>
        <p:nvSpPr>
          <p:cNvPr id="20516" name="Text Box 54"/>
          <p:cNvSpPr txBox="1">
            <a:spLocks noChangeArrowheads="1"/>
          </p:cNvSpPr>
          <p:nvPr/>
        </p:nvSpPr>
        <p:spPr bwMode="auto">
          <a:xfrm>
            <a:off x="6781800" y="3048000"/>
            <a:ext cx="21669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a:t>undamped sinusoid</a:t>
            </a:r>
          </a:p>
        </p:txBody>
      </p:sp>
      <p:sp>
        <p:nvSpPr>
          <p:cNvPr id="20517" name="Text Box 55"/>
          <p:cNvSpPr txBox="1">
            <a:spLocks noChangeArrowheads="1"/>
          </p:cNvSpPr>
          <p:nvPr/>
        </p:nvSpPr>
        <p:spPr bwMode="auto">
          <a:xfrm>
            <a:off x="7086600" y="4648200"/>
            <a:ext cx="1909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a:t>damped sinusoid</a:t>
            </a:r>
          </a:p>
        </p:txBody>
      </p:sp>
      <p:sp>
        <p:nvSpPr>
          <p:cNvPr id="20518" name="Text Box 56"/>
          <p:cNvSpPr txBox="1">
            <a:spLocks noChangeArrowheads="1"/>
          </p:cNvSpPr>
          <p:nvPr/>
        </p:nvSpPr>
        <p:spPr bwMode="auto">
          <a:xfrm>
            <a:off x="7010400" y="6172200"/>
            <a:ext cx="195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a:t>unstable sinusoid</a:t>
            </a:r>
          </a:p>
        </p:txBody>
      </p:sp>
      <p:pic>
        <p:nvPicPr>
          <p:cNvPr id="20519" name="Picture 57" descr="D:\users\a22069t\My Documents\Subsection Stuff\My People\Training Materials\A Course Figures\stabexp.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562600" y="838200"/>
            <a:ext cx="887413"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0" name="Picture 58" descr="D:\Users\a22069t\My Documents\Subsection Stuff\My People\Training Materials\A Course Figures\unstabexp.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486400" y="1828800"/>
            <a:ext cx="887413"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1" name="Picture 59" descr="D:\Users\a22069t\My Documents\Subsection Stuff\My People\Training Materials\A Course Figures\undsin.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91200" y="2895600"/>
            <a:ext cx="877888"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2" name="Picture 60" descr="D:\Users\a22069t\My Documents\Subsection Stuff\My People\Training Materials\A Course Figures\dampsin.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153400" y="3886200"/>
            <a:ext cx="88741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3" name="Picture 61" descr="D:\Users\a22069t\My Documents\Subsection Stuff\My People\Training Materials\A Course Figures\unstabsin.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077200" y="5410200"/>
            <a:ext cx="887413"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4" name="Picture 70" descr="D:\Users\a22069t\My Documents\Subsection Stuff\My People\Training Materials\txp_fig.png"/>
          <p:cNvPicPr>
            <a:picLocks noChangeAspect="1" noChangeArrowheads="1"/>
          </p:cNvPicPr>
          <p:nvPr>
            <p:custDataLst>
              <p:tags r:id="rId6"/>
            </p:custDataLst>
          </p:nvPr>
        </p:nvPicPr>
        <p:blipFill>
          <a:blip r:embed="rId27">
            <a:extLst>
              <a:ext uri="{28A0092B-C50C-407E-A947-70E740481C1C}">
                <a14:useLocalDpi xmlns:a14="http://schemas.microsoft.com/office/drawing/2010/main" val="0"/>
              </a:ext>
            </a:extLst>
          </a:blip>
          <a:srcRect/>
          <a:stretch>
            <a:fillRect/>
          </a:stretch>
        </p:blipFill>
        <p:spPr bwMode="auto">
          <a:xfrm>
            <a:off x="2286000" y="4800600"/>
            <a:ext cx="414338"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0525" name="Picture 72" descr="D:\Users\a22069t\My Documents\Subsection Stuff\My People\Training Materials\txp_fig.png"/>
          <p:cNvPicPr>
            <a:picLocks noChangeAspect="1" noChangeArrowheads="1"/>
          </p:cNvPicPr>
          <p:nvPr>
            <p:custDataLst>
              <p:tags r:id="rId7"/>
            </p:custDataLst>
          </p:nvPr>
        </p:nvPicPr>
        <p:blipFill>
          <a:blip r:embed="rId28">
            <a:extLst>
              <a:ext uri="{28A0092B-C50C-407E-A947-70E740481C1C}">
                <a14:useLocalDpi xmlns:a14="http://schemas.microsoft.com/office/drawing/2010/main" val="0"/>
              </a:ext>
            </a:extLst>
          </a:blip>
          <a:srcRect/>
          <a:stretch>
            <a:fillRect/>
          </a:stretch>
        </p:blipFill>
        <p:spPr bwMode="auto">
          <a:xfrm>
            <a:off x="2286000" y="1752600"/>
            <a:ext cx="261938"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0526" name="Picture 73" descr="D:\Users\a22069t\My Documents\Subsection Stuff\My People\Training Materials\txp_fig.png"/>
          <p:cNvPicPr>
            <a:picLocks noChangeAspect="1" noChangeArrowheads="1"/>
          </p:cNvPicPr>
          <p:nvPr>
            <p:custDataLst>
              <p:tags r:id="rId8"/>
            </p:custDataLst>
          </p:nvPr>
        </p:nvPicPr>
        <p:blipFill>
          <a:blip r:embed="rId29">
            <a:extLst>
              <a:ext uri="{28A0092B-C50C-407E-A947-70E740481C1C}">
                <a14:useLocalDpi xmlns:a14="http://schemas.microsoft.com/office/drawing/2010/main" val="0"/>
              </a:ext>
            </a:extLst>
          </a:blip>
          <a:srcRect/>
          <a:stretch>
            <a:fillRect/>
          </a:stretch>
        </p:blipFill>
        <p:spPr bwMode="auto">
          <a:xfrm>
            <a:off x="2286000" y="2286000"/>
            <a:ext cx="250825"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0527" name="Picture 75" descr="D:\Users\a22069t\My Documents\Subsection Stuff\My People\Training Materials\txp_fig.png"/>
          <p:cNvPicPr>
            <a:picLocks noChangeAspect="1" noChangeArrowheads="1"/>
          </p:cNvPicPr>
          <p:nvPr>
            <p:custDataLst>
              <p:tags r:id="rId9"/>
            </p:custDataLst>
          </p:nvPr>
        </p:nvPicPr>
        <p:blipFill>
          <a:blip r:embed="rId30" cstate="print">
            <a:extLst>
              <a:ext uri="{28A0092B-C50C-407E-A947-70E740481C1C}">
                <a14:useLocalDpi xmlns:a14="http://schemas.microsoft.com/office/drawing/2010/main" val="0"/>
              </a:ext>
            </a:extLst>
          </a:blip>
          <a:srcRect/>
          <a:stretch>
            <a:fillRect/>
          </a:stretch>
        </p:blipFill>
        <p:spPr bwMode="auto">
          <a:xfrm>
            <a:off x="2209800" y="4267200"/>
            <a:ext cx="4032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0528" name="Picture 77" descr="D:\Users\a22069t\My Documents\Subsection Stuff\My People\Training Materials\txp_fig.png"/>
          <p:cNvPicPr>
            <a:picLocks noChangeAspect="1" noChangeArrowheads="1"/>
          </p:cNvPicPr>
          <p:nvPr>
            <p:custDataLst>
              <p:tags r:id="rId10"/>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3352800" y="3505200"/>
            <a:ext cx="228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0529" name="Picture 79" descr="D:\Users\a22069t\My Documents\Subsection Stuff\My People\Training Materials\txp_fig.png"/>
          <p:cNvPicPr>
            <a:picLocks noChangeAspect="1" noChangeArrowheads="1"/>
          </p:cNvPicPr>
          <p:nvPr>
            <p:custDataLst>
              <p:tags r:id="rId11"/>
            </p:custDataLst>
          </p:nvPr>
        </p:nvPicPr>
        <p:blipFill>
          <a:blip r:embed="rId32">
            <a:extLst>
              <a:ext uri="{28A0092B-C50C-407E-A947-70E740481C1C}">
                <a14:useLocalDpi xmlns:a14="http://schemas.microsoft.com/office/drawing/2010/main" val="0"/>
              </a:ext>
            </a:extLst>
          </a:blip>
          <a:srcRect/>
          <a:stretch>
            <a:fillRect/>
          </a:stretch>
        </p:blipFill>
        <p:spPr bwMode="auto">
          <a:xfrm>
            <a:off x="604838" y="3505200"/>
            <a:ext cx="392112"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0530" name="Picture 82" descr="D:\Users\a22069t\My Documents\Subsection Stuff\My People\Training Materials\txp_fig.png"/>
          <p:cNvPicPr>
            <a:picLocks noChangeAspect="1" noChangeArrowheads="1"/>
          </p:cNvPicPr>
          <p:nvPr>
            <p:custDataLst>
              <p:tags r:id="rId12"/>
            </p:custDataLst>
          </p:nvPr>
        </p:nvPicPr>
        <p:blipFill>
          <a:blip r:embed="rId33">
            <a:extLst>
              <a:ext uri="{28A0092B-C50C-407E-A947-70E740481C1C}">
                <a14:useLocalDpi xmlns:a14="http://schemas.microsoft.com/office/drawing/2010/main" val="0"/>
              </a:ext>
            </a:extLst>
          </a:blip>
          <a:srcRect/>
          <a:stretch>
            <a:fillRect/>
          </a:stretch>
        </p:blipFill>
        <p:spPr bwMode="auto">
          <a:xfrm>
            <a:off x="1600200" y="3048000"/>
            <a:ext cx="12065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20531" name="Freeform 83"/>
          <p:cNvSpPr>
            <a:spLocks/>
          </p:cNvSpPr>
          <p:nvPr/>
        </p:nvSpPr>
        <p:spPr bwMode="auto">
          <a:xfrm>
            <a:off x="1752600" y="3124200"/>
            <a:ext cx="152400" cy="228600"/>
          </a:xfrm>
          <a:custGeom>
            <a:avLst/>
            <a:gdLst>
              <a:gd name="T0" fmla="*/ 0 w 96"/>
              <a:gd name="T1" fmla="*/ 2147483647 h 144"/>
              <a:gd name="T2" fmla="*/ 2147483647 w 96"/>
              <a:gd name="T3" fmla="*/ 2147483647 h 144"/>
              <a:gd name="T4" fmla="*/ 2147483647 w 96"/>
              <a:gd name="T5" fmla="*/ 0 h 144"/>
              <a:gd name="T6" fmla="*/ 0 60000 65536"/>
              <a:gd name="T7" fmla="*/ 0 60000 65536"/>
              <a:gd name="T8" fmla="*/ 0 60000 65536"/>
              <a:gd name="T9" fmla="*/ 0 w 96"/>
              <a:gd name="T10" fmla="*/ 0 h 144"/>
              <a:gd name="T11" fmla="*/ 96 w 96"/>
              <a:gd name="T12" fmla="*/ 144 h 144"/>
            </a:gdLst>
            <a:ahLst/>
            <a:cxnLst>
              <a:cxn ang="T6">
                <a:pos x="T0" y="T1"/>
              </a:cxn>
              <a:cxn ang="T7">
                <a:pos x="T2" y="T3"/>
              </a:cxn>
              <a:cxn ang="T8">
                <a:pos x="T4" y="T5"/>
              </a:cxn>
            </a:cxnLst>
            <a:rect l="T9" t="T10" r="T11" b="T12"/>
            <a:pathLst>
              <a:path w="96" h="144">
                <a:moveTo>
                  <a:pt x="0" y="144"/>
                </a:moveTo>
                <a:cubicBezTo>
                  <a:pt x="16" y="108"/>
                  <a:pt x="32" y="72"/>
                  <a:pt x="48" y="48"/>
                </a:cubicBezTo>
                <a:cubicBezTo>
                  <a:pt x="64" y="24"/>
                  <a:pt x="80" y="16"/>
                  <a:pt x="96" y="0"/>
                </a:cubicBezTo>
              </a:path>
            </a:pathLst>
          </a:custGeom>
          <a:noFill/>
          <a:ln w="19050" cap="flat" cmpd="sng">
            <a:solidFill>
              <a:schemeClr val="tx1"/>
            </a:solidFill>
            <a:prstDash val="solid"/>
            <a:round/>
            <a:headEnd type="none" w="med"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20532" name="Picture 85" descr="D:\Users\a22069t\My Documents\Subsection Stuff\My People\Training Materials\txp_fig.png"/>
          <p:cNvPicPr>
            <a:picLocks noChangeAspect="1" noChangeArrowheads="1"/>
          </p:cNvPicPr>
          <p:nvPr>
            <p:custDataLst>
              <p:tags r:id="rId13"/>
            </p:custDataLst>
          </p:nvPr>
        </p:nvPicPr>
        <p:blipFill>
          <a:blip r:embed="rId34">
            <a:extLst>
              <a:ext uri="{28A0092B-C50C-407E-A947-70E740481C1C}">
                <a14:useLocalDpi xmlns:a14="http://schemas.microsoft.com/office/drawing/2010/main" val="0"/>
              </a:ext>
            </a:extLst>
          </a:blip>
          <a:srcRect/>
          <a:stretch>
            <a:fillRect/>
          </a:stretch>
        </p:blipFill>
        <p:spPr bwMode="auto">
          <a:xfrm>
            <a:off x="4267200" y="4648200"/>
            <a:ext cx="274320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20533" name="Picture 87" descr="D:\users\a22069t\My Documents\Subsection Stuff\My People\Training Materials\txp_fig.png"/>
          <p:cNvPicPr>
            <a:picLocks noChangeAspect="1" noChangeArrowheads="1"/>
          </p:cNvPicPr>
          <p:nvPr>
            <p:custDataLst>
              <p:tags r:id="rId14"/>
            </p:custDataLst>
          </p:nvPr>
        </p:nvPicPr>
        <p:blipFill>
          <a:blip r:embed="rId35">
            <a:extLst>
              <a:ext uri="{28A0092B-C50C-407E-A947-70E740481C1C}">
                <a14:useLocalDpi xmlns:a14="http://schemas.microsoft.com/office/drawing/2010/main" val="0"/>
              </a:ext>
            </a:extLst>
          </a:blip>
          <a:srcRect/>
          <a:stretch>
            <a:fillRect/>
          </a:stretch>
        </p:blipFill>
        <p:spPr bwMode="auto">
          <a:xfrm>
            <a:off x="1219200" y="3429000"/>
            <a:ext cx="130175"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extLst>
      <p:ext uri="{BB962C8B-B14F-4D97-AF65-F5344CB8AC3E}">
        <p14:creationId xmlns:p14="http://schemas.microsoft.com/office/powerpoint/2010/main" val="227471233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AA6C44D7-42FF-4223-8A4C-DF4F1C60C196}" type="slidenum">
              <a:rPr lang="en-US" sz="1400" smtClean="0"/>
              <a:pPr eaLnBrk="1" hangingPunct="1"/>
              <a:t>88</a:t>
            </a:fld>
            <a:endParaRPr lang="en-US" sz="1400" smtClean="0"/>
          </a:p>
        </p:txBody>
      </p:sp>
      <p:sp>
        <p:nvSpPr>
          <p:cNvPr id="63491" name="Rectangle 2"/>
          <p:cNvSpPr>
            <a:spLocks noGrp="1" noChangeArrowheads="1"/>
          </p:cNvSpPr>
          <p:nvPr>
            <p:ph type="title"/>
          </p:nvPr>
        </p:nvSpPr>
        <p:spPr>
          <a:xfrm>
            <a:off x="571501" y="0"/>
            <a:ext cx="7772400" cy="404664"/>
          </a:xfrm>
        </p:spPr>
        <p:txBody>
          <a:bodyPr/>
          <a:lstStyle/>
          <a:p>
            <a:pPr eaLnBrk="1" hangingPunct="1"/>
            <a:r>
              <a:rPr lang="en-US" dirty="0" smtClean="0"/>
              <a:t>Conclusion</a:t>
            </a:r>
          </a:p>
        </p:txBody>
      </p:sp>
      <p:sp>
        <p:nvSpPr>
          <p:cNvPr id="63492" name="Rectangle 3"/>
          <p:cNvSpPr>
            <a:spLocks noGrp="1" noChangeArrowheads="1"/>
          </p:cNvSpPr>
          <p:nvPr>
            <p:ph type="body" idx="1"/>
          </p:nvPr>
        </p:nvSpPr>
        <p:spPr>
          <a:xfrm>
            <a:off x="639414" y="3645024"/>
            <a:ext cx="7772400" cy="3352056"/>
          </a:xfrm>
        </p:spPr>
        <p:txBody>
          <a:bodyPr/>
          <a:lstStyle/>
          <a:p>
            <a:pPr eaLnBrk="1" hangingPunct="1">
              <a:lnSpc>
                <a:spcPct val="90000"/>
              </a:lnSpc>
            </a:pPr>
            <a:r>
              <a:rPr lang="en-US" sz="1400" dirty="0" smtClean="0"/>
              <a:t>If you don’t have a linear system you can always make one</a:t>
            </a:r>
          </a:p>
          <a:p>
            <a:pPr lvl="1" eaLnBrk="1" hangingPunct="1">
              <a:lnSpc>
                <a:spcPct val="90000"/>
              </a:lnSpc>
            </a:pPr>
            <a:r>
              <a:rPr lang="en-US" sz="1200" dirty="0" smtClean="0"/>
              <a:t>Linearization turn-the-crank process</a:t>
            </a:r>
          </a:p>
          <a:p>
            <a:pPr lvl="1" eaLnBrk="1" hangingPunct="1">
              <a:lnSpc>
                <a:spcPct val="90000"/>
              </a:lnSpc>
            </a:pPr>
            <a:r>
              <a:rPr lang="en-US" sz="1200" dirty="0" smtClean="0"/>
              <a:t>We do it because we can!</a:t>
            </a:r>
          </a:p>
          <a:p>
            <a:pPr lvl="1" eaLnBrk="1" hangingPunct="1">
              <a:lnSpc>
                <a:spcPct val="90000"/>
              </a:lnSpc>
            </a:pPr>
            <a:endParaRPr lang="en-US" sz="1200" dirty="0" smtClean="0"/>
          </a:p>
          <a:p>
            <a:pPr eaLnBrk="1" hangingPunct="1">
              <a:lnSpc>
                <a:spcPct val="90000"/>
              </a:lnSpc>
            </a:pPr>
            <a:r>
              <a:rPr lang="en-US" sz="1400" dirty="0" smtClean="0"/>
              <a:t>All linear systems have a frequency response</a:t>
            </a:r>
          </a:p>
          <a:p>
            <a:pPr lvl="1" eaLnBrk="1" hangingPunct="1">
              <a:lnSpc>
                <a:spcPct val="90000"/>
              </a:lnSpc>
            </a:pPr>
            <a:r>
              <a:rPr lang="en-US" sz="1200" dirty="0" smtClean="0"/>
              <a:t>Sinusoids pass through linear systems without changing their frequencies, only amplitude and phase</a:t>
            </a:r>
          </a:p>
          <a:p>
            <a:pPr lvl="1" eaLnBrk="1" hangingPunct="1">
              <a:lnSpc>
                <a:spcPct val="90000"/>
              </a:lnSpc>
            </a:pPr>
            <a:r>
              <a:rPr lang="en-US" sz="1200" dirty="0" smtClean="0"/>
              <a:t>Easy to compute from Laplace Transform - just replace </a:t>
            </a:r>
            <a:r>
              <a:rPr lang="en-US" sz="1200" i="1" dirty="0" smtClean="0"/>
              <a:t>s</a:t>
            </a:r>
            <a:r>
              <a:rPr lang="en-US" sz="1200" dirty="0" smtClean="0"/>
              <a:t> with </a:t>
            </a:r>
            <a:r>
              <a:rPr lang="en-US" sz="1200" i="1" dirty="0" err="1" smtClean="0"/>
              <a:t>j</a:t>
            </a:r>
            <a:r>
              <a:rPr lang="en-US" sz="1400" i="1" dirty="0" err="1" smtClean="0">
                <a:latin typeface="Symbol" pitchFamily="18" charset="2"/>
              </a:rPr>
              <a:t>w</a:t>
            </a:r>
            <a:endParaRPr lang="en-US" sz="1400" dirty="0" smtClean="0">
              <a:latin typeface="Symbol" pitchFamily="18" charset="2"/>
            </a:endParaRPr>
          </a:p>
          <a:p>
            <a:pPr lvl="1" eaLnBrk="1" hangingPunct="1">
              <a:lnSpc>
                <a:spcPct val="90000"/>
              </a:lnSpc>
            </a:pPr>
            <a:endParaRPr lang="en-US" sz="1200" dirty="0" smtClean="0"/>
          </a:p>
          <a:p>
            <a:pPr eaLnBrk="1" hangingPunct="1">
              <a:lnSpc>
                <a:spcPct val="90000"/>
              </a:lnSpc>
            </a:pPr>
            <a:r>
              <a:rPr lang="en-US" sz="1400" dirty="0" smtClean="0"/>
              <a:t>Frequency response can be used as a powerful design tool</a:t>
            </a:r>
          </a:p>
          <a:p>
            <a:pPr lvl="1" eaLnBrk="1" hangingPunct="1">
              <a:lnSpc>
                <a:spcPct val="90000"/>
              </a:lnSpc>
            </a:pPr>
            <a:r>
              <a:rPr lang="en-US" sz="1200" dirty="0" smtClean="0"/>
              <a:t>Can use open-loop response to shape closed loop</a:t>
            </a:r>
          </a:p>
          <a:p>
            <a:pPr lvl="1" eaLnBrk="1" hangingPunct="1">
              <a:lnSpc>
                <a:spcPct val="90000"/>
              </a:lnSpc>
            </a:pPr>
            <a:r>
              <a:rPr lang="en-US" sz="1200" dirty="0" smtClean="0"/>
              <a:t>Phase and gain margin can guarantee the system will work even if you screwed up the modeling</a:t>
            </a:r>
          </a:p>
          <a:p>
            <a:pPr lvl="1" eaLnBrk="1" hangingPunct="1">
              <a:lnSpc>
                <a:spcPct val="90000"/>
              </a:lnSpc>
            </a:pPr>
            <a:endParaRPr lang="en-US" sz="1200" dirty="0" smtClean="0"/>
          </a:p>
        </p:txBody>
      </p:sp>
      <p:grpSp>
        <p:nvGrpSpPr>
          <p:cNvPr id="8" name="Group 16"/>
          <p:cNvGrpSpPr>
            <a:grpSpLocks/>
          </p:cNvGrpSpPr>
          <p:nvPr/>
        </p:nvGrpSpPr>
        <p:grpSpPr bwMode="auto">
          <a:xfrm>
            <a:off x="2909515" y="692696"/>
            <a:ext cx="1309688" cy="990600"/>
            <a:chOff x="1680" y="720"/>
            <a:chExt cx="825" cy="624"/>
          </a:xfrm>
        </p:grpSpPr>
        <p:sp>
          <p:nvSpPr>
            <p:cNvPr id="9" name="Rectangle 7"/>
            <p:cNvSpPr>
              <a:spLocks noChangeArrowheads="1"/>
            </p:cNvSpPr>
            <p:nvPr/>
          </p:nvSpPr>
          <p:spPr bwMode="auto">
            <a:xfrm>
              <a:off x="1680"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 name="Text Box 8"/>
            <p:cNvSpPr txBox="1">
              <a:spLocks noChangeArrowheads="1"/>
            </p:cNvSpPr>
            <p:nvPr/>
          </p:nvSpPr>
          <p:spPr bwMode="auto">
            <a:xfrm>
              <a:off x="1680" y="768"/>
              <a:ext cx="825"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Nonlinear</a:t>
              </a:r>
              <a:br>
                <a:rPr lang="en-US"/>
              </a:br>
              <a:r>
                <a:rPr lang="en-US"/>
                <a:t>Differential</a:t>
              </a:r>
              <a:br>
                <a:rPr lang="en-US"/>
              </a:br>
              <a:r>
                <a:rPr lang="en-US"/>
                <a:t>Equations</a:t>
              </a:r>
            </a:p>
          </p:txBody>
        </p:sp>
      </p:grpSp>
      <p:grpSp>
        <p:nvGrpSpPr>
          <p:cNvPr id="11" name="Group 17"/>
          <p:cNvGrpSpPr>
            <a:grpSpLocks/>
          </p:cNvGrpSpPr>
          <p:nvPr/>
        </p:nvGrpSpPr>
        <p:grpSpPr bwMode="auto">
          <a:xfrm>
            <a:off x="5073278" y="692696"/>
            <a:ext cx="1309687" cy="990600"/>
            <a:chOff x="3024" y="720"/>
            <a:chExt cx="825" cy="624"/>
          </a:xfrm>
        </p:grpSpPr>
        <p:sp>
          <p:nvSpPr>
            <p:cNvPr id="12"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Text Box 10"/>
            <p:cNvSpPr txBox="1">
              <a:spLocks noChangeArrowheads="1"/>
            </p:cNvSpPr>
            <p:nvPr/>
          </p:nvSpPr>
          <p:spPr bwMode="auto">
            <a:xfrm>
              <a:off x="3024" y="768"/>
              <a:ext cx="825"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Linear</a:t>
              </a:r>
              <a:br>
                <a:rPr lang="en-US"/>
              </a:br>
              <a:r>
                <a:rPr lang="en-US"/>
                <a:t>Differential</a:t>
              </a:r>
              <a:br>
                <a:rPr lang="en-US"/>
              </a:br>
              <a:r>
                <a:rPr lang="en-US"/>
                <a:t>Equations</a:t>
              </a:r>
            </a:p>
          </p:txBody>
        </p:sp>
      </p:grpSp>
      <p:grpSp>
        <p:nvGrpSpPr>
          <p:cNvPr id="14" name="Group 18"/>
          <p:cNvGrpSpPr>
            <a:grpSpLocks/>
          </p:cNvGrpSpPr>
          <p:nvPr/>
        </p:nvGrpSpPr>
        <p:grpSpPr bwMode="auto">
          <a:xfrm>
            <a:off x="7237040" y="692696"/>
            <a:ext cx="1295400" cy="990600"/>
            <a:chOff x="4128" y="720"/>
            <a:chExt cx="816" cy="624"/>
          </a:xfrm>
        </p:grpSpPr>
        <p:sp>
          <p:nvSpPr>
            <p:cNvPr id="15" name="Rectangle 11"/>
            <p:cNvSpPr>
              <a:spLocks noChangeArrowheads="1"/>
            </p:cNvSpPr>
            <p:nvPr/>
          </p:nvSpPr>
          <p:spPr bwMode="auto">
            <a:xfrm>
              <a:off x="4128"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Text Box 12"/>
            <p:cNvSpPr txBox="1">
              <a:spLocks noChangeArrowheads="1"/>
            </p:cNvSpPr>
            <p:nvPr/>
          </p:nvSpPr>
          <p:spPr bwMode="auto">
            <a:xfrm>
              <a:off x="4128" y="816"/>
              <a:ext cx="81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Transfer</a:t>
              </a:r>
              <a:br>
                <a:rPr lang="en-US"/>
              </a:br>
              <a:r>
                <a:rPr lang="en-US"/>
                <a:t>Function</a:t>
              </a:r>
            </a:p>
          </p:txBody>
        </p:sp>
      </p:grpSp>
      <p:grpSp>
        <p:nvGrpSpPr>
          <p:cNvPr id="17" name="Group 15"/>
          <p:cNvGrpSpPr>
            <a:grpSpLocks/>
          </p:cNvGrpSpPr>
          <p:nvPr/>
        </p:nvGrpSpPr>
        <p:grpSpPr bwMode="auto">
          <a:xfrm>
            <a:off x="760040" y="692696"/>
            <a:ext cx="1295400" cy="990600"/>
            <a:chOff x="576" y="720"/>
            <a:chExt cx="816" cy="624"/>
          </a:xfrm>
        </p:grpSpPr>
        <p:sp>
          <p:nvSpPr>
            <p:cNvPr id="18" name="Rectangle 13"/>
            <p:cNvSpPr>
              <a:spLocks noChangeArrowheads="1"/>
            </p:cNvSpPr>
            <p:nvPr/>
          </p:nvSpPr>
          <p:spPr bwMode="auto">
            <a:xfrm>
              <a:off x="576"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Text Box 14"/>
            <p:cNvSpPr txBox="1">
              <a:spLocks noChangeArrowheads="1"/>
            </p:cNvSpPr>
            <p:nvPr/>
          </p:nvSpPr>
          <p:spPr bwMode="auto">
            <a:xfrm>
              <a:off x="576" y="816"/>
              <a:ext cx="81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a:t>Physical</a:t>
              </a:r>
              <a:br>
                <a:rPr lang="en-US"/>
              </a:br>
              <a:r>
                <a:rPr lang="en-US"/>
                <a:t>System</a:t>
              </a:r>
            </a:p>
          </p:txBody>
        </p:sp>
      </p:grpSp>
      <p:sp>
        <p:nvSpPr>
          <p:cNvPr id="20" name="Text Box 19"/>
          <p:cNvSpPr txBox="1">
            <a:spLocks noChangeArrowheads="1"/>
          </p:cNvSpPr>
          <p:nvPr/>
        </p:nvSpPr>
        <p:spPr bwMode="auto">
          <a:xfrm>
            <a:off x="2572965" y="1816646"/>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endParaRPr lang="en-US"/>
          </a:p>
        </p:txBody>
      </p:sp>
      <p:sp>
        <p:nvSpPr>
          <p:cNvPr id="21" name="Text Box 21"/>
          <p:cNvSpPr txBox="1">
            <a:spLocks noChangeArrowheads="1"/>
          </p:cNvSpPr>
          <p:nvPr/>
        </p:nvSpPr>
        <p:spPr bwMode="auto">
          <a:xfrm>
            <a:off x="2131640" y="768896"/>
            <a:ext cx="7350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dirty="0">
                <a:sym typeface="Symbol" pitchFamily="18" charset="2"/>
              </a:rPr>
              <a:t></a:t>
            </a:r>
            <a:endParaRPr lang="en-US" sz="4400" dirty="0"/>
          </a:p>
        </p:txBody>
      </p:sp>
      <p:sp>
        <p:nvSpPr>
          <p:cNvPr id="22" name="Text Box 22"/>
          <p:cNvSpPr txBox="1">
            <a:spLocks noChangeArrowheads="1"/>
          </p:cNvSpPr>
          <p:nvPr/>
        </p:nvSpPr>
        <p:spPr bwMode="auto">
          <a:xfrm>
            <a:off x="4265240" y="768896"/>
            <a:ext cx="7350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a:sym typeface="Symbol" pitchFamily="18" charset="2"/>
              </a:rPr>
              <a:t></a:t>
            </a:r>
            <a:endParaRPr lang="en-US" sz="4400"/>
          </a:p>
        </p:txBody>
      </p:sp>
      <p:sp>
        <p:nvSpPr>
          <p:cNvPr id="23" name="Text Box 23"/>
          <p:cNvSpPr txBox="1">
            <a:spLocks noChangeArrowheads="1"/>
          </p:cNvSpPr>
          <p:nvPr/>
        </p:nvSpPr>
        <p:spPr bwMode="auto">
          <a:xfrm>
            <a:off x="6475040" y="768896"/>
            <a:ext cx="7350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4400" dirty="0">
                <a:sym typeface="Symbol" pitchFamily="18" charset="2"/>
              </a:rPr>
              <a:t></a:t>
            </a:r>
            <a:endParaRPr lang="en-US" sz="4400" dirty="0"/>
          </a:p>
        </p:txBody>
      </p:sp>
      <p:sp>
        <p:nvSpPr>
          <p:cNvPr id="46" name="Text Box 23"/>
          <p:cNvSpPr txBox="1">
            <a:spLocks noChangeArrowheads="1"/>
          </p:cNvSpPr>
          <p:nvPr/>
        </p:nvSpPr>
        <p:spPr bwMode="auto">
          <a:xfrm flipH="1">
            <a:off x="35496" y="2081085"/>
            <a:ext cx="552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2400" dirty="0">
                <a:sym typeface="Symbol" pitchFamily="18" charset="2"/>
              </a:rPr>
              <a:t></a:t>
            </a:r>
            <a:endParaRPr lang="en-US" sz="2400" dirty="0"/>
          </a:p>
        </p:txBody>
      </p:sp>
      <p:grpSp>
        <p:nvGrpSpPr>
          <p:cNvPr id="47" name="Group 18"/>
          <p:cNvGrpSpPr>
            <a:grpSpLocks/>
          </p:cNvGrpSpPr>
          <p:nvPr/>
        </p:nvGrpSpPr>
        <p:grpSpPr bwMode="auto">
          <a:xfrm>
            <a:off x="5184042" y="1730772"/>
            <a:ext cx="884983" cy="546100"/>
            <a:chOff x="4128" y="720"/>
            <a:chExt cx="816" cy="624"/>
          </a:xfrm>
        </p:grpSpPr>
        <p:sp>
          <p:nvSpPr>
            <p:cNvPr id="48" name="Rectangle 11"/>
            <p:cNvSpPr>
              <a:spLocks noChangeArrowheads="1"/>
            </p:cNvSpPr>
            <p:nvPr/>
          </p:nvSpPr>
          <p:spPr bwMode="auto">
            <a:xfrm>
              <a:off x="4128"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a:p>
          </p:txBody>
        </p:sp>
        <p:sp>
          <p:nvSpPr>
            <p:cNvPr id="49" name="Text Box 12"/>
            <p:cNvSpPr txBox="1">
              <a:spLocks noChangeArrowheads="1"/>
            </p:cNvSpPr>
            <p:nvPr/>
          </p:nvSpPr>
          <p:spPr bwMode="auto">
            <a:xfrm>
              <a:off x="4128" y="816"/>
              <a:ext cx="816"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200" dirty="0" smtClean="0"/>
                <a:t>State-Space</a:t>
              </a:r>
              <a:endParaRPr lang="en-US" sz="1200" dirty="0"/>
            </a:p>
          </p:txBody>
        </p:sp>
      </p:grpSp>
      <p:grpSp>
        <p:nvGrpSpPr>
          <p:cNvPr id="50" name="Group 18"/>
          <p:cNvGrpSpPr>
            <a:grpSpLocks/>
          </p:cNvGrpSpPr>
          <p:nvPr/>
        </p:nvGrpSpPr>
        <p:grpSpPr bwMode="auto">
          <a:xfrm>
            <a:off x="2771800" y="1769565"/>
            <a:ext cx="878731" cy="579315"/>
            <a:chOff x="4128" y="720"/>
            <a:chExt cx="816" cy="624"/>
          </a:xfrm>
        </p:grpSpPr>
        <p:sp>
          <p:nvSpPr>
            <p:cNvPr id="51" name="Rectangle 11"/>
            <p:cNvSpPr>
              <a:spLocks noChangeArrowheads="1"/>
            </p:cNvSpPr>
            <p:nvPr/>
          </p:nvSpPr>
          <p:spPr bwMode="auto">
            <a:xfrm>
              <a:off x="4128"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100"/>
            </a:p>
          </p:txBody>
        </p:sp>
        <p:sp>
          <p:nvSpPr>
            <p:cNvPr id="52" name="Text Box 12"/>
            <p:cNvSpPr txBox="1">
              <a:spLocks noChangeArrowheads="1"/>
            </p:cNvSpPr>
            <p:nvPr/>
          </p:nvSpPr>
          <p:spPr bwMode="auto">
            <a:xfrm>
              <a:off x="4128" y="816"/>
              <a:ext cx="81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100" dirty="0" smtClean="0"/>
                <a:t>Block Diagram</a:t>
              </a:r>
              <a:endParaRPr lang="en-US" sz="1100" dirty="0"/>
            </a:p>
          </p:txBody>
        </p:sp>
      </p:grpSp>
      <p:sp>
        <p:nvSpPr>
          <p:cNvPr id="53" name="Text Box 23"/>
          <p:cNvSpPr txBox="1">
            <a:spLocks noChangeArrowheads="1"/>
          </p:cNvSpPr>
          <p:nvPr/>
        </p:nvSpPr>
        <p:spPr bwMode="auto">
          <a:xfrm flipH="1">
            <a:off x="2123728" y="2090812"/>
            <a:ext cx="552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2400" dirty="0">
                <a:sym typeface="Symbol" pitchFamily="18" charset="2"/>
              </a:rPr>
              <a:t></a:t>
            </a:r>
            <a:endParaRPr lang="en-US" sz="2400" dirty="0"/>
          </a:p>
        </p:txBody>
      </p:sp>
      <p:sp>
        <p:nvSpPr>
          <p:cNvPr id="54" name="Text Box 23"/>
          <p:cNvSpPr txBox="1">
            <a:spLocks noChangeArrowheads="1"/>
          </p:cNvSpPr>
          <p:nvPr/>
        </p:nvSpPr>
        <p:spPr bwMode="auto">
          <a:xfrm flipH="1">
            <a:off x="4283968" y="2030411"/>
            <a:ext cx="552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2400" dirty="0">
                <a:sym typeface="Symbol" pitchFamily="18" charset="2"/>
              </a:rPr>
              <a:t></a:t>
            </a:r>
            <a:endParaRPr lang="en-US" sz="2400" dirty="0"/>
          </a:p>
        </p:txBody>
      </p:sp>
      <p:grpSp>
        <p:nvGrpSpPr>
          <p:cNvPr id="55" name="Group 17"/>
          <p:cNvGrpSpPr>
            <a:grpSpLocks/>
          </p:cNvGrpSpPr>
          <p:nvPr/>
        </p:nvGrpSpPr>
        <p:grpSpPr bwMode="auto">
          <a:xfrm>
            <a:off x="2771800" y="2420888"/>
            <a:ext cx="878730" cy="567308"/>
            <a:chOff x="3024" y="720"/>
            <a:chExt cx="816" cy="624"/>
          </a:xfrm>
        </p:grpSpPr>
        <p:sp>
          <p:nvSpPr>
            <p:cNvPr id="56"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a:p>
          </p:txBody>
        </p:sp>
        <p:sp>
          <p:nvSpPr>
            <p:cNvPr id="57" name="Text Box 10"/>
            <p:cNvSpPr txBox="1">
              <a:spLocks noChangeArrowheads="1"/>
            </p:cNvSpPr>
            <p:nvPr/>
          </p:nvSpPr>
          <p:spPr bwMode="auto">
            <a:xfrm>
              <a:off x="3065" y="768"/>
              <a:ext cx="742" cy="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200" dirty="0" smtClean="0"/>
                <a:t>Control </a:t>
              </a:r>
            </a:p>
            <a:p>
              <a:pPr algn="ctr" eaLnBrk="1" hangingPunct="1"/>
              <a:r>
                <a:rPr lang="en-US" sz="1200" dirty="0" smtClean="0"/>
                <a:t>Models</a:t>
              </a:r>
              <a:endParaRPr lang="en-US" sz="1200" dirty="0"/>
            </a:p>
          </p:txBody>
        </p:sp>
      </p:grpSp>
      <p:grpSp>
        <p:nvGrpSpPr>
          <p:cNvPr id="58" name="Group 17"/>
          <p:cNvGrpSpPr>
            <a:grpSpLocks/>
          </p:cNvGrpSpPr>
          <p:nvPr/>
        </p:nvGrpSpPr>
        <p:grpSpPr bwMode="auto">
          <a:xfrm>
            <a:off x="7380312" y="1933749"/>
            <a:ext cx="1515519" cy="1108578"/>
            <a:chOff x="3024" y="720"/>
            <a:chExt cx="816" cy="624"/>
          </a:xfrm>
        </p:grpSpPr>
        <p:sp>
          <p:nvSpPr>
            <p:cNvPr id="59" name="Rectangle 9"/>
            <p:cNvSpPr>
              <a:spLocks noChangeArrowheads="1"/>
            </p:cNvSpPr>
            <p:nvPr/>
          </p:nvSpPr>
          <p:spPr bwMode="auto">
            <a:xfrm>
              <a:off x="3024" y="720"/>
              <a:ext cx="816" cy="624"/>
            </a:xfrm>
            <a:prstGeom prst="rect">
              <a:avLst/>
            </a:prstGeom>
            <a:noFill/>
            <a:ln w="19050">
              <a:solidFill>
                <a:schemeClr val="bg2">
                  <a:lumMod val="40000"/>
                  <a:lumOff val="60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bg2">
                    <a:lumMod val="60000"/>
                    <a:lumOff val="40000"/>
                  </a:schemeClr>
                </a:solidFill>
              </a:endParaRPr>
            </a:p>
          </p:txBody>
        </p:sp>
        <p:sp>
          <p:nvSpPr>
            <p:cNvPr id="60" name="Text Box 10"/>
            <p:cNvSpPr txBox="1">
              <a:spLocks noChangeArrowheads="1"/>
            </p:cNvSpPr>
            <p:nvPr/>
          </p:nvSpPr>
          <p:spPr bwMode="auto">
            <a:xfrm>
              <a:off x="3209" y="768"/>
              <a:ext cx="456" cy="329"/>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dirty="0" smtClean="0">
                  <a:solidFill>
                    <a:schemeClr val="bg2">
                      <a:lumMod val="60000"/>
                      <a:lumOff val="40000"/>
                    </a:schemeClr>
                  </a:solidFill>
                </a:rPr>
                <a:t>Verify </a:t>
              </a:r>
            </a:p>
            <a:p>
              <a:pPr algn="ctr" eaLnBrk="1" hangingPunct="1"/>
              <a:r>
                <a:rPr lang="en-US" dirty="0" smtClean="0">
                  <a:solidFill>
                    <a:schemeClr val="bg2">
                      <a:lumMod val="60000"/>
                      <a:lumOff val="40000"/>
                    </a:schemeClr>
                  </a:solidFill>
                </a:rPr>
                <a:t>Model</a:t>
              </a:r>
            </a:p>
          </p:txBody>
        </p:sp>
      </p:grpSp>
      <p:sp>
        <p:nvSpPr>
          <p:cNvPr id="61" name="Freeform 60"/>
          <p:cNvSpPr/>
          <p:nvPr/>
        </p:nvSpPr>
        <p:spPr bwMode="auto">
          <a:xfrm>
            <a:off x="356737" y="768896"/>
            <a:ext cx="8337755" cy="3313471"/>
          </a:xfrm>
          <a:custGeom>
            <a:avLst/>
            <a:gdLst>
              <a:gd name="connsiteX0" fmla="*/ 8337755 w 8337755"/>
              <a:gd name="connsiteY0" fmla="*/ 1966451 h 3313471"/>
              <a:gd name="connsiteX1" fmla="*/ 8278761 w 8337755"/>
              <a:gd name="connsiteY1" fmla="*/ 2123768 h 3313471"/>
              <a:gd name="connsiteX2" fmla="*/ 8268929 w 8337755"/>
              <a:gd name="connsiteY2" fmla="*/ 2153264 h 3313471"/>
              <a:gd name="connsiteX3" fmla="*/ 8209936 w 8337755"/>
              <a:gd name="connsiteY3" fmla="*/ 2251587 h 3313471"/>
              <a:gd name="connsiteX4" fmla="*/ 8180439 w 8337755"/>
              <a:gd name="connsiteY4" fmla="*/ 2330245 h 3313471"/>
              <a:gd name="connsiteX5" fmla="*/ 8131277 w 8337755"/>
              <a:gd name="connsiteY5" fmla="*/ 2399071 h 3313471"/>
              <a:gd name="connsiteX6" fmla="*/ 8111613 w 8337755"/>
              <a:gd name="connsiteY6" fmla="*/ 2448232 h 3313471"/>
              <a:gd name="connsiteX7" fmla="*/ 8062452 w 8337755"/>
              <a:gd name="connsiteY7" fmla="*/ 2517058 h 3313471"/>
              <a:gd name="connsiteX8" fmla="*/ 8032955 w 8337755"/>
              <a:gd name="connsiteY8" fmla="*/ 2566219 h 3313471"/>
              <a:gd name="connsiteX9" fmla="*/ 7993626 w 8337755"/>
              <a:gd name="connsiteY9" fmla="*/ 2625213 h 3313471"/>
              <a:gd name="connsiteX10" fmla="*/ 7944465 w 8337755"/>
              <a:gd name="connsiteY10" fmla="*/ 2684206 h 3313471"/>
              <a:gd name="connsiteX11" fmla="*/ 7905136 w 8337755"/>
              <a:gd name="connsiteY11" fmla="*/ 2703871 h 3313471"/>
              <a:gd name="connsiteX12" fmla="*/ 7855974 w 8337755"/>
              <a:gd name="connsiteY12" fmla="*/ 2743200 h 3313471"/>
              <a:gd name="connsiteX13" fmla="*/ 7796981 w 8337755"/>
              <a:gd name="connsiteY13" fmla="*/ 2782529 h 3313471"/>
              <a:gd name="connsiteX14" fmla="*/ 7757652 w 8337755"/>
              <a:gd name="connsiteY14" fmla="*/ 2802193 h 3313471"/>
              <a:gd name="connsiteX15" fmla="*/ 7678994 w 8337755"/>
              <a:gd name="connsiteY15" fmla="*/ 2831690 h 3313471"/>
              <a:gd name="connsiteX16" fmla="*/ 7600336 w 8337755"/>
              <a:gd name="connsiteY16" fmla="*/ 2871019 h 3313471"/>
              <a:gd name="connsiteX17" fmla="*/ 7511845 w 8337755"/>
              <a:gd name="connsiteY17" fmla="*/ 2890684 h 3313471"/>
              <a:gd name="connsiteX18" fmla="*/ 7452852 w 8337755"/>
              <a:gd name="connsiteY18" fmla="*/ 2910348 h 3313471"/>
              <a:gd name="connsiteX19" fmla="*/ 7413523 w 8337755"/>
              <a:gd name="connsiteY19" fmla="*/ 2930013 h 3313471"/>
              <a:gd name="connsiteX20" fmla="*/ 7364361 w 8337755"/>
              <a:gd name="connsiteY20" fmla="*/ 2939845 h 3313471"/>
              <a:gd name="connsiteX21" fmla="*/ 7315200 w 8337755"/>
              <a:gd name="connsiteY21" fmla="*/ 2959509 h 3313471"/>
              <a:gd name="connsiteX22" fmla="*/ 7216877 w 8337755"/>
              <a:gd name="connsiteY22" fmla="*/ 2979174 h 3313471"/>
              <a:gd name="connsiteX23" fmla="*/ 7157884 w 8337755"/>
              <a:gd name="connsiteY23" fmla="*/ 2998838 h 3313471"/>
              <a:gd name="connsiteX24" fmla="*/ 7118555 w 8337755"/>
              <a:gd name="connsiteY24" fmla="*/ 3008671 h 3313471"/>
              <a:gd name="connsiteX25" fmla="*/ 7059561 w 8337755"/>
              <a:gd name="connsiteY25" fmla="*/ 3028335 h 3313471"/>
              <a:gd name="connsiteX26" fmla="*/ 6951407 w 8337755"/>
              <a:gd name="connsiteY26" fmla="*/ 3038168 h 3313471"/>
              <a:gd name="connsiteX27" fmla="*/ 6823587 w 8337755"/>
              <a:gd name="connsiteY27" fmla="*/ 3067664 h 3313471"/>
              <a:gd name="connsiteX28" fmla="*/ 6764594 w 8337755"/>
              <a:gd name="connsiteY28" fmla="*/ 3087329 h 3313471"/>
              <a:gd name="connsiteX29" fmla="*/ 6695768 w 8337755"/>
              <a:gd name="connsiteY29" fmla="*/ 3097161 h 3313471"/>
              <a:gd name="connsiteX30" fmla="*/ 6617110 w 8337755"/>
              <a:gd name="connsiteY30" fmla="*/ 3116826 h 3313471"/>
              <a:gd name="connsiteX31" fmla="*/ 6479458 w 8337755"/>
              <a:gd name="connsiteY31" fmla="*/ 3136490 h 3313471"/>
              <a:gd name="connsiteX32" fmla="*/ 6292645 w 8337755"/>
              <a:gd name="connsiteY32" fmla="*/ 3165987 h 3313471"/>
              <a:gd name="connsiteX33" fmla="*/ 6174658 w 8337755"/>
              <a:gd name="connsiteY33" fmla="*/ 3185651 h 3313471"/>
              <a:gd name="connsiteX34" fmla="*/ 6115665 w 8337755"/>
              <a:gd name="connsiteY34" fmla="*/ 3195484 h 3313471"/>
              <a:gd name="connsiteX35" fmla="*/ 6066503 w 8337755"/>
              <a:gd name="connsiteY35" fmla="*/ 3205316 h 3313471"/>
              <a:gd name="connsiteX36" fmla="*/ 5968181 w 8337755"/>
              <a:gd name="connsiteY36" fmla="*/ 3215148 h 3313471"/>
              <a:gd name="connsiteX37" fmla="*/ 5909187 w 8337755"/>
              <a:gd name="connsiteY37" fmla="*/ 3224980 h 3313471"/>
              <a:gd name="connsiteX38" fmla="*/ 5860026 w 8337755"/>
              <a:gd name="connsiteY38" fmla="*/ 3234813 h 3313471"/>
              <a:gd name="connsiteX39" fmla="*/ 5751871 w 8337755"/>
              <a:gd name="connsiteY39" fmla="*/ 3244645 h 3313471"/>
              <a:gd name="connsiteX40" fmla="*/ 5515897 w 8337755"/>
              <a:gd name="connsiteY40" fmla="*/ 3274142 h 3313471"/>
              <a:gd name="connsiteX41" fmla="*/ 5397910 w 8337755"/>
              <a:gd name="connsiteY41" fmla="*/ 3283974 h 3313471"/>
              <a:gd name="connsiteX42" fmla="*/ 4965290 w 8337755"/>
              <a:gd name="connsiteY42" fmla="*/ 3303638 h 3313471"/>
              <a:gd name="connsiteX43" fmla="*/ 4788310 w 8337755"/>
              <a:gd name="connsiteY43" fmla="*/ 3313471 h 3313471"/>
              <a:gd name="connsiteX44" fmla="*/ 4355690 w 8337755"/>
              <a:gd name="connsiteY44" fmla="*/ 3303638 h 3313471"/>
              <a:gd name="connsiteX45" fmla="*/ 4257368 w 8337755"/>
              <a:gd name="connsiteY45" fmla="*/ 3293806 h 3313471"/>
              <a:gd name="connsiteX46" fmla="*/ 4208207 w 8337755"/>
              <a:gd name="connsiteY46" fmla="*/ 3283974 h 3313471"/>
              <a:gd name="connsiteX47" fmla="*/ 4149213 w 8337755"/>
              <a:gd name="connsiteY47" fmla="*/ 3274142 h 3313471"/>
              <a:gd name="connsiteX48" fmla="*/ 4060723 w 8337755"/>
              <a:gd name="connsiteY48" fmla="*/ 3264309 h 3313471"/>
              <a:gd name="connsiteX49" fmla="*/ 3952568 w 8337755"/>
              <a:gd name="connsiteY49" fmla="*/ 3244645 h 3313471"/>
              <a:gd name="connsiteX50" fmla="*/ 3755923 w 8337755"/>
              <a:gd name="connsiteY50" fmla="*/ 3234813 h 3313471"/>
              <a:gd name="connsiteX51" fmla="*/ 3687097 w 8337755"/>
              <a:gd name="connsiteY51" fmla="*/ 3224980 h 3313471"/>
              <a:gd name="connsiteX52" fmla="*/ 3578942 w 8337755"/>
              <a:gd name="connsiteY52" fmla="*/ 3205316 h 3313471"/>
              <a:gd name="connsiteX53" fmla="*/ 3392129 w 8337755"/>
              <a:gd name="connsiteY53" fmla="*/ 3175819 h 3313471"/>
              <a:gd name="connsiteX54" fmla="*/ 3224981 w 8337755"/>
              <a:gd name="connsiteY54" fmla="*/ 3146322 h 3313471"/>
              <a:gd name="connsiteX55" fmla="*/ 2989007 w 8337755"/>
              <a:gd name="connsiteY55" fmla="*/ 3126658 h 3313471"/>
              <a:gd name="connsiteX56" fmla="*/ 2939845 w 8337755"/>
              <a:gd name="connsiteY56" fmla="*/ 3116826 h 3313471"/>
              <a:gd name="connsiteX57" fmla="*/ 2851355 w 8337755"/>
              <a:gd name="connsiteY57" fmla="*/ 3106993 h 3313471"/>
              <a:gd name="connsiteX58" fmla="*/ 2723536 w 8337755"/>
              <a:gd name="connsiteY58" fmla="*/ 3077497 h 3313471"/>
              <a:gd name="connsiteX59" fmla="*/ 2625213 w 8337755"/>
              <a:gd name="connsiteY59" fmla="*/ 3067664 h 3313471"/>
              <a:gd name="connsiteX60" fmla="*/ 2585884 w 8337755"/>
              <a:gd name="connsiteY60" fmla="*/ 3057832 h 3313471"/>
              <a:gd name="connsiteX61" fmla="*/ 2438400 w 8337755"/>
              <a:gd name="connsiteY61" fmla="*/ 3038168 h 3313471"/>
              <a:gd name="connsiteX62" fmla="*/ 2349910 w 8337755"/>
              <a:gd name="connsiteY62" fmla="*/ 3008671 h 3313471"/>
              <a:gd name="connsiteX63" fmla="*/ 2310581 w 8337755"/>
              <a:gd name="connsiteY63" fmla="*/ 2998838 h 3313471"/>
              <a:gd name="connsiteX64" fmla="*/ 2222090 w 8337755"/>
              <a:gd name="connsiteY64" fmla="*/ 2979174 h 3313471"/>
              <a:gd name="connsiteX65" fmla="*/ 2172929 w 8337755"/>
              <a:gd name="connsiteY65" fmla="*/ 2959509 h 3313471"/>
              <a:gd name="connsiteX66" fmla="*/ 2025445 w 8337755"/>
              <a:gd name="connsiteY66" fmla="*/ 2939845 h 3313471"/>
              <a:gd name="connsiteX67" fmla="*/ 1976284 w 8337755"/>
              <a:gd name="connsiteY67" fmla="*/ 2930013 h 3313471"/>
              <a:gd name="connsiteX68" fmla="*/ 1868129 w 8337755"/>
              <a:gd name="connsiteY68" fmla="*/ 2900516 h 3313471"/>
              <a:gd name="connsiteX69" fmla="*/ 1828800 w 8337755"/>
              <a:gd name="connsiteY69" fmla="*/ 2880851 h 3313471"/>
              <a:gd name="connsiteX70" fmla="*/ 1769807 w 8337755"/>
              <a:gd name="connsiteY70" fmla="*/ 2871019 h 3313471"/>
              <a:gd name="connsiteX71" fmla="*/ 1720645 w 8337755"/>
              <a:gd name="connsiteY71" fmla="*/ 2861187 h 3313471"/>
              <a:gd name="connsiteX72" fmla="*/ 1651819 w 8337755"/>
              <a:gd name="connsiteY72" fmla="*/ 2841522 h 3313471"/>
              <a:gd name="connsiteX73" fmla="*/ 1612490 w 8337755"/>
              <a:gd name="connsiteY73" fmla="*/ 2831690 h 3313471"/>
              <a:gd name="connsiteX74" fmla="*/ 1543665 w 8337755"/>
              <a:gd name="connsiteY74" fmla="*/ 2812026 h 3313471"/>
              <a:gd name="connsiteX75" fmla="*/ 1425677 w 8337755"/>
              <a:gd name="connsiteY75" fmla="*/ 2792361 h 3313471"/>
              <a:gd name="connsiteX76" fmla="*/ 1307690 w 8337755"/>
              <a:gd name="connsiteY76" fmla="*/ 2753032 h 3313471"/>
              <a:gd name="connsiteX77" fmla="*/ 1258529 w 8337755"/>
              <a:gd name="connsiteY77" fmla="*/ 2743200 h 3313471"/>
              <a:gd name="connsiteX78" fmla="*/ 1140542 w 8337755"/>
              <a:gd name="connsiteY78" fmla="*/ 2723535 h 3313471"/>
              <a:gd name="connsiteX79" fmla="*/ 1081548 w 8337755"/>
              <a:gd name="connsiteY79" fmla="*/ 2703871 h 3313471"/>
              <a:gd name="connsiteX80" fmla="*/ 1022555 w 8337755"/>
              <a:gd name="connsiteY80" fmla="*/ 2694038 h 3313471"/>
              <a:gd name="connsiteX81" fmla="*/ 924232 w 8337755"/>
              <a:gd name="connsiteY81" fmla="*/ 2654709 h 3313471"/>
              <a:gd name="connsiteX82" fmla="*/ 845574 w 8337755"/>
              <a:gd name="connsiteY82" fmla="*/ 2625213 h 3313471"/>
              <a:gd name="connsiteX83" fmla="*/ 776748 w 8337755"/>
              <a:gd name="connsiteY83" fmla="*/ 2595716 h 3313471"/>
              <a:gd name="connsiteX84" fmla="*/ 707923 w 8337755"/>
              <a:gd name="connsiteY84" fmla="*/ 2546555 h 3313471"/>
              <a:gd name="connsiteX85" fmla="*/ 639097 w 8337755"/>
              <a:gd name="connsiteY85" fmla="*/ 2507226 h 3313471"/>
              <a:gd name="connsiteX86" fmla="*/ 589936 w 8337755"/>
              <a:gd name="connsiteY86" fmla="*/ 2448232 h 3313471"/>
              <a:gd name="connsiteX87" fmla="*/ 560439 w 8337755"/>
              <a:gd name="connsiteY87" fmla="*/ 2428568 h 3313471"/>
              <a:gd name="connsiteX88" fmla="*/ 521110 w 8337755"/>
              <a:gd name="connsiteY88" fmla="*/ 2369574 h 3313471"/>
              <a:gd name="connsiteX89" fmla="*/ 491613 w 8337755"/>
              <a:gd name="connsiteY89" fmla="*/ 2330245 h 3313471"/>
              <a:gd name="connsiteX90" fmla="*/ 442452 w 8337755"/>
              <a:gd name="connsiteY90" fmla="*/ 2261419 h 3313471"/>
              <a:gd name="connsiteX91" fmla="*/ 403123 w 8337755"/>
              <a:gd name="connsiteY91" fmla="*/ 2202426 h 3313471"/>
              <a:gd name="connsiteX92" fmla="*/ 393290 w 8337755"/>
              <a:gd name="connsiteY92" fmla="*/ 2172929 h 3313471"/>
              <a:gd name="connsiteX93" fmla="*/ 373626 w 8337755"/>
              <a:gd name="connsiteY93" fmla="*/ 2143432 h 3313471"/>
              <a:gd name="connsiteX94" fmla="*/ 363794 w 8337755"/>
              <a:gd name="connsiteY94" fmla="*/ 2113935 h 3313471"/>
              <a:gd name="connsiteX95" fmla="*/ 334297 w 8337755"/>
              <a:gd name="connsiteY95" fmla="*/ 2104103 h 3313471"/>
              <a:gd name="connsiteX96" fmla="*/ 245807 w 8337755"/>
              <a:gd name="connsiteY96" fmla="*/ 2035277 h 3313471"/>
              <a:gd name="connsiteX97" fmla="*/ 186813 w 8337755"/>
              <a:gd name="connsiteY97" fmla="*/ 1995948 h 3313471"/>
              <a:gd name="connsiteX98" fmla="*/ 157316 w 8337755"/>
              <a:gd name="connsiteY98" fmla="*/ 1966451 h 3313471"/>
              <a:gd name="connsiteX99" fmla="*/ 98323 w 8337755"/>
              <a:gd name="connsiteY99" fmla="*/ 1927122 h 3313471"/>
              <a:gd name="connsiteX100" fmla="*/ 68826 w 8337755"/>
              <a:gd name="connsiteY100" fmla="*/ 1907458 h 3313471"/>
              <a:gd name="connsiteX101" fmla="*/ 39329 w 8337755"/>
              <a:gd name="connsiteY101" fmla="*/ 1877961 h 3313471"/>
              <a:gd name="connsiteX102" fmla="*/ 19665 w 8337755"/>
              <a:gd name="connsiteY102" fmla="*/ 1818968 h 3313471"/>
              <a:gd name="connsiteX103" fmla="*/ 9832 w 8337755"/>
              <a:gd name="connsiteY103" fmla="*/ 1789471 h 3313471"/>
              <a:gd name="connsiteX104" fmla="*/ 0 w 8337755"/>
              <a:gd name="connsiteY104" fmla="*/ 1730477 h 3313471"/>
              <a:gd name="connsiteX105" fmla="*/ 19665 w 8337755"/>
              <a:gd name="connsiteY105" fmla="*/ 1386348 h 3313471"/>
              <a:gd name="connsiteX106" fmla="*/ 29497 w 8337755"/>
              <a:gd name="connsiteY106" fmla="*/ 1337187 h 3313471"/>
              <a:gd name="connsiteX107" fmla="*/ 49161 w 8337755"/>
              <a:gd name="connsiteY107" fmla="*/ 1209368 h 3313471"/>
              <a:gd name="connsiteX108" fmla="*/ 58994 w 8337755"/>
              <a:gd name="connsiteY108" fmla="*/ 1111045 h 3313471"/>
              <a:gd name="connsiteX109" fmla="*/ 78658 w 8337755"/>
              <a:gd name="connsiteY109" fmla="*/ 894735 h 3313471"/>
              <a:gd name="connsiteX110" fmla="*/ 88490 w 8337755"/>
              <a:gd name="connsiteY110" fmla="*/ 806245 h 3313471"/>
              <a:gd name="connsiteX111" fmla="*/ 98323 w 8337755"/>
              <a:gd name="connsiteY111" fmla="*/ 580103 h 3313471"/>
              <a:gd name="connsiteX112" fmla="*/ 117987 w 8337755"/>
              <a:gd name="connsiteY112" fmla="*/ 521109 h 3313471"/>
              <a:gd name="connsiteX113" fmla="*/ 127819 w 8337755"/>
              <a:gd name="connsiteY113" fmla="*/ 491613 h 3313471"/>
              <a:gd name="connsiteX114" fmla="*/ 147484 w 8337755"/>
              <a:gd name="connsiteY114" fmla="*/ 422787 h 3313471"/>
              <a:gd name="connsiteX115" fmla="*/ 167148 w 8337755"/>
              <a:gd name="connsiteY115" fmla="*/ 383458 h 3313471"/>
              <a:gd name="connsiteX116" fmla="*/ 176981 w 8337755"/>
              <a:gd name="connsiteY116" fmla="*/ 344129 h 3313471"/>
              <a:gd name="connsiteX117" fmla="*/ 186813 w 8337755"/>
              <a:gd name="connsiteY117" fmla="*/ 314632 h 3313471"/>
              <a:gd name="connsiteX118" fmla="*/ 196645 w 8337755"/>
              <a:gd name="connsiteY118" fmla="*/ 275303 h 3313471"/>
              <a:gd name="connsiteX119" fmla="*/ 216310 w 8337755"/>
              <a:gd name="connsiteY119" fmla="*/ 245806 h 3313471"/>
              <a:gd name="connsiteX120" fmla="*/ 226142 w 8337755"/>
              <a:gd name="connsiteY120" fmla="*/ 196645 h 3313471"/>
              <a:gd name="connsiteX121" fmla="*/ 235974 w 8337755"/>
              <a:gd name="connsiteY121" fmla="*/ 167148 h 3313471"/>
              <a:gd name="connsiteX122" fmla="*/ 245807 w 8337755"/>
              <a:gd name="connsiteY122" fmla="*/ 127819 h 3313471"/>
              <a:gd name="connsiteX123" fmla="*/ 255639 w 8337755"/>
              <a:gd name="connsiteY123" fmla="*/ 98322 h 3313471"/>
              <a:gd name="connsiteX124" fmla="*/ 285136 w 8337755"/>
              <a:gd name="connsiteY124" fmla="*/ 88490 h 3313471"/>
              <a:gd name="connsiteX125" fmla="*/ 314632 w 8337755"/>
              <a:gd name="connsiteY125" fmla="*/ 68826 h 3313471"/>
              <a:gd name="connsiteX126" fmla="*/ 334297 w 8337755"/>
              <a:gd name="connsiteY126" fmla="*/ 0 h 331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8337755" h="3313471">
                <a:moveTo>
                  <a:pt x="8337755" y="1966451"/>
                </a:moveTo>
                <a:cubicBezTo>
                  <a:pt x="8318974" y="2060361"/>
                  <a:pt x="8337642" y="1986380"/>
                  <a:pt x="8278761" y="2123768"/>
                </a:cubicBezTo>
                <a:cubicBezTo>
                  <a:pt x="8274678" y="2133294"/>
                  <a:pt x="8273842" y="2144139"/>
                  <a:pt x="8268929" y="2153264"/>
                </a:cubicBezTo>
                <a:cubicBezTo>
                  <a:pt x="8250809" y="2186917"/>
                  <a:pt x="8209936" y="2251587"/>
                  <a:pt x="8209936" y="2251587"/>
                </a:cubicBezTo>
                <a:cubicBezTo>
                  <a:pt x="8200499" y="2289332"/>
                  <a:pt x="8201861" y="2295970"/>
                  <a:pt x="8180439" y="2330245"/>
                </a:cubicBezTo>
                <a:cubicBezTo>
                  <a:pt x="8169306" y="2348058"/>
                  <a:pt x="8141676" y="2378272"/>
                  <a:pt x="8131277" y="2399071"/>
                </a:cubicBezTo>
                <a:cubicBezTo>
                  <a:pt x="8123384" y="2414857"/>
                  <a:pt x="8119506" y="2432446"/>
                  <a:pt x="8111613" y="2448232"/>
                </a:cubicBezTo>
                <a:cubicBezTo>
                  <a:pt x="8102822" y="2465815"/>
                  <a:pt x="8071354" y="2503705"/>
                  <a:pt x="8062452" y="2517058"/>
                </a:cubicBezTo>
                <a:cubicBezTo>
                  <a:pt x="8051851" y="2532959"/>
                  <a:pt x="8043215" y="2550096"/>
                  <a:pt x="8032955" y="2566219"/>
                </a:cubicBezTo>
                <a:cubicBezTo>
                  <a:pt x="8020267" y="2586158"/>
                  <a:pt x="8006736" y="2605548"/>
                  <a:pt x="7993626" y="2625213"/>
                </a:cubicBezTo>
                <a:cubicBezTo>
                  <a:pt x="7977948" y="2648729"/>
                  <a:pt x="7968549" y="2667003"/>
                  <a:pt x="7944465" y="2684206"/>
                </a:cubicBezTo>
                <a:cubicBezTo>
                  <a:pt x="7932538" y="2692725"/>
                  <a:pt x="7918246" y="2697316"/>
                  <a:pt x="7905136" y="2703871"/>
                </a:cubicBezTo>
                <a:cubicBezTo>
                  <a:pt x="7868800" y="2758374"/>
                  <a:pt x="7906261" y="2715263"/>
                  <a:pt x="7855974" y="2743200"/>
                </a:cubicBezTo>
                <a:cubicBezTo>
                  <a:pt x="7835314" y="2754677"/>
                  <a:pt x="7818120" y="2771960"/>
                  <a:pt x="7796981" y="2782529"/>
                </a:cubicBezTo>
                <a:cubicBezTo>
                  <a:pt x="7783871" y="2789084"/>
                  <a:pt x="7771046" y="2796240"/>
                  <a:pt x="7757652" y="2802193"/>
                </a:cubicBezTo>
                <a:cubicBezTo>
                  <a:pt x="7722378" y="2817870"/>
                  <a:pt x="7711429" y="2820878"/>
                  <a:pt x="7678994" y="2831690"/>
                </a:cubicBezTo>
                <a:cubicBezTo>
                  <a:pt x="7642864" y="2855777"/>
                  <a:pt x="7648443" y="2854984"/>
                  <a:pt x="7600336" y="2871019"/>
                </a:cubicBezTo>
                <a:cubicBezTo>
                  <a:pt x="7560615" y="2884259"/>
                  <a:pt x="7554692" y="2878998"/>
                  <a:pt x="7511845" y="2890684"/>
                </a:cubicBezTo>
                <a:cubicBezTo>
                  <a:pt x="7491847" y="2896138"/>
                  <a:pt x="7472097" y="2902650"/>
                  <a:pt x="7452852" y="2910348"/>
                </a:cubicBezTo>
                <a:cubicBezTo>
                  <a:pt x="7439243" y="2915792"/>
                  <a:pt x="7427428" y="2925378"/>
                  <a:pt x="7413523" y="2930013"/>
                </a:cubicBezTo>
                <a:cubicBezTo>
                  <a:pt x="7397669" y="2935298"/>
                  <a:pt x="7380748" y="2936568"/>
                  <a:pt x="7364361" y="2939845"/>
                </a:cubicBezTo>
                <a:cubicBezTo>
                  <a:pt x="7347974" y="2946400"/>
                  <a:pt x="7332253" y="2954961"/>
                  <a:pt x="7315200" y="2959509"/>
                </a:cubicBezTo>
                <a:cubicBezTo>
                  <a:pt x="7282905" y="2968121"/>
                  <a:pt x="7248585" y="2968605"/>
                  <a:pt x="7216877" y="2979174"/>
                </a:cubicBezTo>
                <a:cubicBezTo>
                  <a:pt x="7197213" y="2985729"/>
                  <a:pt x="7177738" y="2992882"/>
                  <a:pt x="7157884" y="2998838"/>
                </a:cubicBezTo>
                <a:cubicBezTo>
                  <a:pt x="7144941" y="3002721"/>
                  <a:pt x="7131498" y="3004788"/>
                  <a:pt x="7118555" y="3008671"/>
                </a:cubicBezTo>
                <a:cubicBezTo>
                  <a:pt x="7098701" y="3014627"/>
                  <a:pt x="7079974" y="3024733"/>
                  <a:pt x="7059561" y="3028335"/>
                </a:cubicBezTo>
                <a:cubicBezTo>
                  <a:pt x="7023912" y="3034626"/>
                  <a:pt x="6987458" y="3034890"/>
                  <a:pt x="6951407" y="3038168"/>
                </a:cubicBezTo>
                <a:cubicBezTo>
                  <a:pt x="6801916" y="3087997"/>
                  <a:pt x="6989531" y="3029369"/>
                  <a:pt x="6823587" y="3067664"/>
                </a:cubicBezTo>
                <a:cubicBezTo>
                  <a:pt x="6803390" y="3072325"/>
                  <a:pt x="6784791" y="3082668"/>
                  <a:pt x="6764594" y="3087329"/>
                </a:cubicBezTo>
                <a:cubicBezTo>
                  <a:pt x="6742013" y="3092540"/>
                  <a:pt x="6718493" y="3092616"/>
                  <a:pt x="6695768" y="3097161"/>
                </a:cubicBezTo>
                <a:cubicBezTo>
                  <a:pt x="6669267" y="3102461"/>
                  <a:pt x="6643700" y="3111991"/>
                  <a:pt x="6617110" y="3116826"/>
                </a:cubicBezTo>
                <a:cubicBezTo>
                  <a:pt x="6571508" y="3125117"/>
                  <a:pt x="6524908" y="3127400"/>
                  <a:pt x="6479458" y="3136490"/>
                </a:cubicBezTo>
                <a:cubicBezTo>
                  <a:pt x="6345149" y="3163351"/>
                  <a:pt x="6556946" y="3121938"/>
                  <a:pt x="6292645" y="3165987"/>
                </a:cubicBezTo>
                <a:lnTo>
                  <a:pt x="6174658" y="3185651"/>
                </a:lnTo>
                <a:cubicBezTo>
                  <a:pt x="6154994" y="3188928"/>
                  <a:pt x="6135214" y="3191574"/>
                  <a:pt x="6115665" y="3195484"/>
                </a:cubicBezTo>
                <a:cubicBezTo>
                  <a:pt x="6099278" y="3198761"/>
                  <a:pt x="6083068" y="3203107"/>
                  <a:pt x="6066503" y="3205316"/>
                </a:cubicBezTo>
                <a:cubicBezTo>
                  <a:pt x="6033854" y="3209669"/>
                  <a:pt x="6000864" y="3211063"/>
                  <a:pt x="5968181" y="3215148"/>
                </a:cubicBezTo>
                <a:cubicBezTo>
                  <a:pt x="5948399" y="3217621"/>
                  <a:pt x="5928801" y="3221414"/>
                  <a:pt x="5909187" y="3224980"/>
                </a:cubicBezTo>
                <a:cubicBezTo>
                  <a:pt x="5892745" y="3227970"/>
                  <a:pt x="5876609" y="3232740"/>
                  <a:pt x="5860026" y="3234813"/>
                </a:cubicBezTo>
                <a:cubicBezTo>
                  <a:pt x="5824105" y="3239303"/>
                  <a:pt x="5787923" y="3241368"/>
                  <a:pt x="5751871" y="3244645"/>
                </a:cubicBezTo>
                <a:cubicBezTo>
                  <a:pt x="5652944" y="3269376"/>
                  <a:pt x="5704973" y="3258386"/>
                  <a:pt x="5515897" y="3274142"/>
                </a:cubicBezTo>
                <a:lnTo>
                  <a:pt x="5397910" y="3283974"/>
                </a:lnTo>
                <a:cubicBezTo>
                  <a:pt x="5221816" y="3295335"/>
                  <a:pt x="5151624" y="3294971"/>
                  <a:pt x="4965290" y="3303638"/>
                </a:cubicBezTo>
                <a:lnTo>
                  <a:pt x="4788310" y="3313471"/>
                </a:lnTo>
                <a:lnTo>
                  <a:pt x="4355690" y="3303638"/>
                </a:lnTo>
                <a:cubicBezTo>
                  <a:pt x="4322775" y="3302419"/>
                  <a:pt x="4290017" y="3298159"/>
                  <a:pt x="4257368" y="3293806"/>
                </a:cubicBezTo>
                <a:cubicBezTo>
                  <a:pt x="4240803" y="3291597"/>
                  <a:pt x="4224649" y="3286963"/>
                  <a:pt x="4208207" y="3283974"/>
                </a:cubicBezTo>
                <a:cubicBezTo>
                  <a:pt x="4188593" y="3280408"/>
                  <a:pt x="4168974" y="3276777"/>
                  <a:pt x="4149213" y="3274142"/>
                </a:cubicBezTo>
                <a:cubicBezTo>
                  <a:pt x="4119795" y="3270220"/>
                  <a:pt x="4090103" y="3268506"/>
                  <a:pt x="4060723" y="3264309"/>
                </a:cubicBezTo>
                <a:cubicBezTo>
                  <a:pt x="4018593" y="3258290"/>
                  <a:pt x="3996338" y="3248012"/>
                  <a:pt x="3952568" y="3244645"/>
                </a:cubicBezTo>
                <a:cubicBezTo>
                  <a:pt x="3887131" y="3239612"/>
                  <a:pt x="3821471" y="3238090"/>
                  <a:pt x="3755923" y="3234813"/>
                </a:cubicBezTo>
                <a:cubicBezTo>
                  <a:pt x="3732981" y="3231535"/>
                  <a:pt x="3709957" y="3228790"/>
                  <a:pt x="3687097" y="3224980"/>
                </a:cubicBezTo>
                <a:cubicBezTo>
                  <a:pt x="3503134" y="3194319"/>
                  <a:pt x="3791911" y="3238079"/>
                  <a:pt x="3578942" y="3205316"/>
                </a:cubicBezTo>
                <a:cubicBezTo>
                  <a:pt x="3503972" y="3193782"/>
                  <a:pt x="3475639" y="3192521"/>
                  <a:pt x="3392129" y="3175819"/>
                </a:cubicBezTo>
                <a:cubicBezTo>
                  <a:pt x="3345623" y="3166518"/>
                  <a:pt x="3259836" y="3148812"/>
                  <a:pt x="3224981" y="3146322"/>
                </a:cubicBezTo>
                <a:cubicBezTo>
                  <a:pt x="3162835" y="3141883"/>
                  <a:pt x="3055514" y="3135525"/>
                  <a:pt x="2989007" y="3126658"/>
                </a:cubicBezTo>
                <a:cubicBezTo>
                  <a:pt x="2972442" y="3124449"/>
                  <a:pt x="2956389" y="3119189"/>
                  <a:pt x="2939845" y="3116826"/>
                </a:cubicBezTo>
                <a:cubicBezTo>
                  <a:pt x="2910465" y="3112629"/>
                  <a:pt x="2880852" y="3110271"/>
                  <a:pt x="2851355" y="3106993"/>
                </a:cubicBezTo>
                <a:cubicBezTo>
                  <a:pt x="2826404" y="3100755"/>
                  <a:pt x="2755964" y="3081821"/>
                  <a:pt x="2723536" y="3077497"/>
                </a:cubicBezTo>
                <a:cubicBezTo>
                  <a:pt x="2690887" y="3073144"/>
                  <a:pt x="2657987" y="3070942"/>
                  <a:pt x="2625213" y="3067664"/>
                </a:cubicBezTo>
                <a:cubicBezTo>
                  <a:pt x="2612103" y="3064387"/>
                  <a:pt x="2599261" y="3059743"/>
                  <a:pt x="2585884" y="3057832"/>
                </a:cubicBezTo>
                <a:cubicBezTo>
                  <a:pt x="2532783" y="3050246"/>
                  <a:pt x="2488478" y="3052476"/>
                  <a:pt x="2438400" y="3038168"/>
                </a:cubicBezTo>
                <a:cubicBezTo>
                  <a:pt x="2408504" y="3029626"/>
                  <a:pt x="2380074" y="3016213"/>
                  <a:pt x="2349910" y="3008671"/>
                </a:cubicBezTo>
                <a:cubicBezTo>
                  <a:pt x="2336800" y="3005393"/>
                  <a:pt x="2323772" y="3001769"/>
                  <a:pt x="2310581" y="2998838"/>
                </a:cubicBezTo>
                <a:cubicBezTo>
                  <a:pt x="2287202" y="2993643"/>
                  <a:pt x="2246069" y="2987167"/>
                  <a:pt x="2222090" y="2979174"/>
                </a:cubicBezTo>
                <a:cubicBezTo>
                  <a:pt x="2205346" y="2973593"/>
                  <a:pt x="2189956" y="2964153"/>
                  <a:pt x="2172929" y="2959509"/>
                </a:cubicBezTo>
                <a:cubicBezTo>
                  <a:pt x="2138965" y="2950246"/>
                  <a:pt x="2052907" y="2943768"/>
                  <a:pt x="2025445" y="2939845"/>
                </a:cubicBezTo>
                <a:cubicBezTo>
                  <a:pt x="2008901" y="2937482"/>
                  <a:pt x="1992671" y="2933290"/>
                  <a:pt x="1976284" y="2930013"/>
                </a:cubicBezTo>
                <a:cubicBezTo>
                  <a:pt x="1818431" y="2866870"/>
                  <a:pt x="2046397" y="2953997"/>
                  <a:pt x="1868129" y="2900516"/>
                </a:cubicBezTo>
                <a:cubicBezTo>
                  <a:pt x="1854090" y="2896304"/>
                  <a:pt x="1842839" y="2885063"/>
                  <a:pt x="1828800" y="2880851"/>
                </a:cubicBezTo>
                <a:cubicBezTo>
                  <a:pt x="1809705" y="2875122"/>
                  <a:pt x="1789421" y="2874585"/>
                  <a:pt x="1769807" y="2871019"/>
                </a:cubicBezTo>
                <a:cubicBezTo>
                  <a:pt x="1753365" y="2868030"/>
                  <a:pt x="1736858" y="2865240"/>
                  <a:pt x="1720645" y="2861187"/>
                </a:cubicBezTo>
                <a:cubicBezTo>
                  <a:pt x="1697497" y="2855400"/>
                  <a:pt x="1674838" y="2847800"/>
                  <a:pt x="1651819" y="2841522"/>
                </a:cubicBezTo>
                <a:cubicBezTo>
                  <a:pt x="1638782" y="2837966"/>
                  <a:pt x="1625527" y="2835245"/>
                  <a:pt x="1612490" y="2831690"/>
                </a:cubicBezTo>
                <a:cubicBezTo>
                  <a:pt x="1589471" y="2825412"/>
                  <a:pt x="1567013" y="2816941"/>
                  <a:pt x="1543665" y="2812026"/>
                </a:cubicBezTo>
                <a:cubicBezTo>
                  <a:pt x="1504648" y="2803812"/>
                  <a:pt x="1425677" y="2792361"/>
                  <a:pt x="1425677" y="2792361"/>
                </a:cubicBezTo>
                <a:cubicBezTo>
                  <a:pt x="1386348" y="2779251"/>
                  <a:pt x="1348341" y="2761162"/>
                  <a:pt x="1307690" y="2753032"/>
                </a:cubicBezTo>
                <a:cubicBezTo>
                  <a:pt x="1291303" y="2749755"/>
                  <a:pt x="1274986" y="2746104"/>
                  <a:pt x="1258529" y="2743200"/>
                </a:cubicBezTo>
                <a:cubicBezTo>
                  <a:pt x="1219264" y="2736271"/>
                  <a:pt x="1178368" y="2736143"/>
                  <a:pt x="1140542" y="2723535"/>
                </a:cubicBezTo>
                <a:cubicBezTo>
                  <a:pt x="1120877" y="2716980"/>
                  <a:pt x="1101657" y="2708898"/>
                  <a:pt x="1081548" y="2703871"/>
                </a:cubicBezTo>
                <a:cubicBezTo>
                  <a:pt x="1062208" y="2699036"/>
                  <a:pt x="1041895" y="2698873"/>
                  <a:pt x="1022555" y="2694038"/>
                </a:cubicBezTo>
                <a:cubicBezTo>
                  <a:pt x="950932" y="2676132"/>
                  <a:pt x="981198" y="2679124"/>
                  <a:pt x="924232" y="2654709"/>
                </a:cubicBezTo>
                <a:cubicBezTo>
                  <a:pt x="864661" y="2629178"/>
                  <a:pt x="927061" y="2665956"/>
                  <a:pt x="845574" y="2625213"/>
                </a:cubicBezTo>
                <a:cubicBezTo>
                  <a:pt x="777670" y="2591262"/>
                  <a:pt x="858603" y="2616179"/>
                  <a:pt x="776748" y="2595716"/>
                </a:cubicBezTo>
                <a:cubicBezTo>
                  <a:pt x="703973" y="2559328"/>
                  <a:pt x="767713" y="2596381"/>
                  <a:pt x="707923" y="2546555"/>
                </a:cubicBezTo>
                <a:cubicBezTo>
                  <a:pt x="687075" y="2529181"/>
                  <a:pt x="663142" y="2519248"/>
                  <a:pt x="639097" y="2507226"/>
                </a:cubicBezTo>
                <a:cubicBezTo>
                  <a:pt x="619763" y="2478225"/>
                  <a:pt x="618323" y="2471888"/>
                  <a:pt x="589936" y="2448232"/>
                </a:cubicBezTo>
                <a:cubicBezTo>
                  <a:pt x="580858" y="2440667"/>
                  <a:pt x="570271" y="2435123"/>
                  <a:pt x="560439" y="2428568"/>
                </a:cubicBezTo>
                <a:cubicBezTo>
                  <a:pt x="547329" y="2408903"/>
                  <a:pt x="535290" y="2388481"/>
                  <a:pt x="521110" y="2369574"/>
                </a:cubicBezTo>
                <a:cubicBezTo>
                  <a:pt x="511278" y="2356464"/>
                  <a:pt x="500298" y="2344141"/>
                  <a:pt x="491613" y="2330245"/>
                </a:cubicBezTo>
                <a:cubicBezTo>
                  <a:pt x="448473" y="2261222"/>
                  <a:pt x="498682" y="2317651"/>
                  <a:pt x="442452" y="2261419"/>
                </a:cubicBezTo>
                <a:cubicBezTo>
                  <a:pt x="419071" y="2191282"/>
                  <a:pt x="452224" y="2276077"/>
                  <a:pt x="403123" y="2202426"/>
                </a:cubicBezTo>
                <a:cubicBezTo>
                  <a:pt x="397374" y="2193802"/>
                  <a:pt x="397925" y="2182199"/>
                  <a:pt x="393290" y="2172929"/>
                </a:cubicBezTo>
                <a:cubicBezTo>
                  <a:pt x="388005" y="2162360"/>
                  <a:pt x="378911" y="2154001"/>
                  <a:pt x="373626" y="2143432"/>
                </a:cubicBezTo>
                <a:cubicBezTo>
                  <a:pt x="368991" y="2134162"/>
                  <a:pt x="371123" y="2121264"/>
                  <a:pt x="363794" y="2113935"/>
                </a:cubicBezTo>
                <a:cubicBezTo>
                  <a:pt x="356465" y="2106606"/>
                  <a:pt x="344129" y="2107380"/>
                  <a:pt x="334297" y="2104103"/>
                </a:cubicBezTo>
                <a:cubicBezTo>
                  <a:pt x="288090" y="2057896"/>
                  <a:pt x="316368" y="2082317"/>
                  <a:pt x="245807" y="2035277"/>
                </a:cubicBezTo>
                <a:cubicBezTo>
                  <a:pt x="245802" y="2035274"/>
                  <a:pt x="186817" y="1995952"/>
                  <a:pt x="186813" y="1995948"/>
                </a:cubicBezTo>
                <a:cubicBezTo>
                  <a:pt x="176981" y="1986116"/>
                  <a:pt x="168292" y="1974988"/>
                  <a:pt x="157316" y="1966451"/>
                </a:cubicBezTo>
                <a:cubicBezTo>
                  <a:pt x="138661" y="1951941"/>
                  <a:pt x="117987" y="1940232"/>
                  <a:pt x="98323" y="1927122"/>
                </a:cubicBezTo>
                <a:cubicBezTo>
                  <a:pt x="88491" y="1920567"/>
                  <a:pt x="77182" y="1915814"/>
                  <a:pt x="68826" y="1907458"/>
                </a:cubicBezTo>
                <a:lnTo>
                  <a:pt x="39329" y="1877961"/>
                </a:lnTo>
                <a:lnTo>
                  <a:pt x="19665" y="1818968"/>
                </a:lnTo>
                <a:lnTo>
                  <a:pt x="9832" y="1789471"/>
                </a:lnTo>
                <a:cubicBezTo>
                  <a:pt x="6555" y="1769806"/>
                  <a:pt x="0" y="1750413"/>
                  <a:pt x="0" y="1730477"/>
                </a:cubicBezTo>
                <a:cubicBezTo>
                  <a:pt x="0" y="1632589"/>
                  <a:pt x="4233" y="1494370"/>
                  <a:pt x="19665" y="1386348"/>
                </a:cubicBezTo>
                <a:cubicBezTo>
                  <a:pt x="22028" y="1369804"/>
                  <a:pt x="27134" y="1353731"/>
                  <a:pt x="29497" y="1337187"/>
                </a:cubicBezTo>
                <a:cubicBezTo>
                  <a:pt x="48371" y="1205068"/>
                  <a:pt x="28694" y="1291239"/>
                  <a:pt x="49161" y="1209368"/>
                </a:cubicBezTo>
                <a:cubicBezTo>
                  <a:pt x="52439" y="1176594"/>
                  <a:pt x="55920" y="1143839"/>
                  <a:pt x="58994" y="1111045"/>
                </a:cubicBezTo>
                <a:cubicBezTo>
                  <a:pt x="65752" y="1038960"/>
                  <a:pt x="70663" y="966693"/>
                  <a:pt x="78658" y="894735"/>
                </a:cubicBezTo>
                <a:lnTo>
                  <a:pt x="88490" y="806245"/>
                </a:lnTo>
                <a:cubicBezTo>
                  <a:pt x="91768" y="730864"/>
                  <a:pt x="90559" y="655154"/>
                  <a:pt x="98323" y="580103"/>
                </a:cubicBezTo>
                <a:cubicBezTo>
                  <a:pt x="100456" y="559485"/>
                  <a:pt x="111432" y="540774"/>
                  <a:pt x="117987" y="521109"/>
                </a:cubicBezTo>
                <a:cubicBezTo>
                  <a:pt x="121264" y="511277"/>
                  <a:pt x="125305" y="501667"/>
                  <a:pt x="127819" y="491613"/>
                </a:cubicBezTo>
                <a:cubicBezTo>
                  <a:pt x="132808" y="471660"/>
                  <a:pt x="139022" y="442531"/>
                  <a:pt x="147484" y="422787"/>
                </a:cubicBezTo>
                <a:cubicBezTo>
                  <a:pt x="153258" y="409315"/>
                  <a:pt x="162002" y="397182"/>
                  <a:pt x="167148" y="383458"/>
                </a:cubicBezTo>
                <a:cubicBezTo>
                  <a:pt x="171893" y="370805"/>
                  <a:pt x="173269" y="357122"/>
                  <a:pt x="176981" y="344129"/>
                </a:cubicBezTo>
                <a:cubicBezTo>
                  <a:pt x="179828" y="334164"/>
                  <a:pt x="183966" y="324597"/>
                  <a:pt x="186813" y="314632"/>
                </a:cubicBezTo>
                <a:cubicBezTo>
                  <a:pt x="190525" y="301639"/>
                  <a:pt x="191322" y="287724"/>
                  <a:pt x="196645" y="275303"/>
                </a:cubicBezTo>
                <a:cubicBezTo>
                  <a:pt x="201300" y="264441"/>
                  <a:pt x="209755" y="255638"/>
                  <a:pt x="216310" y="245806"/>
                </a:cubicBezTo>
                <a:cubicBezTo>
                  <a:pt x="219587" y="229419"/>
                  <a:pt x="222089" y="212858"/>
                  <a:pt x="226142" y="196645"/>
                </a:cubicBezTo>
                <a:cubicBezTo>
                  <a:pt x="228656" y="186590"/>
                  <a:pt x="233127" y="177113"/>
                  <a:pt x="235974" y="167148"/>
                </a:cubicBezTo>
                <a:cubicBezTo>
                  <a:pt x="239686" y="154155"/>
                  <a:pt x="242095" y="140812"/>
                  <a:pt x="245807" y="127819"/>
                </a:cubicBezTo>
                <a:cubicBezTo>
                  <a:pt x="248654" y="117854"/>
                  <a:pt x="248310" y="105651"/>
                  <a:pt x="255639" y="98322"/>
                </a:cubicBezTo>
                <a:cubicBezTo>
                  <a:pt x="262968" y="90993"/>
                  <a:pt x="275304" y="91767"/>
                  <a:pt x="285136" y="88490"/>
                </a:cubicBezTo>
                <a:cubicBezTo>
                  <a:pt x="294968" y="81935"/>
                  <a:pt x="308369" y="78846"/>
                  <a:pt x="314632" y="68826"/>
                </a:cubicBezTo>
                <a:cubicBezTo>
                  <a:pt x="335333" y="35704"/>
                  <a:pt x="334297" y="25978"/>
                  <a:pt x="334297" y="0"/>
                </a:cubicBezTo>
              </a:path>
            </a:pathLst>
          </a:custGeom>
          <a:noFill/>
          <a:ln w="190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Verdana" pitchFamily="34" charset="0"/>
            </a:endParaRPr>
          </a:p>
        </p:txBody>
      </p:sp>
      <p:sp>
        <p:nvSpPr>
          <p:cNvPr id="62" name="Content Placeholder 2"/>
          <p:cNvSpPr txBox="1">
            <a:spLocks/>
          </p:cNvSpPr>
          <p:nvPr/>
        </p:nvSpPr>
        <p:spPr bwMode="auto">
          <a:xfrm>
            <a:off x="5980732" y="3140968"/>
            <a:ext cx="3076901" cy="656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a:solidFill>
                  <a:schemeClr val="tx1"/>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200">
                <a:solidFill>
                  <a:schemeClr val="tx1"/>
                </a:solidFill>
                <a:latin typeface="+mn-lt"/>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a:lstStyle>
          <a:p>
            <a:pPr marL="0" indent="0">
              <a:buNone/>
            </a:pPr>
            <a:r>
              <a:rPr lang="en-US" dirty="0" smtClean="0">
                <a:solidFill>
                  <a:schemeClr val="bg2">
                    <a:lumMod val="60000"/>
                    <a:lumOff val="40000"/>
                  </a:schemeClr>
                </a:solidFill>
              </a:rPr>
              <a:t>Iterate as needed</a:t>
            </a:r>
          </a:p>
          <a:p>
            <a:pPr marL="1257300" lvl="3" indent="0">
              <a:buNone/>
            </a:pPr>
            <a:endParaRPr lang="en-US" dirty="0" smtClean="0">
              <a:solidFill>
                <a:schemeClr val="bg2">
                  <a:lumMod val="60000"/>
                  <a:lumOff val="40000"/>
                </a:schemeClr>
              </a:solidFill>
            </a:endParaRPr>
          </a:p>
        </p:txBody>
      </p:sp>
      <p:sp>
        <p:nvSpPr>
          <p:cNvPr id="63" name="Text Box 23"/>
          <p:cNvSpPr txBox="1">
            <a:spLocks noChangeArrowheads="1"/>
          </p:cNvSpPr>
          <p:nvPr/>
        </p:nvSpPr>
        <p:spPr bwMode="auto">
          <a:xfrm flipH="1">
            <a:off x="6712983" y="2123505"/>
            <a:ext cx="552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r>
              <a:rPr lang="en-US" sz="2400" dirty="0">
                <a:sym typeface="Symbol" pitchFamily="18" charset="2"/>
              </a:rPr>
              <a:t></a:t>
            </a:r>
            <a:endParaRPr lang="en-US" sz="2400" dirty="0"/>
          </a:p>
        </p:txBody>
      </p:sp>
      <p:grpSp>
        <p:nvGrpSpPr>
          <p:cNvPr id="39" name="Group 17"/>
          <p:cNvGrpSpPr>
            <a:grpSpLocks/>
          </p:cNvGrpSpPr>
          <p:nvPr/>
        </p:nvGrpSpPr>
        <p:grpSpPr bwMode="auto">
          <a:xfrm>
            <a:off x="5192588" y="2354337"/>
            <a:ext cx="867892" cy="854410"/>
            <a:chOff x="3024" y="720"/>
            <a:chExt cx="816" cy="796"/>
          </a:xfrm>
        </p:grpSpPr>
        <p:sp>
          <p:nvSpPr>
            <p:cNvPr id="40"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a:p>
          </p:txBody>
        </p:sp>
        <p:sp>
          <p:nvSpPr>
            <p:cNvPr id="41" name="Text Box 10"/>
            <p:cNvSpPr txBox="1">
              <a:spLocks noChangeArrowheads="1"/>
            </p:cNvSpPr>
            <p:nvPr/>
          </p:nvSpPr>
          <p:spPr bwMode="auto">
            <a:xfrm>
              <a:off x="3054" y="768"/>
              <a:ext cx="767"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200" dirty="0" smtClean="0"/>
                <a:t>Control </a:t>
              </a:r>
            </a:p>
            <a:p>
              <a:pPr algn="ctr" eaLnBrk="1" hangingPunct="1"/>
              <a:r>
                <a:rPr lang="en-US" sz="1200" dirty="0" smtClean="0"/>
                <a:t>Linear</a:t>
              </a:r>
            </a:p>
            <a:p>
              <a:pPr algn="ctr" eaLnBrk="1" hangingPunct="1"/>
              <a:r>
                <a:rPr lang="en-US" sz="1200" dirty="0" smtClean="0"/>
                <a:t>Analysis</a:t>
              </a:r>
              <a:endParaRPr lang="en-US" sz="1200" dirty="0"/>
            </a:p>
          </p:txBody>
        </p:sp>
      </p:grpSp>
      <p:grpSp>
        <p:nvGrpSpPr>
          <p:cNvPr id="42" name="Group 17"/>
          <p:cNvGrpSpPr>
            <a:grpSpLocks/>
          </p:cNvGrpSpPr>
          <p:nvPr/>
        </p:nvGrpSpPr>
        <p:grpSpPr bwMode="auto">
          <a:xfrm>
            <a:off x="452754" y="1772815"/>
            <a:ext cx="1742982" cy="646388"/>
            <a:chOff x="2753" y="681"/>
            <a:chExt cx="1273" cy="667"/>
          </a:xfrm>
        </p:grpSpPr>
        <p:sp>
          <p:nvSpPr>
            <p:cNvPr id="43"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a:p>
          </p:txBody>
        </p:sp>
        <p:sp>
          <p:nvSpPr>
            <p:cNvPr id="44" name="Text Box 10"/>
            <p:cNvSpPr txBox="1">
              <a:spLocks noChangeArrowheads="1"/>
            </p:cNvSpPr>
            <p:nvPr/>
          </p:nvSpPr>
          <p:spPr bwMode="auto">
            <a:xfrm>
              <a:off x="2753" y="681"/>
              <a:ext cx="1273" cy="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200" dirty="0" smtClean="0"/>
                <a:t>Ordinary Differential Equations</a:t>
              </a:r>
              <a:endParaRPr lang="en-US" sz="1200" dirty="0"/>
            </a:p>
          </p:txBody>
        </p:sp>
      </p:grpSp>
      <p:grpSp>
        <p:nvGrpSpPr>
          <p:cNvPr id="65" name="Group 17"/>
          <p:cNvGrpSpPr>
            <a:grpSpLocks/>
          </p:cNvGrpSpPr>
          <p:nvPr/>
        </p:nvGrpSpPr>
        <p:grpSpPr bwMode="auto">
          <a:xfrm>
            <a:off x="611560" y="2497700"/>
            <a:ext cx="1524451" cy="799488"/>
            <a:chOff x="2836" y="673"/>
            <a:chExt cx="1157" cy="711"/>
          </a:xfrm>
        </p:grpSpPr>
        <p:sp>
          <p:nvSpPr>
            <p:cNvPr id="66"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a:p>
          </p:txBody>
        </p:sp>
        <p:sp>
          <p:nvSpPr>
            <p:cNvPr id="67" name="Text Box 10"/>
            <p:cNvSpPr txBox="1">
              <a:spLocks noChangeArrowheads="1"/>
            </p:cNvSpPr>
            <p:nvPr/>
          </p:nvSpPr>
          <p:spPr bwMode="auto">
            <a:xfrm>
              <a:off x="2836" y="673"/>
              <a:ext cx="1157"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1200" dirty="0" smtClean="0"/>
                <a:t>Partial Differential Equations</a:t>
              </a:r>
              <a:endParaRPr lang="en-US" sz="1200" dirty="0"/>
            </a:p>
          </p:txBody>
        </p:sp>
      </p:grpSp>
      <p:sp>
        <p:nvSpPr>
          <p:cNvPr id="2" name="Oval 1"/>
          <p:cNvSpPr/>
          <p:nvPr/>
        </p:nvSpPr>
        <p:spPr bwMode="auto">
          <a:xfrm>
            <a:off x="2984028" y="2996952"/>
            <a:ext cx="1289099" cy="288032"/>
          </a:xfrm>
          <a:prstGeom prst="ellipse">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FF0000"/>
                </a:solidFill>
                <a:effectLst/>
                <a:latin typeface="Verdana" pitchFamily="34" charset="0"/>
              </a:rPr>
              <a:t>Simulink</a:t>
            </a:r>
          </a:p>
        </p:txBody>
      </p:sp>
      <p:sp>
        <p:nvSpPr>
          <p:cNvPr id="68" name="Oval 67"/>
          <p:cNvSpPr/>
          <p:nvPr/>
        </p:nvSpPr>
        <p:spPr bwMode="auto">
          <a:xfrm>
            <a:off x="5184042" y="3009156"/>
            <a:ext cx="1289099" cy="288032"/>
          </a:xfrm>
          <a:prstGeom prst="ellipse">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FF0000"/>
                </a:solidFill>
                <a:effectLst/>
                <a:latin typeface="Verdana" pitchFamily="34" charset="0"/>
              </a:rPr>
              <a:t>Matlab</a:t>
            </a:r>
          </a:p>
        </p:txBody>
      </p:sp>
      <p:sp>
        <p:nvSpPr>
          <p:cNvPr id="69" name="Oval 68"/>
          <p:cNvSpPr/>
          <p:nvPr/>
        </p:nvSpPr>
        <p:spPr bwMode="auto">
          <a:xfrm>
            <a:off x="2665040" y="3293368"/>
            <a:ext cx="1289099" cy="288032"/>
          </a:xfrm>
          <a:prstGeom prst="ellipse">
            <a:avLst/>
          </a:prstGeom>
          <a:solidFill>
            <a:schemeClr val="accent2">
              <a:lumMod val="20000"/>
              <a:lumOff val="8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FF0000"/>
                </a:solidFill>
                <a:effectLst/>
                <a:latin typeface="Verdana" pitchFamily="34" charset="0"/>
              </a:rPr>
              <a:t>Beacon</a:t>
            </a:r>
          </a:p>
        </p:txBody>
      </p:sp>
      <p:sp>
        <p:nvSpPr>
          <p:cNvPr id="70" name="Oval 69"/>
          <p:cNvSpPr/>
          <p:nvPr/>
        </p:nvSpPr>
        <p:spPr bwMode="auto">
          <a:xfrm>
            <a:off x="3522787" y="3277741"/>
            <a:ext cx="1289099" cy="288032"/>
          </a:xfrm>
          <a:prstGeom prst="ellipse">
            <a:avLst/>
          </a:prstGeom>
          <a:solidFill>
            <a:schemeClr val="accent2">
              <a:lumMod val="20000"/>
              <a:lumOff val="8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FF0000"/>
                </a:solidFill>
                <a:effectLst/>
                <a:latin typeface="Verdana" pitchFamily="34" charset="0"/>
              </a:rPr>
              <a:t>SCADE</a:t>
            </a:r>
          </a:p>
        </p:txBody>
      </p:sp>
      <p:sp>
        <p:nvSpPr>
          <p:cNvPr id="71" name="Oval 70"/>
          <p:cNvSpPr/>
          <p:nvPr/>
        </p:nvSpPr>
        <p:spPr bwMode="auto">
          <a:xfrm>
            <a:off x="5229814" y="3277741"/>
            <a:ext cx="1331689" cy="288032"/>
          </a:xfrm>
          <a:prstGeom prst="ellipse">
            <a:avLst/>
          </a:prstGeom>
          <a:solidFill>
            <a:srgbClr val="FFFF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FF0000"/>
                </a:solidFill>
                <a:effectLst/>
                <a:latin typeface="Verdana" pitchFamily="34" charset="0"/>
              </a:rPr>
              <a:t>Academia</a:t>
            </a:r>
          </a:p>
        </p:txBody>
      </p:sp>
      <p:grpSp>
        <p:nvGrpSpPr>
          <p:cNvPr id="73" name="Group 17"/>
          <p:cNvGrpSpPr>
            <a:grpSpLocks/>
          </p:cNvGrpSpPr>
          <p:nvPr/>
        </p:nvGrpSpPr>
        <p:grpSpPr bwMode="auto">
          <a:xfrm>
            <a:off x="3635896" y="2132856"/>
            <a:ext cx="745070" cy="457680"/>
            <a:chOff x="2900" y="720"/>
            <a:chExt cx="1026" cy="624"/>
          </a:xfrm>
        </p:grpSpPr>
        <p:sp>
          <p:nvSpPr>
            <p:cNvPr id="74"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800"/>
            </a:p>
          </p:txBody>
        </p:sp>
        <p:sp>
          <p:nvSpPr>
            <p:cNvPr id="75" name="Text Box 10"/>
            <p:cNvSpPr txBox="1">
              <a:spLocks noChangeArrowheads="1"/>
            </p:cNvSpPr>
            <p:nvPr/>
          </p:nvSpPr>
          <p:spPr bwMode="auto">
            <a:xfrm>
              <a:off x="2900" y="768"/>
              <a:ext cx="1026"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800" dirty="0" smtClean="0"/>
                <a:t>Z-Transform</a:t>
              </a:r>
              <a:endParaRPr lang="en-US" sz="800" dirty="0"/>
            </a:p>
          </p:txBody>
        </p:sp>
      </p:grpSp>
      <p:grpSp>
        <p:nvGrpSpPr>
          <p:cNvPr id="76" name="Group 17"/>
          <p:cNvGrpSpPr>
            <a:grpSpLocks/>
          </p:cNvGrpSpPr>
          <p:nvPr/>
        </p:nvGrpSpPr>
        <p:grpSpPr bwMode="auto">
          <a:xfrm>
            <a:off x="6059178" y="2120040"/>
            <a:ext cx="745070" cy="457680"/>
            <a:chOff x="2900" y="720"/>
            <a:chExt cx="1026" cy="624"/>
          </a:xfrm>
        </p:grpSpPr>
        <p:sp>
          <p:nvSpPr>
            <p:cNvPr id="77" name="Rectangle 9"/>
            <p:cNvSpPr>
              <a:spLocks noChangeArrowheads="1"/>
            </p:cNvSpPr>
            <p:nvPr/>
          </p:nvSpPr>
          <p:spPr bwMode="auto">
            <a:xfrm>
              <a:off x="3024" y="720"/>
              <a:ext cx="816" cy="62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800"/>
            </a:p>
          </p:txBody>
        </p:sp>
        <p:sp>
          <p:nvSpPr>
            <p:cNvPr id="78" name="Text Box 10"/>
            <p:cNvSpPr txBox="1">
              <a:spLocks noChangeArrowheads="1"/>
            </p:cNvSpPr>
            <p:nvPr/>
          </p:nvSpPr>
          <p:spPr bwMode="auto">
            <a:xfrm>
              <a:off x="2900" y="768"/>
              <a:ext cx="1026" cy="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algn="ctr" eaLnBrk="1" hangingPunct="1"/>
              <a:r>
                <a:rPr lang="en-US" sz="800" dirty="0" smtClean="0"/>
                <a:t>Laplace</a:t>
              </a:r>
            </a:p>
            <a:p>
              <a:pPr algn="ctr" eaLnBrk="1" hangingPunct="1"/>
              <a:r>
                <a:rPr lang="en-US" sz="800" dirty="0" smtClean="0"/>
                <a:t>Transform</a:t>
              </a:r>
              <a:endParaRPr lang="en-US" sz="8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par>
                                <p:cTn id="20" presetID="10" presetClass="entr" presetSubtype="0" fill="hold"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C409EE73-F496-4E2C-A6D3-1B09B523B138}" type="slidenum">
              <a:rPr lang="en-US" sz="1400" smtClean="0"/>
              <a:pPr eaLnBrk="1" hangingPunct="1"/>
              <a:t>89</a:t>
            </a:fld>
            <a:endParaRPr lang="en-US" sz="1400" smtClean="0"/>
          </a:p>
        </p:txBody>
      </p:sp>
      <p:sp>
        <p:nvSpPr>
          <p:cNvPr id="45059" name="Rectangle 3"/>
          <p:cNvSpPr>
            <a:spLocks noGrp="1" noChangeArrowheads="1"/>
          </p:cNvSpPr>
          <p:nvPr>
            <p:ph type="body" idx="1"/>
          </p:nvPr>
        </p:nvSpPr>
        <p:spPr>
          <a:xfrm>
            <a:off x="323528" y="116632"/>
            <a:ext cx="8208912" cy="792088"/>
          </a:xfrm>
        </p:spPr>
        <p:txBody>
          <a:bodyPr/>
          <a:lstStyle/>
          <a:p>
            <a:pPr marL="0" indent="0" eaLnBrk="1" hangingPunct="1">
              <a:buFontTx/>
              <a:buNone/>
            </a:pPr>
            <a:r>
              <a:rPr lang="en-US" dirty="0" smtClean="0"/>
              <a:t>If you decide to pursue this topic further:</a:t>
            </a:r>
          </a:p>
          <a:p>
            <a:pPr marL="0" indent="0" eaLnBrk="1" hangingPunct="1">
              <a:buFontTx/>
              <a:buNone/>
            </a:pPr>
            <a:r>
              <a:rPr lang="en-US" dirty="0" smtClean="0"/>
              <a:t>Constructing a square wave with sine waves…</a:t>
            </a:r>
            <a:r>
              <a:rPr lang="en-US" dirty="0" smtClean="0">
                <a:sym typeface="Wingdings" panose="05000000000000000000" pitchFamily="2" charset="2"/>
              </a:rPr>
              <a:t>Fourier and DSP, Sampling Theory, Digital Control</a:t>
            </a:r>
            <a:endParaRPr lang="en-US" dirty="0" smtClean="0"/>
          </a:p>
        </p:txBody>
      </p:sp>
      <p:pic>
        <p:nvPicPr>
          <p:cNvPr id="45060" name="Picture 4" descr="D:\Users\a22069t\My Documents\Subsection Stuff\My People\Training Materials\A Course Figures\sqwav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1017413"/>
            <a:ext cx="7102475" cy="579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65662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Get content from my white book</a:t>
            </a:r>
          </a:p>
          <a:p>
            <a:r>
              <a:rPr lang="en-US" dirty="0" smtClean="0"/>
              <a:t>Get </a:t>
            </a:r>
            <a:r>
              <a:rPr lang="en-US" dirty="0" err="1" smtClean="0"/>
              <a:t>Cp</a:t>
            </a:r>
            <a:r>
              <a:rPr lang="en-US" dirty="0" smtClean="0"/>
              <a:t> curves from my personal OneNote</a:t>
            </a:r>
          </a:p>
          <a:p>
            <a:r>
              <a:rPr lang="en-US" dirty="0" smtClean="0"/>
              <a:t>Assumption:  neglect laminar flow Re effects</a:t>
            </a:r>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9</a:t>
            </a:fld>
            <a:endParaRPr lang="en-US"/>
          </a:p>
        </p:txBody>
      </p:sp>
    </p:spTree>
    <p:extLst>
      <p:ext uri="{BB962C8B-B14F-4D97-AF65-F5344CB8AC3E}">
        <p14:creationId xmlns:p14="http://schemas.microsoft.com/office/powerpoint/2010/main" val="100921453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062664" cy="3200400"/>
          </a:xfrm>
          <a:solidFill>
            <a:srgbClr val="FFFF00"/>
          </a:solidFill>
        </p:spPr>
        <p:txBody>
          <a:bodyPr/>
          <a:lstStyle/>
          <a:p>
            <a:r>
              <a:rPr lang="en-US" dirty="0" smtClean="0"/>
              <a:t>Backup</a:t>
            </a:r>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90</a:t>
            </a:fld>
            <a:endParaRPr lang="en-US"/>
          </a:p>
        </p:txBody>
      </p:sp>
    </p:spTree>
    <p:extLst>
      <p:ext uri="{BB962C8B-B14F-4D97-AF65-F5344CB8AC3E}">
        <p14:creationId xmlns:p14="http://schemas.microsoft.com/office/powerpoint/2010/main" val="221370616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772A907E-5AB0-4A18-BB00-8A32CEA599C5}" type="slidenum">
              <a:rPr lang="en-US" sz="1400" smtClean="0"/>
              <a:pPr eaLnBrk="1" hangingPunct="1"/>
              <a:t>91</a:t>
            </a:fld>
            <a:endParaRPr lang="en-US" sz="1400" smtClean="0"/>
          </a:p>
        </p:txBody>
      </p:sp>
      <p:sp>
        <p:nvSpPr>
          <p:cNvPr id="9219" name="Rectangle 2"/>
          <p:cNvSpPr>
            <a:spLocks noGrp="1" noChangeArrowheads="1"/>
          </p:cNvSpPr>
          <p:nvPr>
            <p:ph type="title"/>
          </p:nvPr>
        </p:nvSpPr>
        <p:spPr/>
        <p:txBody>
          <a:bodyPr/>
          <a:lstStyle/>
          <a:p>
            <a:pPr eaLnBrk="1" hangingPunct="1"/>
            <a:r>
              <a:rPr lang="en-US" smtClean="0"/>
              <a:t>Linearization Example 1</a:t>
            </a:r>
          </a:p>
        </p:txBody>
      </p:sp>
      <p:sp>
        <p:nvSpPr>
          <p:cNvPr id="9220" name="Rectangle 3"/>
          <p:cNvSpPr>
            <a:spLocks noGrp="1" noChangeArrowheads="1"/>
          </p:cNvSpPr>
          <p:nvPr>
            <p:ph type="body" idx="1"/>
          </p:nvPr>
        </p:nvSpPr>
        <p:spPr>
          <a:xfrm>
            <a:off x="685800" y="914400"/>
            <a:ext cx="7772400" cy="457200"/>
          </a:xfrm>
        </p:spPr>
        <p:txBody>
          <a:bodyPr/>
          <a:lstStyle/>
          <a:p>
            <a:pPr eaLnBrk="1" hangingPunct="1">
              <a:buFontTx/>
              <a:buNone/>
            </a:pPr>
            <a:r>
              <a:rPr lang="en-US" dirty="0" smtClean="0"/>
              <a:t>Consider the differential equation</a:t>
            </a:r>
          </a:p>
        </p:txBody>
      </p:sp>
      <p:sp>
        <p:nvSpPr>
          <p:cNvPr id="9222" name="Rectangle 6"/>
          <p:cNvSpPr>
            <a:spLocks noChangeArrowheads="1"/>
          </p:cNvSpPr>
          <p:nvPr/>
        </p:nvSpPr>
        <p:spPr bwMode="auto">
          <a:xfrm>
            <a:off x="685800" y="27432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sz="1800" dirty="0"/>
              <a:t>This equation has two equilibrium </a:t>
            </a:r>
            <a:r>
              <a:rPr lang="en-US" sz="1800" dirty="0" smtClean="0"/>
              <a:t>points (+/- 2):</a:t>
            </a:r>
            <a:endParaRPr lang="en-US" sz="1800" dirty="0"/>
          </a:p>
        </p:txBody>
      </p:sp>
      <p:graphicFrame>
        <p:nvGraphicFramePr>
          <p:cNvPr id="2" name="Object 1"/>
          <p:cNvGraphicFramePr>
            <a:graphicFrameLocks noChangeAspect="1"/>
          </p:cNvGraphicFramePr>
          <p:nvPr>
            <p:extLst>
              <p:ext uri="{D42A27DB-BD31-4B8C-83A1-F6EECF244321}">
                <p14:modId xmlns:p14="http://schemas.microsoft.com/office/powerpoint/2010/main" val="3070264662"/>
              </p:ext>
            </p:extLst>
          </p:nvPr>
        </p:nvGraphicFramePr>
        <p:xfrm>
          <a:off x="2771800" y="1340768"/>
          <a:ext cx="2374032" cy="1189787"/>
        </p:xfrm>
        <a:graphic>
          <a:graphicData uri="http://schemas.openxmlformats.org/presentationml/2006/ole">
            <mc:AlternateContent xmlns:mc="http://schemas.openxmlformats.org/markup-compatibility/2006">
              <mc:Choice xmlns:v="urn:schemas-microsoft-com:vml" Requires="v">
                <p:oleObj spid="_x0000_s114808" name="Equation" r:id="rId4" imgW="787320" imgH="609480" progId="Equation.3">
                  <p:embed/>
                </p:oleObj>
              </mc:Choice>
              <mc:Fallback>
                <p:oleObj name="Equation" r:id="rId4" imgW="787320" imgH="609480" progId="Equation.3">
                  <p:embed/>
                  <p:pic>
                    <p:nvPicPr>
                      <p:cNvPr id="0" name=""/>
                      <p:cNvPicPr/>
                      <p:nvPr/>
                    </p:nvPicPr>
                    <p:blipFill>
                      <a:blip r:embed="rId5"/>
                      <a:stretch>
                        <a:fillRect/>
                      </a:stretch>
                    </p:blipFill>
                    <p:spPr>
                      <a:xfrm>
                        <a:off x="2771800" y="1340768"/>
                        <a:ext cx="2374032" cy="1189787"/>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674628037"/>
              </p:ext>
            </p:extLst>
          </p:nvPr>
        </p:nvGraphicFramePr>
        <p:xfrm>
          <a:off x="2505075" y="3286125"/>
          <a:ext cx="4616450" cy="1549400"/>
        </p:xfrm>
        <a:graphic>
          <a:graphicData uri="http://schemas.openxmlformats.org/presentationml/2006/ole">
            <mc:AlternateContent xmlns:mc="http://schemas.openxmlformats.org/markup-compatibility/2006">
              <mc:Choice xmlns:v="urn:schemas-microsoft-com:vml" Requires="v">
                <p:oleObj spid="_x0000_s114809" name="Equation" r:id="rId6" imgW="1206360" imgH="812520" progId="Equation.3">
                  <p:embed/>
                </p:oleObj>
              </mc:Choice>
              <mc:Fallback>
                <p:oleObj name="Equation" r:id="rId6" imgW="1206360" imgH="812520" progId="Equation.3">
                  <p:embed/>
                  <p:pic>
                    <p:nvPicPr>
                      <p:cNvPr id="0" name=""/>
                      <p:cNvPicPr>
                        <a:picLocks noChangeAspect="1" noChangeArrowheads="1"/>
                      </p:cNvPicPr>
                      <p:nvPr/>
                    </p:nvPicPr>
                    <p:blipFill>
                      <a:blip r:embed="rId7"/>
                      <a:srcRect/>
                      <a:stretch>
                        <a:fillRect/>
                      </a:stretch>
                    </p:blipFill>
                    <p:spPr bwMode="auto">
                      <a:xfrm>
                        <a:off x="2505075" y="3286125"/>
                        <a:ext cx="4616450" cy="15494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36708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22"/>
                                        </p:tgtEl>
                                        <p:attrNameLst>
                                          <p:attrName>style.visibility</p:attrName>
                                        </p:attrNameLst>
                                      </p:cBhvr>
                                      <p:to>
                                        <p:strVal val="visible"/>
                                      </p:to>
                                    </p:set>
                                    <p:anim calcmode="lin" valueType="num">
                                      <p:cBhvr additive="base">
                                        <p:cTn id="7" dur="500" fill="hold"/>
                                        <p:tgtEl>
                                          <p:spTgt spid="9222"/>
                                        </p:tgtEl>
                                        <p:attrNameLst>
                                          <p:attrName>ppt_x</p:attrName>
                                        </p:attrNameLst>
                                      </p:cBhvr>
                                      <p:tavLst>
                                        <p:tav tm="0">
                                          <p:val>
                                            <p:strVal val="#ppt_x"/>
                                          </p:val>
                                        </p:tav>
                                        <p:tav tm="100000">
                                          <p:val>
                                            <p:strVal val="#ppt_x"/>
                                          </p:val>
                                        </p:tav>
                                      </p:tavLst>
                                    </p:anim>
                                    <p:anim calcmode="lin" valueType="num">
                                      <p:cBhvr additive="base">
                                        <p:cTn id="8" dur="500" fill="hold"/>
                                        <p:tgtEl>
                                          <p:spTgt spid="92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9DD494A3-B68B-4DFB-9225-5BC44509C1BE}" type="slidenum">
              <a:rPr lang="en-US" sz="1400" smtClean="0"/>
              <a:pPr eaLnBrk="1" hangingPunct="1"/>
              <a:t>92</a:t>
            </a:fld>
            <a:endParaRPr lang="en-US" sz="1400" smtClean="0"/>
          </a:p>
        </p:txBody>
      </p:sp>
      <p:sp>
        <p:nvSpPr>
          <p:cNvPr id="10243" name="Rectangle 2"/>
          <p:cNvSpPr>
            <a:spLocks noGrp="1" noChangeArrowheads="1"/>
          </p:cNvSpPr>
          <p:nvPr>
            <p:ph type="title"/>
          </p:nvPr>
        </p:nvSpPr>
        <p:spPr/>
        <p:txBody>
          <a:bodyPr/>
          <a:lstStyle/>
          <a:p>
            <a:pPr eaLnBrk="1" hangingPunct="1"/>
            <a:r>
              <a:rPr lang="en-US" smtClean="0"/>
              <a:t>Linearization Example 1 (continued)</a:t>
            </a:r>
          </a:p>
        </p:txBody>
      </p:sp>
      <p:sp>
        <p:nvSpPr>
          <p:cNvPr id="10244" name="Rectangle 3"/>
          <p:cNvSpPr>
            <a:spLocks noGrp="1" noChangeArrowheads="1"/>
          </p:cNvSpPr>
          <p:nvPr>
            <p:ph type="body" idx="1"/>
          </p:nvPr>
        </p:nvSpPr>
        <p:spPr>
          <a:xfrm>
            <a:off x="685800" y="914400"/>
            <a:ext cx="7772400" cy="457200"/>
          </a:xfrm>
        </p:spPr>
        <p:txBody>
          <a:bodyPr/>
          <a:lstStyle/>
          <a:p>
            <a:pPr eaLnBrk="1" hangingPunct="1">
              <a:buFontTx/>
              <a:buNone/>
            </a:pPr>
            <a:r>
              <a:rPr lang="en-US" dirty="0" smtClean="0"/>
              <a:t>Linearizing </a:t>
            </a:r>
            <a:r>
              <a:rPr lang="en-US" i="1" dirty="0" err="1" smtClean="0"/>
              <a:t>dy</a:t>
            </a:r>
            <a:r>
              <a:rPr lang="en-US" i="1" dirty="0" smtClean="0"/>
              <a:t>/</a:t>
            </a:r>
            <a:r>
              <a:rPr lang="en-US" i="1" dirty="0" err="1" smtClean="0"/>
              <a:t>dt</a:t>
            </a:r>
            <a:r>
              <a:rPr lang="en-US" dirty="0" smtClean="0"/>
              <a:t> = 3</a:t>
            </a:r>
            <a:r>
              <a:rPr lang="en-US" i="1" dirty="0" smtClean="0"/>
              <a:t>y</a:t>
            </a:r>
            <a:r>
              <a:rPr lang="en-US" baseline="30000" dirty="0" smtClean="0"/>
              <a:t>2</a:t>
            </a:r>
            <a:r>
              <a:rPr lang="en-US" dirty="0" smtClean="0"/>
              <a:t> – 12 about </a:t>
            </a:r>
            <a:r>
              <a:rPr lang="en-US" i="1" dirty="0" smtClean="0"/>
              <a:t>y</a:t>
            </a:r>
            <a:r>
              <a:rPr lang="en-US" i="1" baseline="-25000" dirty="0" smtClean="0"/>
              <a:t>0 </a:t>
            </a:r>
            <a:r>
              <a:rPr lang="en-US" dirty="0" smtClean="0"/>
              <a:t>= 2 yields</a:t>
            </a:r>
          </a:p>
        </p:txBody>
      </p:sp>
      <p:sp>
        <p:nvSpPr>
          <p:cNvPr id="10245" name="Rectangle 5"/>
          <p:cNvSpPr>
            <a:spLocks noChangeArrowheads="1"/>
          </p:cNvSpPr>
          <p:nvPr/>
        </p:nvSpPr>
        <p:spPr bwMode="auto">
          <a:xfrm>
            <a:off x="685800" y="36576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dirty="0"/>
              <a:t>Lazy individuals have been known to drop the </a:t>
            </a:r>
            <a:r>
              <a:rPr lang="en-US" sz="1800" dirty="0">
                <a:latin typeface="Symbol" pitchFamily="18" charset="2"/>
              </a:rPr>
              <a:t>D</a:t>
            </a:r>
            <a:r>
              <a:rPr lang="en-US" sz="1800" dirty="0"/>
              <a:t> and just write that last expression as</a:t>
            </a:r>
          </a:p>
        </p:txBody>
      </p:sp>
      <p:sp>
        <p:nvSpPr>
          <p:cNvPr id="10248" name="Rectangle 9"/>
          <p:cNvSpPr>
            <a:spLocks noChangeArrowheads="1"/>
          </p:cNvSpPr>
          <p:nvPr/>
        </p:nvSpPr>
        <p:spPr bwMode="auto">
          <a:xfrm>
            <a:off x="685800" y="5029200"/>
            <a:ext cx="7848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dirty="0"/>
              <a:t>With the understanding that </a:t>
            </a:r>
            <a:r>
              <a:rPr lang="en-US" sz="1800" i="1" dirty="0"/>
              <a:t>y</a:t>
            </a:r>
            <a:r>
              <a:rPr lang="en-US" sz="1800" dirty="0"/>
              <a:t> is now a reference to the equilibrium about which the equation was linearized. </a:t>
            </a:r>
            <a:r>
              <a:rPr lang="en-US" sz="1800" b="1" i="1" dirty="0">
                <a:solidFill>
                  <a:srgbClr val="FF0000"/>
                </a:solidFill>
              </a:rPr>
              <a:t>DO NOT FORGET THIS!! </a:t>
            </a:r>
            <a:r>
              <a:rPr lang="en-US" sz="1800" i="1" dirty="0">
                <a:solidFill>
                  <a:srgbClr val="FF0000"/>
                </a:solidFill>
              </a:rPr>
              <a:t> </a:t>
            </a:r>
          </a:p>
        </p:txBody>
      </p:sp>
      <p:graphicFrame>
        <p:nvGraphicFramePr>
          <p:cNvPr id="3" name="Object 2"/>
          <p:cNvGraphicFramePr>
            <a:graphicFrameLocks noChangeAspect="1"/>
          </p:cNvGraphicFramePr>
          <p:nvPr>
            <p:extLst>
              <p:ext uri="{D42A27DB-BD31-4B8C-83A1-F6EECF244321}">
                <p14:modId xmlns:p14="http://schemas.microsoft.com/office/powerpoint/2010/main" val="1398014608"/>
              </p:ext>
            </p:extLst>
          </p:nvPr>
        </p:nvGraphicFramePr>
        <p:xfrm>
          <a:off x="1583531" y="1340768"/>
          <a:ext cx="6053137" cy="2234754"/>
        </p:xfrm>
        <a:graphic>
          <a:graphicData uri="http://schemas.openxmlformats.org/presentationml/2006/ole">
            <mc:AlternateContent xmlns:mc="http://schemas.openxmlformats.org/markup-compatibility/2006">
              <mc:Choice xmlns:v="urn:schemas-microsoft-com:vml" Requires="v">
                <p:oleObj spid="_x0000_s115832" name="Equation" r:id="rId4" imgW="3035160" imgH="1180800" progId="Equation.3">
                  <p:embed/>
                </p:oleObj>
              </mc:Choice>
              <mc:Fallback>
                <p:oleObj name="Equation" r:id="rId4" imgW="3035160" imgH="1180800" progId="Equation.3">
                  <p:embed/>
                  <p:pic>
                    <p:nvPicPr>
                      <p:cNvPr id="0" name=""/>
                      <p:cNvPicPr>
                        <a:picLocks noChangeAspect="1" noChangeArrowheads="1"/>
                      </p:cNvPicPr>
                      <p:nvPr/>
                    </p:nvPicPr>
                    <p:blipFill>
                      <a:blip r:embed="rId5"/>
                      <a:srcRect/>
                      <a:stretch>
                        <a:fillRect/>
                      </a:stretch>
                    </p:blipFill>
                    <p:spPr bwMode="auto">
                      <a:xfrm>
                        <a:off x="1583531" y="1340768"/>
                        <a:ext cx="6053137" cy="2234754"/>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534430105"/>
              </p:ext>
            </p:extLst>
          </p:nvPr>
        </p:nvGraphicFramePr>
        <p:xfrm>
          <a:off x="2627784" y="4221088"/>
          <a:ext cx="1012825" cy="576262"/>
        </p:xfrm>
        <a:graphic>
          <a:graphicData uri="http://schemas.openxmlformats.org/presentationml/2006/ole">
            <mc:AlternateContent xmlns:mc="http://schemas.openxmlformats.org/markup-compatibility/2006">
              <mc:Choice xmlns:v="urn:schemas-microsoft-com:vml" Requires="v">
                <p:oleObj spid="_x0000_s115833" name="Equation" r:id="rId6" imgW="507960" imgH="304560" progId="Equation.3">
                  <p:embed/>
                </p:oleObj>
              </mc:Choice>
              <mc:Fallback>
                <p:oleObj name="Equation" r:id="rId6" imgW="507960" imgH="304560" progId="Equation.3">
                  <p:embed/>
                  <p:pic>
                    <p:nvPicPr>
                      <p:cNvPr id="0" name=""/>
                      <p:cNvPicPr>
                        <a:picLocks noChangeAspect="1" noChangeArrowheads="1"/>
                      </p:cNvPicPr>
                      <p:nvPr/>
                    </p:nvPicPr>
                    <p:blipFill>
                      <a:blip r:embed="rId7"/>
                      <a:srcRect/>
                      <a:stretch>
                        <a:fillRect/>
                      </a:stretch>
                    </p:blipFill>
                    <p:spPr bwMode="auto">
                      <a:xfrm>
                        <a:off x="2627784" y="4221088"/>
                        <a:ext cx="10128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6662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45"/>
                                        </p:tgtEl>
                                        <p:attrNameLst>
                                          <p:attrName>style.visibility</p:attrName>
                                        </p:attrNameLst>
                                      </p:cBhvr>
                                      <p:to>
                                        <p:strVal val="visible"/>
                                      </p:to>
                                    </p:set>
                                    <p:anim calcmode="lin" valueType="num">
                                      <p:cBhvr additive="base">
                                        <p:cTn id="13" dur="500" fill="hold"/>
                                        <p:tgtEl>
                                          <p:spTgt spid="10245"/>
                                        </p:tgtEl>
                                        <p:attrNameLst>
                                          <p:attrName>ppt_x</p:attrName>
                                        </p:attrNameLst>
                                      </p:cBhvr>
                                      <p:tavLst>
                                        <p:tav tm="0">
                                          <p:val>
                                            <p:strVal val="#ppt_x"/>
                                          </p:val>
                                        </p:tav>
                                        <p:tav tm="100000">
                                          <p:val>
                                            <p:strVal val="#ppt_x"/>
                                          </p:val>
                                        </p:tav>
                                      </p:tavLst>
                                    </p:anim>
                                    <p:anim calcmode="lin" valueType="num">
                                      <p:cBhvr additive="base">
                                        <p:cTn id="14" dur="500" fill="hold"/>
                                        <p:tgtEl>
                                          <p:spTgt spid="1024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248"/>
                                        </p:tgtEl>
                                        <p:attrNameLst>
                                          <p:attrName>style.visibility</p:attrName>
                                        </p:attrNameLst>
                                      </p:cBhvr>
                                      <p:to>
                                        <p:strVal val="visible"/>
                                      </p:to>
                                    </p:set>
                                    <p:anim calcmode="lin" valueType="num">
                                      <p:cBhvr additive="base">
                                        <p:cTn id="23" dur="500" fill="hold"/>
                                        <p:tgtEl>
                                          <p:spTgt spid="10248"/>
                                        </p:tgtEl>
                                        <p:attrNameLst>
                                          <p:attrName>ppt_x</p:attrName>
                                        </p:attrNameLst>
                                      </p:cBhvr>
                                      <p:tavLst>
                                        <p:tav tm="0">
                                          <p:val>
                                            <p:strVal val="#ppt_x"/>
                                          </p:val>
                                        </p:tav>
                                        <p:tav tm="100000">
                                          <p:val>
                                            <p:strVal val="#ppt_x"/>
                                          </p:val>
                                        </p:tav>
                                      </p:tavLst>
                                    </p:anim>
                                    <p:anim calcmode="lin" valueType="num">
                                      <p:cBhvr additive="base">
                                        <p:cTn id="24"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p:bldP spid="1024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4ED1F3E9-29C2-4879-9550-A0795C9171E7}" type="slidenum">
              <a:rPr lang="en-US" sz="1400" smtClean="0"/>
              <a:pPr eaLnBrk="1" hangingPunct="1"/>
              <a:t>93</a:t>
            </a:fld>
            <a:endParaRPr lang="en-US" sz="1400" smtClean="0"/>
          </a:p>
        </p:txBody>
      </p:sp>
      <p:sp>
        <p:nvSpPr>
          <p:cNvPr id="11267" name="Rectangle 2"/>
          <p:cNvSpPr>
            <a:spLocks noGrp="1" noChangeArrowheads="1"/>
          </p:cNvSpPr>
          <p:nvPr>
            <p:ph type="title"/>
          </p:nvPr>
        </p:nvSpPr>
        <p:spPr/>
        <p:txBody>
          <a:bodyPr/>
          <a:lstStyle/>
          <a:p>
            <a:pPr eaLnBrk="1" hangingPunct="1"/>
            <a:r>
              <a:rPr lang="en-US" smtClean="0"/>
              <a:t>Linearization Example 1 (continued)</a:t>
            </a:r>
          </a:p>
        </p:txBody>
      </p:sp>
      <p:sp>
        <p:nvSpPr>
          <p:cNvPr id="11268" name="Rectangle 3"/>
          <p:cNvSpPr>
            <a:spLocks noGrp="1" noChangeArrowheads="1"/>
          </p:cNvSpPr>
          <p:nvPr>
            <p:ph type="body" idx="1"/>
          </p:nvPr>
        </p:nvSpPr>
        <p:spPr>
          <a:xfrm>
            <a:off x="685800" y="914400"/>
            <a:ext cx="7772400" cy="457200"/>
          </a:xfrm>
        </p:spPr>
        <p:txBody>
          <a:bodyPr/>
          <a:lstStyle/>
          <a:p>
            <a:pPr eaLnBrk="1" hangingPunct="1">
              <a:buFontTx/>
              <a:buNone/>
            </a:pPr>
            <a:r>
              <a:rPr lang="en-US" dirty="0" smtClean="0"/>
              <a:t>Linearizing </a:t>
            </a:r>
            <a:r>
              <a:rPr lang="en-US" i="1" dirty="0" err="1" smtClean="0"/>
              <a:t>dy</a:t>
            </a:r>
            <a:r>
              <a:rPr lang="en-US" i="1" dirty="0" smtClean="0"/>
              <a:t>/</a:t>
            </a:r>
            <a:r>
              <a:rPr lang="en-US" i="1" dirty="0" err="1" smtClean="0"/>
              <a:t>dt</a:t>
            </a:r>
            <a:r>
              <a:rPr lang="en-US" dirty="0" smtClean="0"/>
              <a:t> = 3</a:t>
            </a:r>
            <a:r>
              <a:rPr lang="en-US" i="1" dirty="0" smtClean="0"/>
              <a:t>y</a:t>
            </a:r>
            <a:r>
              <a:rPr lang="en-US" baseline="30000" dirty="0" smtClean="0"/>
              <a:t>2</a:t>
            </a:r>
            <a:r>
              <a:rPr lang="en-US" dirty="0" smtClean="0"/>
              <a:t> – 12 about </a:t>
            </a:r>
            <a:r>
              <a:rPr lang="en-US" i="1" dirty="0" smtClean="0"/>
              <a:t>y</a:t>
            </a:r>
            <a:r>
              <a:rPr lang="en-US" i="1" baseline="-25000" dirty="0" smtClean="0"/>
              <a:t>0 </a:t>
            </a:r>
            <a:r>
              <a:rPr lang="en-US" dirty="0" smtClean="0"/>
              <a:t>= –2 yields</a:t>
            </a:r>
          </a:p>
        </p:txBody>
      </p:sp>
      <p:sp>
        <p:nvSpPr>
          <p:cNvPr id="11269" name="Rectangle 4"/>
          <p:cNvSpPr>
            <a:spLocks noChangeArrowheads="1"/>
          </p:cNvSpPr>
          <p:nvPr/>
        </p:nvSpPr>
        <p:spPr bwMode="auto">
          <a:xfrm>
            <a:off x="685800" y="2209800"/>
            <a:ext cx="7848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dirty="0"/>
              <a:t>Note that the linearized equation is different from before—there's now a minus sign in front of the 12. The solution for this equation is</a:t>
            </a:r>
          </a:p>
        </p:txBody>
      </p:sp>
      <p:pic>
        <p:nvPicPr>
          <p:cNvPr id="11272" name="Picture 9" descr="D:\users\a22069t\My Documents\Subsection Stuff\My People\Training Materials\txp_fig.pn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733800" y="3200400"/>
            <a:ext cx="169068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1273" name="Rectangle 10"/>
          <p:cNvSpPr>
            <a:spLocks noChangeArrowheads="1"/>
          </p:cNvSpPr>
          <p:nvPr/>
        </p:nvSpPr>
        <p:spPr bwMode="auto">
          <a:xfrm>
            <a:off x="685800" y="3886200"/>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dirty="0"/>
              <a:t>Whereas the solution for </a:t>
            </a:r>
            <a:r>
              <a:rPr lang="en-US" sz="1800" i="1" dirty="0"/>
              <a:t>y</a:t>
            </a:r>
            <a:r>
              <a:rPr lang="en-US" sz="1800" i="1" baseline="-25000" dirty="0"/>
              <a:t>0 </a:t>
            </a:r>
            <a:r>
              <a:rPr lang="en-US" sz="1800" dirty="0"/>
              <a:t>= 2 is</a:t>
            </a:r>
          </a:p>
        </p:txBody>
      </p:sp>
      <p:pic>
        <p:nvPicPr>
          <p:cNvPr id="11274" name="Picture 12" descr="D:\users\a22069t\My Documents\Subsection Stuff\My People\Training Materials\txp_fig.pn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886200" y="4419600"/>
            <a:ext cx="1506538"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aphicFrame>
        <p:nvGraphicFramePr>
          <p:cNvPr id="2" name="Object 1"/>
          <p:cNvGraphicFramePr>
            <a:graphicFrameLocks noChangeAspect="1"/>
          </p:cNvGraphicFramePr>
          <p:nvPr>
            <p:extLst>
              <p:ext uri="{D42A27DB-BD31-4B8C-83A1-F6EECF244321}">
                <p14:modId xmlns:p14="http://schemas.microsoft.com/office/powerpoint/2010/main" val="3589953760"/>
              </p:ext>
            </p:extLst>
          </p:nvPr>
        </p:nvGraphicFramePr>
        <p:xfrm>
          <a:off x="3358338" y="1412776"/>
          <a:ext cx="1216025" cy="576263"/>
        </p:xfrm>
        <a:graphic>
          <a:graphicData uri="http://schemas.openxmlformats.org/presentationml/2006/ole">
            <mc:AlternateContent xmlns:mc="http://schemas.openxmlformats.org/markup-compatibility/2006">
              <mc:Choice xmlns:v="urn:schemas-microsoft-com:vml" Requires="v">
                <p:oleObj spid="_x0000_s116797" name="Equation" r:id="rId8" imgW="609480" imgH="304560" progId="Equation.3">
                  <p:embed/>
                </p:oleObj>
              </mc:Choice>
              <mc:Fallback>
                <p:oleObj name="Equation" r:id="rId8" imgW="609480" imgH="304560" progId="Equation.3">
                  <p:embed/>
                  <p:pic>
                    <p:nvPicPr>
                      <p:cNvPr id="0" name=""/>
                      <p:cNvPicPr>
                        <a:picLocks noChangeAspect="1" noChangeArrowheads="1"/>
                      </p:cNvPicPr>
                      <p:nvPr/>
                    </p:nvPicPr>
                    <p:blipFill>
                      <a:blip r:embed="rId9"/>
                      <a:srcRect/>
                      <a:stretch>
                        <a:fillRect/>
                      </a:stretch>
                    </p:blipFill>
                    <p:spPr bwMode="auto">
                      <a:xfrm>
                        <a:off x="3358338" y="1412776"/>
                        <a:ext cx="12160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1123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9"/>
                                        </p:tgtEl>
                                        <p:attrNameLst>
                                          <p:attrName>style.visibility</p:attrName>
                                        </p:attrNameLst>
                                      </p:cBhvr>
                                      <p:to>
                                        <p:strVal val="visible"/>
                                      </p:to>
                                    </p:set>
                                    <p:anim calcmode="lin" valueType="num">
                                      <p:cBhvr additive="base">
                                        <p:cTn id="7" dur="500" fill="hold"/>
                                        <p:tgtEl>
                                          <p:spTgt spid="11269"/>
                                        </p:tgtEl>
                                        <p:attrNameLst>
                                          <p:attrName>ppt_x</p:attrName>
                                        </p:attrNameLst>
                                      </p:cBhvr>
                                      <p:tavLst>
                                        <p:tav tm="0">
                                          <p:val>
                                            <p:strVal val="#ppt_x"/>
                                          </p:val>
                                        </p:tav>
                                        <p:tav tm="100000">
                                          <p:val>
                                            <p:strVal val="#ppt_x"/>
                                          </p:val>
                                        </p:tav>
                                      </p:tavLst>
                                    </p:anim>
                                    <p:anim calcmode="lin" valueType="num">
                                      <p:cBhvr additive="base">
                                        <p:cTn id="8" dur="500" fill="hold"/>
                                        <p:tgtEl>
                                          <p:spTgt spid="1126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272"/>
                                        </p:tgtEl>
                                        <p:attrNameLst>
                                          <p:attrName>style.visibility</p:attrName>
                                        </p:attrNameLst>
                                      </p:cBhvr>
                                      <p:to>
                                        <p:strVal val="visible"/>
                                      </p:to>
                                    </p:set>
                                    <p:anim calcmode="lin" valueType="num">
                                      <p:cBhvr additive="base">
                                        <p:cTn id="11" dur="500" fill="hold"/>
                                        <p:tgtEl>
                                          <p:spTgt spid="11272"/>
                                        </p:tgtEl>
                                        <p:attrNameLst>
                                          <p:attrName>ppt_x</p:attrName>
                                        </p:attrNameLst>
                                      </p:cBhvr>
                                      <p:tavLst>
                                        <p:tav tm="0">
                                          <p:val>
                                            <p:strVal val="#ppt_x"/>
                                          </p:val>
                                        </p:tav>
                                        <p:tav tm="100000">
                                          <p:val>
                                            <p:strVal val="#ppt_x"/>
                                          </p:val>
                                        </p:tav>
                                      </p:tavLst>
                                    </p:anim>
                                    <p:anim calcmode="lin" valueType="num">
                                      <p:cBhvr additive="base">
                                        <p:cTn id="12"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273"/>
                                        </p:tgtEl>
                                        <p:attrNameLst>
                                          <p:attrName>style.visibility</p:attrName>
                                        </p:attrNameLst>
                                      </p:cBhvr>
                                      <p:to>
                                        <p:strVal val="visible"/>
                                      </p:to>
                                    </p:set>
                                    <p:anim calcmode="lin" valueType="num">
                                      <p:cBhvr additive="base">
                                        <p:cTn id="17" dur="500" fill="hold"/>
                                        <p:tgtEl>
                                          <p:spTgt spid="11273"/>
                                        </p:tgtEl>
                                        <p:attrNameLst>
                                          <p:attrName>ppt_x</p:attrName>
                                        </p:attrNameLst>
                                      </p:cBhvr>
                                      <p:tavLst>
                                        <p:tav tm="0">
                                          <p:val>
                                            <p:strVal val="#ppt_x"/>
                                          </p:val>
                                        </p:tav>
                                        <p:tav tm="100000">
                                          <p:val>
                                            <p:strVal val="#ppt_x"/>
                                          </p:val>
                                        </p:tav>
                                      </p:tavLst>
                                    </p:anim>
                                    <p:anim calcmode="lin" valueType="num">
                                      <p:cBhvr additive="base">
                                        <p:cTn id="18" dur="500" fill="hold"/>
                                        <p:tgtEl>
                                          <p:spTgt spid="1127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274"/>
                                        </p:tgtEl>
                                        <p:attrNameLst>
                                          <p:attrName>style.visibility</p:attrName>
                                        </p:attrNameLst>
                                      </p:cBhvr>
                                      <p:to>
                                        <p:strVal val="visible"/>
                                      </p:to>
                                    </p:set>
                                    <p:anim calcmode="lin" valueType="num">
                                      <p:cBhvr additive="base">
                                        <p:cTn id="21" dur="500" fill="hold"/>
                                        <p:tgtEl>
                                          <p:spTgt spid="11274"/>
                                        </p:tgtEl>
                                        <p:attrNameLst>
                                          <p:attrName>ppt_x</p:attrName>
                                        </p:attrNameLst>
                                      </p:cBhvr>
                                      <p:tavLst>
                                        <p:tav tm="0">
                                          <p:val>
                                            <p:strVal val="#ppt_x"/>
                                          </p:val>
                                        </p:tav>
                                        <p:tav tm="100000">
                                          <p:val>
                                            <p:strVal val="#ppt_x"/>
                                          </p:val>
                                        </p:tav>
                                      </p:tavLst>
                                    </p:anim>
                                    <p:anim calcmode="lin" valueType="num">
                                      <p:cBhvr additive="base">
                                        <p:cTn id="22" dur="500" fill="hold"/>
                                        <p:tgtEl>
                                          <p:spTgt spid="112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p:bldP spid="1127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B4A48EB6-EB62-4528-B455-94A403BDB3FC}" type="slidenum">
              <a:rPr lang="en-US" sz="1400" smtClean="0"/>
              <a:pPr eaLnBrk="1" hangingPunct="1"/>
              <a:t>94</a:t>
            </a:fld>
            <a:endParaRPr lang="en-US" sz="1400" smtClean="0"/>
          </a:p>
        </p:txBody>
      </p:sp>
      <p:pic>
        <p:nvPicPr>
          <p:cNvPr id="12291" name="Picture 4" descr="D:\users\a22069t\My Documents\Subsection Stuff\My People\Training Materials\A Course Figures\nonlinso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381000"/>
            <a:ext cx="7267575" cy="604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7"/>
          <p:cNvSpPr>
            <a:spLocks noChangeArrowheads="1"/>
          </p:cNvSpPr>
          <p:nvPr/>
        </p:nvSpPr>
        <p:spPr bwMode="auto">
          <a:xfrm>
            <a:off x="2843809" y="965118"/>
            <a:ext cx="5112568" cy="109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US" sz="1800" dirty="0">
                <a:solidFill>
                  <a:srgbClr val="FF0000"/>
                </a:solidFill>
              </a:rPr>
              <a:t>Thus if the system is perturbed from the first equilibrium point it will diverge from this point (the point is unstable). </a:t>
            </a:r>
          </a:p>
        </p:txBody>
      </p:sp>
      <p:sp>
        <p:nvSpPr>
          <p:cNvPr id="2" name="Rectangle 1"/>
          <p:cNvSpPr/>
          <p:nvPr/>
        </p:nvSpPr>
        <p:spPr>
          <a:xfrm>
            <a:off x="3578074" y="2420888"/>
            <a:ext cx="4572000" cy="1077218"/>
          </a:xfrm>
          <a:prstGeom prst="rect">
            <a:avLst/>
          </a:prstGeom>
        </p:spPr>
        <p:txBody>
          <a:bodyPr>
            <a:spAutoFit/>
          </a:bodyPr>
          <a:lstStyle/>
          <a:p>
            <a:pPr>
              <a:spcBef>
                <a:spcPct val="20000"/>
              </a:spcBef>
            </a:pPr>
            <a:r>
              <a:rPr lang="en-US" dirty="0" smtClean="0">
                <a:solidFill>
                  <a:srgbClr val="FF0000"/>
                </a:solidFill>
              </a:rPr>
              <a:t>If it is perturbed from the second equilibrium it will return (the equilibrium is stable). Similar to a ball on hill and/or valley.</a:t>
            </a:r>
            <a:endParaRPr lang="en-US" dirty="0">
              <a:solidFill>
                <a:srgbClr val="FF0000"/>
              </a:solidFill>
            </a:endParaRPr>
          </a:p>
        </p:txBody>
      </p:sp>
    </p:spTree>
    <p:extLst>
      <p:ext uri="{BB962C8B-B14F-4D97-AF65-F5344CB8AC3E}">
        <p14:creationId xmlns:p14="http://schemas.microsoft.com/office/powerpoint/2010/main" val="277436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Trade Study of Pendulum Controller</a:t>
            </a:r>
            <a:endParaRPr lang="en-US" dirty="0"/>
          </a:p>
        </p:txBody>
      </p:sp>
      <p:sp>
        <p:nvSpPr>
          <p:cNvPr id="3" name="Content Placeholder 2"/>
          <p:cNvSpPr>
            <a:spLocks noGrp="1"/>
          </p:cNvSpPr>
          <p:nvPr>
            <p:ph idx="1"/>
          </p:nvPr>
        </p:nvSpPr>
        <p:spPr>
          <a:xfrm>
            <a:off x="685800" y="1844824"/>
            <a:ext cx="7772400" cy="4479776"/>
          </a:xfrm>
        </p:spPr>
        <p:txBody>
          <a:bodyPr/>
          <a:lstStyle/>
          <a:p>
            <a:r>
              <a:rPr lang="en-US" dirty="0" smtClean="0"/>
              <a:t>Look at damping variation</a:t>
            </a:r>
          </a:p>
          <a:p>
            <a:r>
              <a:rPr lang="en-US" dirty="0" smtClean="0"/>
              <a:t>Retune for variation</a:t>
            </a:r>
          </a:p>
          <a:p>
            <a:r>
              <a:rPr lang="en-US" dirty="0" smtClean="0"/>
              <a:t>Reexamine performance for net effect</a:t>
            </a:r>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95</a:t>
            </a:fld>
            <a:endParaRPr lang="en-US"/>
          </a:p>
        </p:txBody>
      </p:sp>
      <p:sp>
        <p:nvSpPr>
          <p:cNvPr id="5" name="TextBox 4"/>
          <p:cNvSpPr txBox="1"/>
          <p:nvPr/>
        </p:nvSpPr>
        <p:spPr>
          <a:xfrm>
            <a:off x="5292080" y="1340768"/>
            <a:ext cx="1944216" cy="338554"/>
          </a:xfrm>
          <a:prstGeom prst="rect">
            <a:avLst/>
          </a:prstGeom>
          <a:noFill/>
        </p:spPr>
        <p:txBody>
          <a:bodyPr wrap="square" rtlCol="0">
            <a:spAutoFit/>
          </a:bodyPr>
          <a:lstStyle/>
          <a:p>
            <a:r>
              <a:rPr lang="en-US" dirty="0" smtClean="0">
                <a:hlinkClick r:id="rId2" action="ppaction://hlinksldjump"/>
              </a:rPr>
              <a:t>Back to Lecture</a:t>
            </a:r>
            <a:endParaRPr lang="en-US" dirty="0"/>
          </a:p>
        </p:txBody>
      </p:sp>
    </p:spTree>
    <p:extLst>
      <p:ext uri="{BB962C8B-B14F-4D97-AF65-F5344CB8AC3E}">
        <p14:creationId xmlns:p14="http://schemas.microsoft.com/office/powerpoint/2010/main" val="357780846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Heavy Damping, Design Compensator</a:t>
            </a:r>
            <a:endParaRPr lang="en-US" dirty="0"/>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96</a:t>
            </a:fld>
            <a:endParaRPr lang="en-US"/>
          </a:p>
        </p:txBody>
      </p:sp>
      <p:pic>
        <p:nvPicPr>
          <p:cNvPr id="1105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109125"/>
            <a:ext cx="3672408" cy="3844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1109125"/>
            <a:ext cx="3932719" cy="3969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9552" y="5589240"/>
            <a:ext cx="4668266" cy="584775"/>
          </a:xfrm>
          <a:prstGeom prst="rect">
            <a:avLst/>
          </a:prstGeom>
          <a:noFill/>
        </p:spPr>
        <p:txBody>
          <a:bodyPr wrap="none" rtlCol="0">
            <a:spAutoFit/>
          </a:bodyPr>
          <a:lstStyle/>
          <a:p>
            <a:r>
              <a:rPr lang="en-US" dirty="0" smtClean="0"/>
              <a:t>Gain Margin = </a:t>
            </a:r>
            <a:r>
              <a:rPr lang="en-US" dirty="0" err="1" smtClean="0"/>
              <a:t>inf</a:t>
            </a:r>
            <a:endParaRPr lang="en-US" dirty="0" smtClean="0"/>
          </a:p>
          <a:p>
            <a:r>
              <a:rPr lang="en-US" dirty="0" smtClean="0"/>
              <a:t>Phase Margin = 7.0 </a:t>
            </a:r>
            <a:r>
              <a:rPr lang="en-US" dirty="0" err="1" smtClean="0"/>
              <a:t>deg</a:t>
            </a:r>
            <a:r>
              <a:rPr lang="en-US" dirty="0" smtClean="0"/>
              <a:t>, 1090 r/s (173 Hz)</a:t>
            </a:r>
            <a:endParaRPr lang="en-US" dirty="0"/>
          </a:p>
        </p:txBody>
      </p:sp>
      <p:sp>
        <p:nvSpPr>
          <p:cNvPr id="8" name="TextBox 7"/>
          <p:cNvSpPr txBox="1"/>
          <p:nvPr/>
        </p:nvSpPr>
        <p:spPr>
          <a:xfrm>
            <a:off x="6156176" y="5466128"/>
            <a:ext cx="2580963" cy="830997"/>
          </a:xfrm>
          <a:prstGeom prst="rect">
            <a:avLst/>
          </a:prstGeom>
          <a:noFill/>
        </p:spPr>
        <p:txBody>
          <a:bodyPr wrap="none" rtlCol="0">
            <a:spAutoFit/>
          </a:bodyPr>
          <a:lstStyle/>
          <a:p>
            <a:r>
              <a:rPr lang="en-US" dirty="0" smtClean="0"/>
              <a:t>Gain=0.587</a:t>
            </a:r>
          </a:p>
          <a:p>
            <a:r>
              <a:rPr lang="en-US" dirty="0" smtClean="0"/>
              <a:t>Zeros at 5.6, 1.5 r/s</a:t>
            </a:r>
          </a:p>
          <a:p>
            <a:r>
              <a:rPr lang="en-US" dirty="0" smtClean="0"/>
              <a:t>Poles at 0,0, -42+/-42j</a:t>
            </a:r>
            <a:endParaRPr lang="en-US" dirty="0"/>
          </a:p>
        </p:txBody>
      </p:sp>
      <p:sp>
        <p:nvSpPr>
          <p:cNvPr id="9" name="TextBox 8"/>
          <p:cNvSpPr txBox="1"/>
          <p:nvPr/>
        </p:nvSpPr>
        <p:spPr>
          <a:xfrm>
            <a:off x="2123728" y="5127574"/>
            <a:ext cx="4374724" cy="338554"/>
          </a:xfrm>
          <a:prstGeom prst="rect">
            <a:avLst/>
          </a:prstGeom>
          <a:noFill/>
        </p:spPr>
        <p:txBody>
          <a:bodyPr wrap="none" rtlCol="0">
            <a:spAutoFit/>
          </a:bodyPr>
          <a:lstStyle/>
          <a:p>
            <a:r>
              <a:rPr lang="en-US" dirty="0" smtClean="0">
                <a:solidFill>
                  <a:srgbClr val="FF0000"/>
                </a:solidFill>
              </a:rPr>
              <a:t>Damping </a:t>
            </a:r>
            <a:r>
              <a:rPr lang="en-US" dirty="0" err="1" smtClean="0">
                <a:solidFill>
                  <a:srgbClr val="FF0000"/>
                </a:solidFill>
              </a:rPr>
              <a:t>destablized</a:t>
            </a:r>
            <a:r>
              <a:rPr lang="en-US" dirty="0" smtClean="0">
                <a:solidFill>
                  <a:srgbClr val="FF0000"/>
                </a:solidFill>
              </a:rPr>
              <a:t>!   Counter-intuitive</a:t>
            </a:r>
            <a:endParaRPr lang="en-US" dirty="0">
              <a:solidFill>
                <a:srgbClr val="FF0000"/>
              </a:solidFill>
            </a:endParaRPr>
          </a:p>
        </p:txBody>
      </p:sp>
      <p:sp>
        <p:nvSpPr>
          <p:cNvPr id="10" name="TextBox 9"/>
          <p:cNvSpPr txBox="1"/>
          <p:nvPr/>
        </p:nvSpPr>
        <p:spPr>
          <a:xfrm>
            <a:off x="6240963" y="758789"/>
            <a:ext cx="1944216" cy="338554"/>
          </a:xfrm>
          <a:prstGeom prst="rect">
            <a:avLst/>
          </a:prstGeom>
          <a:noFill/>
        </p:spPr>
        <p:txBody>
          <a:bodyPr wrap="square" rtlCol="0">
            <a:spAutoFit/>
          </a:bodyPr>
          <a:lstStyle/>
          <a:p>
            <a:r>
              <a:rPr lang="en-US" dirty="0" smtClean="0">
                <a:hlinkClick r:id="rId5" action="ppaction://hlinksldjump"/>
              </a:rPr>
              <a:t>Back to Lecture</a:t>
            </a:r>
            <a:endParaRPr lang="en-US" dirty="0"/>
          </a:p>
        </p:txBody>
      </p:sp>
    </p:spTree>
    <p:extLst>
      <p:ext uri="{BB962C8B-B14F-4D97-AF65-F5344CB8AC3E}">
        <p14:creationId xmlns:p14="http://schemas.microsoft.com/office/powerpoint/2010/main" val="40673720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Heavy </a:t>
            </a:r>
            <a:r>
              <a:rPr lang="en-US" dirty="0"/>
              <a:t>Damping, </a:t>
            </a:r>
            <a:r>
              <a:rPr lang="en-US" dirty="0" smtClean="0"/>
              <a:t>Re-Optimized Design </a:t>
            </a:r>
            <a:r>
              <a:rPr lang="en-US" dirty="0"/>
              <a:t>Compensator</a:t>
            </a:r>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97</a:t>
            </a:fld>
            <a:endParaRPr lang="en-US"/>
          </a:p>
        </p:txBody>
      </p:sp>
      <p:pic>
        <p:nvPicPr>
          <p:cNvPr id="1116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1412776"/>
            <a:ext cx="3647338" cy="3681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404888"/>
            <a:ext cx="3240360" cy="339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043608" y="5521587"/>
            <a:ext cx="4689104" cy="584775"/>
          </a:xfrm>
          <a:prstGeom prst="rect">
            <a:avLst/>
          </a:prstGeom>
          <a:noFill/>
        </p:spPr>
        <p:txBody>
          <a:bodyPr wrap="none" rtlCol="0">
            <a:spAutoFit/>
          </a:bodyPr>
          <a:lstStyle/>
          <a:p>
            <a:r>
              <a:rPr lang="en-US" dirty="0" smtClean="0"/>
              <a:t>Gain Margin = 13.5 dB, 53.8 r/s  (8.5 Hz)</a:t>
            </a:r>
          </a:p>
          <a:p>
            <a:r>
              <a:rPr lang="en-US" dirty="0" smtClean="0"/>
              <a:t>Phase Margin = 44.4 </a:t>
            </a:r>
            <a:r>
              <a:rPr lang="en-US" dirty="0" err="1" smtClean="0"/>
              <a:t>deg</a:t>
            </a:r>
            <a:r>
              <a:rPr lang="en-US" dirty="0" smtClean="0"/>
              <a:t>, 17.2 r/s (2.7 Hz)</a:t>
            </a:r>
            <a:endParaRPr lang="en-US" dirty="0"/>
          </a:p>
        </p:txBody>
      </p:sp>
      <p:sp>
        <p:nvSpPr>
          <p:cNvPr id="9" name="TextBox 8"/>
          <p:cNvSpPr txBox="1"/>
          <p:nvPr/>
        </p:nvSpPr>
        <p:spPr>
          <a:xfrm>
            <a:off x="5940152" y="5521587"/>
            <a:ext cx="2580963" cy="830997"/>
          </a:xfrm>
          <a:prstGeom prst="rect">
            <a:avLst/>
          </a:prstGeom>
          <a:noFill/>
        </p:spPr>
        <p:txBody>
          <a:bodyPr wrap="none" rtlCol="0">
            <a:spAutoFit/>
          </a:bodyPr>
          <a:lstStyle/>
          <a:p>
            <a:r>
              <a:rPr lang="en-US" dirty="0" smtClean="0"/>
              <a:t>Gain 0.595</a:t>
            </a:r>
          </a:p>
          <a:p>
            <a:r>
              <a:rPr lang="en-US" dirty="0" smtClean="0"/>
              <a:t>Zeros at 5.9, 1.4 r/s</a:t>
            </a:r>
          </a:p>
          <a:p>
            <a:r>
              <a:rPr lang="en-US" dirty="0" smtClean="0"/>
              <a:t>Poles at 0,0, -42+/-42j</a:t>
            </a:r>
            <a:endParaRPr lang="en-US" dirty="0"/>
          </a:p>
        </p:txBody>
      </p:sp>
      <p:sp>
        <p:nvSpPr>
          <p:cNvPr id="10" name="TextBox 9"/>
          <p:cNvSpPr txBox="1"/>
          <p:nvPr/>
        </p:nvSpPr>
        <p:spPr>
          <a:xfrm>
            <a:off x="2123728" y="4958297"/>
            <a:ext cx="3131370" cy="338554"/>
          </a:xfrm>
          <a:prstGeom prst="rect">
            <a:avLst/>
          </a:prstGeom>
          <a:noFill/>
        </p:spPr>
        <p:txBody>
          <a:bodyPr wrap="none" rtlCol="0">
            <a:spAutoFit/>
          </a:bodyPr>
          <a:lstStyle/>
          <a:p>
            <a:r>
              <a:rPr lang="en-US" dirty="0" smtClean="0">
                <a:solidFill>
                  <a:srgbClr val="FF0000"/>
                </a:solidFill>
              </a:rPr>
              <a:t>Slight retuning re-stabilized!</a:t>
            </a:r>
            <a:endParaRPr lang="en-US" dirty="0">
              <a:solidFill>
                <a:srgbClr val="FF0000"/>
              </a:solidFill>
            </a:endParaRPr>
          </a:p>
        </p:txBody>
      </p:sp>
      <p:sp>
        <p:nvSpPr>
          <p:cNvPr id="11" name="TextBox 10"/>
          <p:cNvSpPr txBox="1"/>
          <p:nvPr/>
        </p:nvSpPr>
        <p:spPr>
          <a:xfrm>
            <a:off x="5868144" y="1002214"/>
            <a:ext cx="1944216" cy="338554"/>
          </a:xfrm>
          <a:prstGeom prst="rect">
            <a:avLst/>
          </a:prstGeom>
          <a:noFill/>
        </p:spPr>
        <p:txBody>
          <a:bodyPr wrap="square" rtlCol="0">
            <a:spAutoFit/>
          </a:bodyPr>
          <a:lstStyle/>
          <a:p>
            <a:r>
              <a:rPr lang="en-US" dirty="0" smtClean="0">
                <a:hlinkClick r:id="rId5" action="ppaction://hlinksldjump"/>
              </a:rPr>
              <a:t>Back to Lecture</a:t>
            </a:r>
            <a:endParaRPr lang="en-US" dirty="0"/>
          </a:p>
        </p:txBody>
      </p:sp>
    </p:spTree>
    <p:extLst>
      <p:ext uri="{BB962C8B-B14F-4D97-AF65-F5344CB8AC3E}">
        <p14:creationId xmlns:p14="http://schemas.microsoft.com/office/powerpoint/2010/main" val="133330281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Re-examine Nominal Air </a:t>
            </a:r>
            <a:r>
              <a:rPr lang="en-US" dirty="0"/>
              <a:t>Damping, </a:t>
            </a:r>
            <a:r>
              <a:rPr lang="en-US" dirty="0" smtClean="0"/>
              <a:t>Heavy </a:t>
            </a:r>
            <a:r>
              <a:rPr lang="en-US" dirty="0"/>
              <a:t>Design Compensator</a:t>
            </a:r>
          </a:p>
        </p:txBody>
      </p:sp>
      <p:sp>
        <p:nvSpPr>
          <p:cNvPr id="4" name="Slide Number Placeholder 3"/>
          <p:cNvSpPr>
            <a:spLocks noGrp="1"/>
          </p:cNvSpPr>
          <p:nvPr>
            <p:ph type="sldNum" sz="quarter" idx="12"/>
          </p:nvPr>
        </p:nvSpPr>
        <p:spPr/>
        <p:txBody>
          <a:bodyPr/>
          <a:lstStyle/>
          <a:p>
            <a:pPr>
              <a:defRPr/>
            </a:pPr>
            <a:fld id="{DF0BD74F-3043-4461-98A7-AC7291454A9C}" type="slidenum">
              <a:rPr lang="en-US" smtClean="0"/>
              <a:pPr>
                <a:defRPr/>
              </a:pPr>
              <a:t>98</a:t>
            </a:fld>
            <a:endParaRPr lang="en-US"/>
          </a:p>
        </p:txBody>
      </p:sp>
      <p:pic>
        <p:nvPicPr>
          <p:cNvPr id="1136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456" y="1196752"/>
            <a:ext cx="3923994"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6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628800"/>
            <a:ext cx="3293471" cy="3447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940152" y="5521587"/>
            <a:ext cx="2580963" cy="830997"/>
          </a:xfrm>
          <a:prstGeom prst="rect">
            <a:avLst/>
          </a:prstGeom>
          <a:noFill/>
        </p:spPr>
        <p:txBody>
          <a:bodyPr wrap="none" rtlCol="0">
            <a:spAutoFit/>
          </a:bodyPr>
          <a:lstStyle/>
          <a:p>
            <a:r>
              <a:rPr lang="en-US" dirty="0" smtClean="0"/>
              <a:t>Gain 0.595</a:t>
            </a:r>
          </a:p>
          <a:p>
            <a:r>
              <a:rPr lang="en-US" dirty="0" smtClean="0"/>
              <a:t>Zeros at 5.9, 1.4 r/s</a:t>
            </a:r>
          </a:p>
          <a:p>
            <a:r>
              <a:rPr lang="en-US" dirty="0" smtClean="0"/>
              <a:t>Poles at 0,0, -42+/-42j</a:t>
            </a:r>
            <a:endParaRPr lang="en-US" dirty="0"/>
          </a:p>
        </p:txBody>
      </p:sp>
      <p:sp>
        <p:nvSpPr>
          <p:cNvPr id="8" name="TextBox 7"/>
          <p:cNvSpPr txBox="1"/>
          <p:nvPr/>
        </p:nvSpPr>
        <p:spPr>
          <a:xfrm>
            <a:off x="467544" y="5644697"/>
            <a:ext cx="4689104" cy="584775"/>
          </a:xfrm>
          <a:prstGeom prst="rect">
            <a:avLst/>
          </a:prstGeom>
          <a:noFill/>
        </p:spPr>
        <p:txBody>
          <a:bodyPr wrap="none" rtlCol="0">
            <a:spAutoFit/>
          </a:bodyPr>
          <a:lstStyle/>
          <a:p>
            <a:r>
              <a:rPr lang="en-US" dirty="0" smtClean="0"/>
              <a:t>Gain Margin = 13.4 dB, 53.4 r/s  (8.5 Hz)</a:t>
            </a:r>
          </a:p>
          <a:p>
            <a:r>
              <a:rPr lang="en-US" dirty="0" smtClean="0"/>
              <a:t>Phase Margin = 42.1 </a:t>
            </a:r>
            <a:r>
              <a:rPr lang="en-US" dirty="0" err="1" smtClean="0"/>
              <a:t>deg</a:t>
            </a:r>
            <a:r>
              <a:rPr lang="en-US" dirty="0" smtClean="0"/>
              <a:t>, 17.2 r/s (2.7 Hz)</a:t>
            </a:r>
            <a:endParaRPr lang="en-US" dirty="0"/>
          </a:p>
        </p:txBody>
      </p:sp>
      <p:sp>
        <p:nvSpPr>
          <p:cNvPr id="9" name="TextBox 8"/>
          <p:cNvSpPr txBox="1"/>
          <p:nvPr/>
        </p:nvSpPr>
        <p:spPr>
          <a:xfrm>
            <a:off x="1853259" y="5183033"/>
            <a:ext cx="5117491" cy="338554"/>
          </a:xfrm>
          <a:prstGeom prst="rect">
            <a:avLst/>
          </a:prstGeom>
          <a:noFill/>
        </p:spPr>
        <p:txBody>
          <a:bodyPr wrap="none" rtlCol="0">
            <a:spAutoFit/>
          </a:bodyPr>
          <a:lstStyle/>
          <a:p>
            <a:r>
              <a:rPr lang="en-US" dirty="0" smtClean="0">
                <a:solidFill>
                  <a:srgbClr val="FF0000"/>
                </a:solidFill>
              </a:rPr>
              <a:t>Net effect:  damping </a:t>
            </a:r>
            <a:r>
              <a:rPr lang="en-US" dirty="0" err="1" smtClean="0">
                <a:solidFill>
                  <a:srgbClr val="FF0000"/>
                </a:solidFill>
              </a:rPr>
              <a:t>destablized</a:t>
            </a:r>
            <a:r>
              <a:rPr lang="en-US" dirty="0" smtClean="0">
                <a:solidFill>
                  <a:srgbClr val="FF0000"/>
                </a:solidFill>
              </a:rPr>
              <a:t> but not much!</a:t>
            </a:r>
            <a:endParaRPr lang="en-US" dirty="0">
              <a:solidFill>
                <a:srgbClr val="FF0000"/>
              </a:solidFill>
            </a:endParaRPr>
          </a:p>
        </p:txBody>
      </p:sp>
      <p:sp>
        <p:nvSpPr>
          <p:cNvPr id="10" name="TextBox 9"/>
          <p:cNvSpPr txBox="1"/>
          <p:nvPr/>
        </p:nvSpPr>
        <p:spPr>
          <a:xfrm>
            <a:off x="5998642" y="692696"/>
            <a:ext cx="1944216" cy="338554"/>
          </a:xfrm>
          <a:prstGeom prst="rect">
            <a:avLst/>
          </a:prstGeom>
          <a:noFill/>
        </p:spPr>
        <p:txBody>
          <a:bodyPr wrap="square" rtlCol="0">
            <a:spAutoFit/>
          </a:bodyPr>
          <a:lstStyle/>
          <a:p>
            <a:r>
              <a:rPr lang="en-US" dirty="0" smtClean="0">
                <a:hlinkClick r:id="rId5" action="ppaction://hlinksldjump"/>
              </a:rPr>
              <a:t>Back to Lecture</a:t>
            </a:r>
            <a:endParaRPr lang="en-US" dirty="0"/>
          </a:p>
        </p:txBody>
      </p:sp>
    </p:spTree>
    <p:extLst>
      <p:ext uri="{BB962C8B-B14F-4D97-AF65-F5344CB8AC3E}">
        <p14:creationId xmlns:p14="http://schemas.microsoft.com/office/powerpoint/2010/main" val="141973754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Verdana" pitchFamily="34" charset="0"/>
              </a:defRPr>
            </a:lvl1pPr>
            <a:lvl2pPr marL="742950" indent="-285750" eaLnBrk="0" hangingPunct="0">
              <a:defRPr sz="1600">
                <a:solidFill>
                  <a:schemeClr val="tx1"/>
                </a:solidFill>
                <a:latin typeface="Verdana" pitchFamily="34" charset="0"/>
              </a:defRPr>
            </a:lvl2pPr>
            <a:lvl3pPr marL="1143000" indent="-228600" eaLnBrk="0" hangingPunct="0">
              <a:defRPr sz="1600">
                <a:solidFill>
                  <a:schemeClr val="tx1"/>
                </a:solidFill>
                <a:latin typeface="Verdana" pitchFamily="34" charset="0"/>
              </a:defRPr>
            </a:lvl3pPr>
            <a:lvl4pPr marL="1600200" indent="-228600" eaLnBrk="0" hangingPunct="0">
              <a:defRPr sz="1600">
                <a:solidFill>
                  <a:schemeClr val="tx1"/>
                </a:solidFill>
                <a:latin typeface="Verdana" pitchFamily="34" charset="0"/>
              </a:defRPr>
            </a:lvl4pPr>
            <a:lvl5pPr marL="2057400" indent="-228600" eaLnBrk="0" hangingPunct="0">
              <a:defRPr sz="1600">
                <a:solidFill>
                  <a:schemeClr val="tx1"/>
                </a:solidFill>
                <a:latin typeface="Verdana" pitchFamily="34" charset="0"/>
              </a:defRPr>
            </a:lvl5pPr>
            <a:lvl6pPr marL="2514600" indent="-228600" eaLnBrk="0" fontAlgn="base" hangingPunct="0">
              <a:spcBef>
                <a:spcPct val="0"/>
              </a:spcBef>
              <a:spcAft>
                <a:spcPct val="0"/>
              </a:spcAft>
              <a:defRPr sz="1600">
                <a:solidFill>
                  <a:schemeClr val="tx1"/>
                </a:solidFill>
                <a:latin typeface="Verdana" pitchFamily="34" charset="0"/>
              </a:defRPr>
            </a:lvl6pPr>
            <a:lvl7pPr marL="2971800" indent="-228600" eaLnBrk="0" fontAlgn="base" hangingPunct="0">
              <a:spcBef>
                <a:spcPct val="0"/>
              </a:spcBef>
              <a:spcAft>
                <a:spcPct val="0"/>
              </a:spcAft>
              <a:defRPr sz="1600">
                <a:solidFill>
                  <a:schemeClr val="tx1"/>
                </a:solidFill>
                <a:latin typeface="Verdana" pitchFamily="34" charset="0"/>
              </a:defRPr>
            </a:lvl7pPr>
            <a:lvl8pPr marL="3429000" indent="-228600" eaLnBrk="0" fontAlgn="base" hangingPunct="0">
              <a:spcBef>
                <a:spcPct val="0"/>
              </a:spcBef>
              <a:spcAft>
                <a:spcPct val="0"/>
              </a:spcAft>
              <a:defRPr sz="1600">
                <a:solidFill>
                  <a:schemeClr val="tx1"/>
                </a:solidFill>
                <a:latin typeface="Verdana" pitchFamily="34" charset="0"/>
              </a:defRPr>
            </a:lvl8pPr>
            <a:lvl9pPr marL="3886200" indent="-228600" eaLnBrk="0" fontAlgn="base" hangingPunct="0">
              <a:spcBef>
                <a:spcPct val="0"/>
              </a:spcBef>
              <a:spcAft>
                <a:spcPct val="0"/>
              </a:spcAft>
              <a:defRPr sz="1600">
                <a:solidFill>
                  <a:schemeClr val="tx1"/>
                </a:solidFill>
                <a:latin typeface="Verdana" pitchFamily="34" charset="0"/>
              </a:defRPr>
            </a:lvl9pPr>
          </a:lstStyle>
          <a:p>
            <a:pPr eaLnBrk="1" hangingPunct="1"/>
            <a:fld id="{AFA7E509-F0D3-4C21-A077-FF188246B5B4}" type="slidenum">
              <a:rPr lang="en-US" sz="1400" smtClean="0"/>
              <a:pPr eaLnBrk="1" hangingPunct="1"/>
              <a:t>99</a:t>
            </a:fld>
            <a:endParaRPr lang="en-US" sz="1400" smtClean="0"/>
          </a:p>
        </p:txBody>
      </p:sp>
      <p:sp>
        <p:nvSpPr>
          <p:cNvPr id="19459" name="Rectangle 2"/>
          <p:cNvSpPr>
            <a:spLocks noGrp="1" noChangeArrowheads="1"/>
          </p:cNvSpPr>
          <p:nvPr>
            <p:ph type="title"/>
          </p:nvPr>
        </p:nvSpPr>
        <p:spPr/>
        <p:txBody>
          <a:bodyPr/>
          <a:lstStyle/>
          <a:p>
            <a:pPr eaLnBrk="1" hangingPunct="1"/>
            <a:r>
              <a:rPr lang="en-US" smtClean="0"/>
              <a:t>Poles and Zeros</a:t>
            </a:r>
          </a:p>
        </p:txBody>
      </p:sp>
      <p:sp>
        <p:nvSpPr>
          <p:cNvPr id="19460" name="Rectangle 3"/>
          <p:cNvSpPr>
            <a:spLocks noGrp="1" noChangeArrowheads="1"/>
          </p:cNvSpPr>
          <p:nvPr>
            <p:ph type="body" idx="1"/>
          </p:nvPr>
        </p:nvSpPr>
        <p:spPr>
          <a:xfrm>
            <a:off x="685800" y="914400"/>
            <a:ext cx="7772400" cy="1371600"/>
          </a:xfrm>
        </p:spPr>
        <p:txBody>
          <a:bodyPr/>
          <a:lstStyle/>
          <a:p>
            <a:pPr eaLnBrk="1" hangingPunct="1"/>
            <a:r>
              <a:rPr lang="en-US" smtClean="0"/>
              <a:t>What do they mean? Why do we care about them?</a:t>
            </a:r>
          </a:p>
          <a:p>
            <a:pPr eaLnBrk="1" hangingPunct="1"/>
            <a:r>
              <a:rPr lang="en-US" smtClean="0"/>
              <a:t>Consider a transfer function </a:t>
            </a:r>
            <a:r>
              <a:rPr lang="en-US" i="1" smtClean="0"/>
              <a:t>H(s)</a:t>
            </a:r>
            <a:r>
              <a:rPr lang="en-US" smtClean="0"/>
              <a:t> which represents the impulse response of an LTI system. Recall that we can always write </a:t>
            </a:r>
            <a:r>
              <a:rPr lang="en-US" i="1" smtClean="0"/>
              <a:t>H(s)</a:t>
            </a:r>
            <a:r>
              <a:rPr lang="en-US" smtClean="0"/>
              <a:t> as a partial fraction expansion:</a:t>
            </a:r>
          </a:p>
        </p:txBody>
      </p:sp>
      <p:pic>
        <p:nvPicPr>
          <p:cNvPr id="19461" name="Picture 6" descr="D:\Users\a22069t\My Documents\Subsection Stuff\My People\Training Materials\txp_fig.png"/>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2501900" y="2476500"/>
            <a:ext cx="38623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9462" name="Rectangle 7"/>
          <p:cNvSpPr>
            <a:spLocks noChangeArrowheads="1"/>
          </p:cNvSpPr>
          <p:nvPr/>
        </p:nvSpPr>
        <p:spPr bwMode="auto">
          <a:xfrm>
            <a:off x="685800" y="3581400"/>
            <a:ext cx="7772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r>
              <a:rPr lang="en-US" sz="1800"/>
              <a:t>The </a:t>
            </a:r>
            <a:r>
              <a:rPr lang="en-US" sz="1800" i="1"/>
              <a:t>pi’</a:t>
            </a:r>
            <a:r>
              <a:rPr lang="en-US" sz="1800"/>
              <a:t>s are the poles. Each pole is either real or complex and either unique or repeated</a:t>
            </a:r>
          </a:p>
          <a:p>
            <a:pPr marL="342900" indent="-342900">
              <a:spcBef>
                <a:spcPct val="20000"/>
              </a:spcBef>
              <a:buFontTx/>
              <a:buChar char="•"/>
            </a:pPr>
            <a:r>
              <a:rPr lang="en-US" sz="1800"/>
              <a:t>Recall that we can return each term individually to the time domain:</a:t>
            </a:r>
          </a:p>
        </p:txBody>
      </p:sp>
      <p:pic>
        <p:nvPicPr>
          <p:cNvPr id="19463" name="Picture 10" descr="D:\Users\a22069t\My Documents\Subsection Stuff\My People\Training Materials\txp_fig.png"/>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1524000" y="4953000"/>
            <a:ext cx="60960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extLst>
      <p:ext uri="{BB962C8B-B14F-4D97-AF65-F5344CB8AC3E}">
        <p14:creationId xmlns:p14="http://schemas.microsoft.com/office/powerpoint/2010/main" val="171744193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INIT" val="\newcommand{type}{3}{#1 \vdash #2 : #3}"/>
  <p:tag name="USEAMSFONTS" val="True"/>
  <p:tag name="EMBEDFONTS" val="False"/>
  <p:tag name="USEBOLDAMS" val="False"/>
  <p:tag name="DEFAULTDISPLAYSOURCE" val="\documentclass{slides}\pagestyle{empty}&#10;% Add your setup code here&#10;\begin{document}&#10;% Add your code here. Keep everything on a single page.&#10;\end{document}&#10;"/>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1.2"/>
  <p:tag name="DEFAULTFONTSIZE" val="10"/>
  <p:tag name="DEFAULTWIDTH" val="382"/>
  <p:tag name="DEFAULTHEIGHT" val="305"/>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A \sin(\omega t)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85"/>
  <p:tag name="PICTUREFILESIZE" val="4855"/>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B \sin(\omega t + \phi )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27"/>
  <p:tag name="PICTUREFILESIZE" val="6936"/>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frac{1}{s}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1"/>
  <p:tag name="PICTUREFILESIZE" val="794"/>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begin{eqnarray*}&#10;\int A \sin(\omega t) dt &amp; = &amp; -\frac{A}{\omega} \cos(\omega t) \\&#10; &amp; = &amp; \frac{A}{\omega} \sin(\omega t - \frac{\pi}{2})&#10;\end{eqnarray*}&#10;\[ \mbox{so } \frac{B}{A} = \frac{A/\omega}{A} = \frac{1}{\omega} \]&#10;\[ \phi = -\frac{\pi}{2}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307"/>
  <p:tag name="PICTUREFILESIZE" val="44823"/>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A \sin(\omega t)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85"/>
  <p:tag name="PICTUREFILESIZE" val="4855"/>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B \sin(\omega t + \phi )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27"/>
  <p:tag name="PICTUREFILESIZE" val="6936"/>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frac{a}{s+a}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35"/>
  <p:tag name="PICTUREFILESIZE" val="215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frac{A\omega}{s^2+\omega^2}$&#10;&#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55"/>
  <p:tag name="PICTUREFILESIZE" val="4277"/>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frac{A\omega a}{(s^2 + \omega^2)(s + a)}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64"/>
  <p:tag name="PICTUREFILESIZE" val="11840"/>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frac{A_1}{s^2 + \omega^2} + \frac{A_2}{s+a}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56"/>
  <p:tag name="PICTUREFILESIZE" val="9440"/>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frac{Y(s)}{X(s)} = \frac{\omega^2_n}{s^2 + 2\zeta\omega_n s + \omega^2_n}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242"/>
  <p:tag name="PICTUREFILESIZE" val="19066"/>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H(s) = \frac{a}{s+a} \; \Rightarrow \; H(j\omega) = \frac{a}{j\omega + a} \]&#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332"/>
  <p:tag name="PICTUREFILESIZE" val="16155"/>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begin{eqnarray*}&#10;H(j\omega) &amp; = &amp; \alpha(\omega) + j \beta(\omega) \\&#10;&amp; = &amp; m(\omega)e^{j\phi(\omega)}&#10;\end{eqnarray*}&#10;\begin{eqnarray*}&#10;\mbox{where } \ \ \ m(\omega) &amp; = &amp; \sqrt{\alpha^2(\omega) +&#10;    \beta^2(\omega)} \\&#10;\phi(\omega) &amp; = &amp; \tan^{-1} \frac{\beta(\omega)}{\alpha(\omega)}&#10;\end{eqnarray*}&#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356"/>
  <p:tag name="PICTUREFILESIZE" val="57166"/>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begin{eqnarray*}&#10;H(j\omega) &amp; = &amp; \frac{a}{j\omega + a} = &#10;\frac{1}{\frac{1}{a} j\omega + 1} =&#10;\frac{-\frac{1}{a} j\omega + 1}{(\frac{1}{a} j\omega + 1)(-\frac{1}{a}&#10;  j\omega + 1)} \\&#10;&amp; = &amp; \frac{-\frac{1}{a} j\omega +&#10;  1}{\left(\frac{1}{a}\right)^2\omega^2 + 1}, \ \ \ \ \ \ \mbox{let }&#10;b=1/a \\&#10;&amp; = &amp; \frac{1}{b^2\omega^2 + 1} - j \frac{b\omega}{b^2\omega^2 + 1} \\&#10;&amp; = &amp; \alpha(\omega) + j \beta(\omega)&#10;\end{eqnarray*}&#10;\begin{eqnarray*}&#10;m(\omega) &amp; = &amp; \sqrt{\frac{1}{(b^2\omega^2 + 1)^2} + &#10;  \frac{b^2\omega^2}{(b^2\omega^2 + 1)^2}} \\&#10;&amp; = &amp; \sqrt{\frac{1}{b^2\omega^2 + 1}} = \sqrt{\frac{1}{1 +&#10;  \frac{\omega}{a}^2}} \\&#10;\phi(\omega) &amp; = &amp; -\tan^{-1} \left(\frac{\frac{b\omega}{b^2\omega^2 +&#10;  1}}{\frac{1}{b^2\omega^2 + 1}}\right) = -\tan^{-1}\left(\frac{\omega}{a}\right)&#10;\end{eqnarray*}&#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531"/>
  <p:tag name="PICTUREFILESIZE" val="151519"/>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frac{B}{A} = m(\omega),\ \ \ \phi = \phi(\omega)\]&#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223"/>
  <p:tag name="PICTUREFILESIZE" val="12096"/>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20\log(m(\omega)) = 20\log\left(1+ \left(\frac{\omega}{a}\right)^2\right)^{-\frac{1}{2}}\]&#10;\[= -10\log\left(1 + \left(\frac{\omega}{a}\right)^2\right)\]&#10;\[\mbox{and } \phi(\omega) = -\tan^{-1}\left(\frac{\omega}{a}\right)\]&#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367"/>
  <p:tag name="PICTUREFILESIZE" val="56501"/>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H(s) = \frac{10}{s+10}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44"/>
  <p:tag name="PICTUREFILESIZE" val="7630"/>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A \sin(\omega t)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85"/>
  <p:tag name="PICTUREFILESIZE" val="4855"/>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B \sin(\omega t + \phi )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27"/>
  <p:tag name="PICTUREFILESIZE" val="6936"/>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frac{\tau_1 s + 1}{\tau_2 s + 1}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52"/>
  <p:tag name="PICTUREFILESIZE" val="2801"/>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omega_m = \frac{1}{\sqrt{\tau_1\tau_2}},\ \ \ \phi_m =&#10;\sin^{-1}\left(\frac{1 - \tau_2/\tau_1}{1 + \tau_2/\tau_1}\right)$&#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354"/>
  <p:tag name="PICTUREFILESIZE" val="18861"/>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setlength{\abovedisplayskip}{0pt}&#10;\setlength{\belowdisplayskip}{0pt}&#10;%\setlength{\baselineskip}{0pt}&#10;%\renewcommand{\baselinestretch}{0.1}&#10;&#10;&#10;\[ \omega_n = 10,\, \zeta = 0.3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65"/>
  <p:tag name="PICTUREFILESIZE" val="6498"/>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tau_1 &gt; \tau_2$ (lead compensation)&#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283"/>
  <p:tag name="PICTUREFILESIZE" val="13105"/>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tau_1 &lt; \tau_2$ (lag compensation)&#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272"/>
  <p:tag name="PICTUREFILESIZE" val="12746"/>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H(s) = 3 \frac{s+5}{s+15} = \frac{(1/5) s+1}{(1/15) s + 1}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307"/>
  <p:tag name="PICTUREFILESIZE" val="19593"/>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H(s) = 3 \frac{s+5}{s+15} = \frac{(1/5) s+1}{(1/15) s + 1}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307"/>
  <p:tag name="PICTUREFILESIZE" val="19593"/>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H(s) = \frac{\omega_n^2}{s^2 + 2\zeta\omega_n + \omega_n^2 }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230"/>
  <p:tag name="PICTUREFILESIZE" val="15274"/>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A \sin(\omega t)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85"/>
  <p:tag name="PICTUREFILESIZE" val="4855"/>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B \sin(\omega t + \phi )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27"/>
  <p:tag name="PICTUREFILESIZE" val="6936"/>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frac{\omega_n^2}{s^2 + 2\zeta \omega_n s + \omega_n^2}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19"/>
  <p:tag name="PICTUREFILESIZE" val="9491"/>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H(s) =  \frac{1}{\tau s+1}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42"/>
  <p:tag name="PICTUREFILESIZE" val="6222"/>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A \sin(\omega t)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85"/>
  <p:tag name="PICTUREFILESIZE" val="485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A \sin(\omega t)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85"/>
  <p:tag name="PICTUREFILESIZE" val="4855"/>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B \sin(\omega t + \phi )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27"/>
  <p:tag name="PICTUREFILESIZE" val="6936"/>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e^{-sT}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44"/>
  <p:tag name="PICTUREFILESIZE" val="1976"/>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frac{1}{T s+1}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67"/>
  <p:tag name="PICTUREFILESIZE" val="2707"/>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frac{k}{s}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2"/>
  <p:tag name="PICTUREFILESIZE" val="1566"/>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frac{k}{s(Ts + 1)}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96"/>
  <p:tag name="PICTUREFILESIZE" val="5860"/>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u(t)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37"/>
  <p:tag name="PICTUREFILESIZE" val="2623"/>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y(t)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36"/>
  <p:tag name="PICTUREFILESIZE" val="2758"/>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e(t)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35"/>
  <p:tag name="PICTUREFILESIZE" val="2496"/>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r(t)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35"/>
  <p:tag name="PICTUREFILESIZE" val="2397"/>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x(t)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37"/>
  <p:tag name="PICTUREFILESIZE" val="2696"/>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B \sin(\omega t + \phi )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27"/>
  <p:tag name="PICTUREFILESIZE" val="6936"/>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G_l (s) = \frac{X(s)}{E(s)} = K(s) G(s) H(s)$&#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295"/>
  <p:tag name="PICTUREFILESIZE" val="19627"/>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G_c (s) = \frac{Y(s)}{R(s)} = \frac{K(s) G(s)}{1 + K(s) G(s) H(s)}&#10;= \frac {K(s) G(s)}{1 + G_l (s)}$&#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413"/>
  <p:tag name="PICTUREFILESIZE" val="29898"/>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setlength{\abovedisplayskip}{0pt}&#10;\setlength{\belowdisplayskip}{0pt}&#10;%\setlength{\baselineskip}{0pt}&#10;%\renewcommand{\baselinestretch}{0.1}&#10;&#10;\[ 1 + G_l (s) = 0 \]&#10;\[ G_l (s) = -1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33"/>
  <p:tag name="PICTUREFILESIZE" val="10880"/>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setlength{\abovedisplayskip}{0pt}&#10;\setlength{\belowdisplayskip}{0pt}&#10;%\setlength{\baselineskip}{0pt}&#10;%\renewcommand{\baselinestretch}{0.1}&#10;&#10;\[ \omega_{\mbox{\small crossover}} \approx \omega_{\mbox{\small bandwidth}} \approx \omega_{n} \]&#10;\[ \mbox{phase margin} \approx 100\zeta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273"/>
  <p:tag name="PICTUREFILESIZE" val="25242"/>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setlength{\abovedisplayskip}{0pt}&#10;\setlength{\belowdisplayskip}{0pt}&#10;%\setlength{\baselineskip}{0pt}&#10;%\renewcommand{\baselinestretch}{0.1}&#10;&#10;\[ \frac{\tau_1 s + 1}{\tau_2 s + 1} \]&#10;\[ \tau_1 &gt; \tau_2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72"/>
  <p:tag name="PICTUREFILESIZE" val="7551"/>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setlength{\abovedisplayskip}{0pt}&#10;\setlength{\belowdisplayskip}{0pt}&#10;%\setlength{\baselineskip}{0pt}&#10;%\renewcommand{\baselinestretch}{0.1}&#10;&#10;\[ G(s) = \frac{N(s)}{D(s)}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26"/>
  <p:tag name="PICTUREFILESIZE" val="10554"/>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setlength{\abovedisplayskip}{0pt}&#10;\setlength{\belowdisplayskip}{0pt}&#10;%\setlength{\baselineskip}{0pt}&#10;%\renewcommand{\baselinestretch}{0.1}&#10;&#10;\[ \frac{\tau_1 s + 1}{\tau_2 s + 1} \cdot \frac{N(s)}{D(s)}\]&#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38"/>
  <p:tag name="PICTUREFILESIZE" val="11745"/>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setlength{\abovedisplayskip}{0pt}&#10;\setlength{\belowdisplayskip}{0pt}&#10;%\setlength{\baselineskip}{0pt}&#10;%\renewcommand{\baselinestretch}{0.1}&#10;&#10;\[ k \cdot \frac{\tau_1 s + 1}{\tau_2 s + 1} \cdot \frac{N(s)}{D(s)}\]&#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64"/>
  <p:tag name="PICTUREFILESIZE" val="13128"/>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e^{-p_2t} \rightarrow$&#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74"/>
  <p:tag name="PICTUREFILESIZE" val="3182"/>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e^{p_1t} \rightarrow$&#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60"/>
  <p:tag name="PICTUREFILESIZE" val="2534"/>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frac{10}{s+10}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64"/>
  <p:tag name="PICTUREFILESIZE" val="3426"/>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sin (\omega t) \rightarrow$&#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94"/>
  <p:tag name="PICTUREFILESIZE" val="4665"/>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frac{\omega_n}{\sqrt{1-\zeta^2}}e^{-\zeta\omega_n t} \sin&#10;  (\omega_n\sqrt{1-\zeta^2}\,t)  \rightarrow$&#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309"/>
  <p:tag name="PICTUREFILESIZE" val="17604"/>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frac{\omega_n}{\sqrt{1-\zeta^2}}e^{\zeta\omega_n t} \sin&#10;  (\omega_n\sqrt{1-\zeta^2}\,t)  \rightarrow$&#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296"/>
  <p:tag name="PICTUREFILESIZE" val="17956"/>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j\omega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38"/>
  <p:tag name="PICTUREFILESIZE" val="1707"/>
</p:tagLst>
</file>

<file path=ppt/tags/tag64.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j\omega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24"/>
  <p:tag name="PICTUREFILESIZE" val="1534"/>
</p:tagLst>
</file>

<file path=ppt/tags/tag65.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j\beta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23"/>
  <p:tag name="PICTUREFILESIZE" val="1879"/>
</p:tagLst>
</file>

<file path=ppt/tags/tag66.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j\beta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37"/>
  <p:tag name="PICTUREFILESIZE" val="2103"/>
</p:tagLst>
</file>

<file path=ppt/tags/tag67.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p_1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21"/>
  <p:tag name="PICTUREFILESIZE" val="1096"/>
</p:tagLst>
</file>

<file path=ppt/tags/tag68.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p_2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36"/>
  <p:tag name="PICTUREFILESIZE" val="1724"/>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eta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1"/>
  <p:tag name="PICTUREFILESIZE" val="74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H(s) = \frac{10}{s+10}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44"/>
  <p:tag name="PICTUREFILESIZE" val="7630"/>
</p:tagLst>
</file>

<file path=ppt/tags/tag70.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omega_n = \sqrt{\alpha^2 + \beta^2}, \zeta= \cos (\eta))$&#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280"/>
  <p:tag name="PICTUREFILESIZE" val="15012"/>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alpha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2"/>
  <p:tag name="PICTUREFILESIZE" val="862"/>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setlength{\abovedisplayskip}{0pt}&#10;\setlength{\belowdisplayskip}{0pt}&#10;%\setlength{\baselineskip}{0pt}&#10;%\renewcommand{\baselinestretch}{0.1}&#10;&#10;\[ y(t) = e^{-12t}\]&#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19"/>
  <p:tag name="PICTUREFILESIZE" val="5600"/>
</p:tagLst>
</file>

<file path=ppt/tags/tag73.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setlength{\abovedisplayskip}{0pt}&#10;\setlength{\belowdisplayskip}{0pt}&#10;%\setlength{\baselineskip}{0pt}&#10;%\renewcommand{\baselinestretch}{0.1}&#10;&#10;\[ y(t) = e^{12t}\]&#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06"/>
  <p:tag name="PICTUREFILESIZE" val="5510"/>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H(s) = \frac{a}{s+p_1} + \frac{b}{s+p_2} + \ldots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283"/>
  <p:tag name="PICTUREFILESIZE" val="12854"/>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setlength{\jot}{16pt}&#10;&#10;\begin{eqnarray*}&#10;\mbox{real roots} &amp; \rightarrow &amp; e^{-pt} \\&#10;\mbox{complex roots} &amp; \rightarrow &amp; \frac{\omega_n}{\sqrt{1-\zeta^2}}&#10;e^{-\zeta\omega_n t} \sin (\omega_n\sqrt{1-\zeta^2}\,t) \\&#10;\mbox{repeated real roots} &amp; \rightarrow &amp; t e^{-pt}&#10;\end{eqnarray*}&#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543"/>
  <p:tag name="PICTUREFILESIZE" val="54539"/>
</p:tagLst>
</file>

<file path=ppt/tags/tag76.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F(j\omega) = \mathcal{F}[f(t)] = \int_{-\infty}^{\infty} f(t) e^{-jwt} dt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344"/>
  <p:tag name="PICTUREFILESIZE" val="20405"/>
</p:tagLst>
</file>

<file path=ppt/tags/tag77.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 A e^{j\phi} \rightarrow A \sin(\omega t + \phi )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204"/>
  <p:tag name="PICTUREFILESIZE" val="10700"/>
</p:tagLst>
</file>

<file path=ppt/tags/tag78.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F(j\omega) = \mathcal{F}[f(t)] = \int_{-\infty}^{\infty} f(t) e^{-j\omega t} dt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343"/>
  <p:tag name="PICTUREFILESIZE" val="20310"/>
</p:tagLst>
</file>

<file path=ppt/tags/tag79.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omega \rightarrow 0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59"/>
  <p:tag name="PICTUREFILESIZE" val="2185"/>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frac{\omega^2_n}{s^2 + 2\zeta\omega_n s + \omega^2_n}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160"/>
  <p:tag name="PICTUREFILESIZE" val="12332"/>
</p:tagLst>
</file>

<file path=ppt/tags/tag80.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omega \rightarrow \infty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67"/>
  <p:tag name="PICTUREFILESIZE" val="2712"/>
</p:tagLst>
</file>

<file path=ppt/tags/tag81.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alpha (\omega)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45"/>
  <p:tag name="PICTUREFILESIZE" val="3076"/>
</p:tagLst>
</file>

<file path=ppt/tags/tag82.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beta (\omega)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44"/>
  <p:tag name="PICTUREFILESIZE" val="3400"/>
</p:tagLst>
</file>

<file path=ppt/tags/tag83.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phi (\omega)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43"/>
  <p:tag name="PICTUREFILESIZE" val="3339"/>
</p:tagLst>
</file>

<file path=ppt/tags/tag84.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m (\omega)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50"/>
  <p:tag name="PICTUREFILESIZE" val="3396"/>
</p:tagLst>
</file>

<file path=ppt/tags/tag85.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G(j\omega) = \alpha (\omega) + j \beta(\omega) = m(\omega) e^{j \phi(\omega)}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358"/>
  <p:tag name="PICTUREFILESIZE" val="20128"/>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 Add your setup code here&#10;\begin{document}&#10;% Add your code here. Keep everything on a single page.&#10;&#10;\[ H(s) = \frac{100}{s^2 +6s + 100} \]&#10;&#10;\end{document}&#10;"/>
  <p:tag name="EXTERNALNAME" val="txp_fig"/>
  <p:tag name="BLEND" val="False"/>
  <p:tag name="TRANSPARENT" val="False"/>
  <p:tag name="KEEPFILES" val="False"/>
  <p:tag name="DEBUGPAUSE" val="False"/>
  <p:tag name="RESOLUTION" val="1200"/>
  <p:tag name="TIMEOUT" val="(none)"/>
  <p:tag name="BOXWIDTH" val="382"/>
  <p:tag name="BOXHEIGHT" val="305"/>
  <p:tag name="BOXFONT" val="10"/>
  <p:tag name="BOXWRAP" val="False"/>
  <p:tag name="WORKAROUNDTRANSPARENCYBUG" val="False"/>
  <p:tag name="ALLOWFONTSUBSTITUTION" val="False"/>
  <p:tag name="BITMAPFORMAT" val="pngmono"/>
  <p:tag name="ORIGWIDTH" val="218"/>
  <p:tag name="PICTUREFILESIZE" val="12245"/>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FF3399"/>
        </a:dk1>
        <a:lt1>
          <a:srgbClr val="FFFFCC"/>
        </a:lt1>
        <a:dk2>
          <a:srgbClr val="808000"/>
        </a:dk2>
        <a:lt2>
          <a:srgbClr val="666633"/>
        </a:lt2>
        <a:accent1>
          <a:srgbClr val="339933"/>
        </a:accent1>
        <a:accent2>
          <a:srgbClr val="800000"/>
        </a:accent2>
        <a:accent3>
          <a:srgbClr val="FFFFE2"/>
        </a:accent3>
        <a:accent4>
          <a:srgbClr val="DA2A82"/>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51928</TotalTime>
  <Words>5209</Words>
  <Application>Microsoft Office PowerPoint</Application>
  <PresentationFormat>On-screen Show (4:3)</PresentationFormat>
  <Paragraphs>1031</Paragraphs>
  <Slides>104</Slides>
  <Notes>70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104</vt:i4>
      </vt:variant>
    </vt:vector>
  </HeadingPairs>
  <TitlesOfParts>
    <vt:vector size="117" baseType="lpstr">
      <vt:lpstr>Verdana</vt:lpstr>
      <vt:lpstr>Times New Roman</vt:lpstr>
      <vt:lpstr>Arial</vt:lpstr>
      <vt:lpstr>Wingdings</vt:lpstr>
      <vt:lpstr>Courier New</vt:lpstr>
      <vt:lpstr>Cambria Math</vt:lpstr>
      <vt:lpstr>msbm10</vt:lpstr>
      <vt:lpstr>Symbol</vt:lpstr>
      <vt:lpstr>Wingdings 2</vt:lpstr>
      <vt:lpstr>Default Design</vt:lpstr>
      <vt:lpstr>Equation</vt:lpstr>
      <vt:lpstr>Packager Shell Object</vt:lpstr>
      <vt:lpstr>Worksheet</vt:lpstr>
      <vt:lpstr>Control of an Electrically Powered Two-Spool Turbine Device   Advanced Courses in Engineering 19 Jan 2017 rev. 1</vt:lpstr>
      <vt:lpstr>Outline</vt:lpstr>
      <vt:lpstr>Description of Project</vt:lpstr>
      <vt:lpstr>PowerPoint Presentation</vt:lpstr>
      <vt:lpstr>Wind Turbine Primer</vt:lpstr>
      <vt:lpstr>Wind Turbine Overview</vt:lpstr>
      <vt:lpstr>Wind Turbine Primer</vt:lpstr>
      <vt:lpstr>Power Coefficient Characterized by Tip Speed Ratio</vt:lpstr>
      <vt:lpstr>PowerPoint Presentation</vt:lpstr>
      <vt:lpstr>Deriving Damping from Measured Time Constant</vt:lpstr>
      <vt:lpstr>ESC – Electronic Speed Control of Brushless DC Motor (BLDC)</vt:lpstr>
      <vt:lpstr>DC Motor Dynamic Model</vt:lpstr>
      <vt:lpstr>Modeling</vt:lpstr>
      <vt:lpstr>Moment of Inertia of Propeller</vt:lpstr>
      <vt:lpstr>Motor Constants – SI Units Assumptions</vt:lpstr>
      <vt:lpstr>PowerPoint Presentation</vt:lpstr>
      <vt:lpstr>Landscape of Control System Analysis</vt:lpstr>
      <vt:lpstr>Linearization</vt:lpstr>
      <vt:lpstr>Linearization (continued)</vt:lpstr>
      <vt:lpstr>Linearization Example</vt:lpstr>
      <vt:lpstr>Linearization Example – deep dive</vt:lpstr>
      <vt:lpstr>Linearization Example – deep dive</vt:lpstr>
      <vt:lpstr>Linearization Example</vt:lpstr>
      <vt:lpstr>Exercise #1</vt:lpstr>
      <vt:lpstr>Transfer Functions</vt:lpstr>
      <vt:lpstr>Progress – Model to Linear D.E.</vt:lpstr>
      <vt:lpstr>An Aside:  State Space</vt:lpstr>
      <vt:lpstr>State Space Continued</vt:lpstr>
      <vt:lpstr>State Space Continued</vt:lpstr>
      <vt:lpstr>State Space Concluded</vt:lpstr>
      <vt:lpstr>This “State” Concept Can Be Leveraged to Create a Nice Block Diagram Connection.  If this all seems a mish-mash it is.  These are different symbols for representing the same concept.   In fact, a Bode plot is another symbol.</vt:lpstr>
      <vt:lpstr>How it All Connects – these are all mathematically equivalent</vt:lpstr>
      <vt:lpstr>Example:  Derivation of Transfer Function from Block Diagram</vt:lpstr>
      <vt:lpstr>Example Cont’d - Transfer Function</vt:lpstr>
      <vt:lpstr>Conclusion – Model to LTI</vt:lpstr>
      <vt:lpstr>In-Class Exercise:</vt:lpstr>
      <vt:lpstr>Frequency Response</vt:lpstr>
      <vt:lpstr>Types of Responses</vt:lpstr>
      <vt:lpstr>PowerPoint Presentation</vt:lpstr>
      <vt:lpstr>The Frequency Response</vt:lpstr>
      <vt:lpstr>What is Frequency Response (continued)</vt:lpstr>
      <vt:lpstr>What is Frequency Response (continued)</vt:lpstr>
      <vt:lpstr>PowerPoint Presentation</vt:lpstr>
      <vt:lpstr>What is Frequency Response (continued)</vt:lpstr>
      <vt:lpstr>PowerPoint Presentation</vt:lpstr>
      <vt:lpstr>Integrator Frequency Response</vt:lpstr>
      <vt:lpstr>Lag Frequency Response</vt:lpstr>
      <vt:lpstr>Lag Frequency Response (continued)</vt:lpstr>
      <vt:lpstr>Lag Frequency Response (continued)</vt:lpstr>
      <vt:lpstr>Excel Frequency Response Example </vt:lpstr>
      <vt:lpstr>MATLAB Frequency Response Example</vt:lpstr>
      <vt:lpstr>Lag Frequency Response (continued)</vt:lpstr>
      <vt:lpstr>PowerPoint Presentation</vt:lpstr>
      <vt:lpstr>Lead/Lag Frequency Response</vt:lpstr>
      <vt:lpstr>PowerPoint Presentation</vt:lpstr>
      <vt:lpstr>PowerPoint Presentation</vt:lpstr>
      <vt:lpstr>PowerPoint Presentation</vt:lpstr>
      <vt:lpstr>PowerPoint Presentation</vt:lpstr>
      <vt:lpstr>Second Order Frequency Response</vt:lpstr>
      <vt:lpstr>PowerPoint Presentation</vt:lpstr>
      <vt:lpstr>Pure Delay Frequency Response</vt:lpstr>
      <vt:lpstr>Frequency Responses are Additive</vt:lpstr>
      <vt:lpstr>Closed Loop Transfer Function</vt:lpstr>
      <vt:lpstr>Loop Transfer Function/Closed Loop Transfer Function</vt:lpstr>
      <vt:lpstr>Using the Open Loop TF to Infer CLTF Poles</vt:lpstr>
      <vt:lpstr>Gain and Phase Margin on Bode Plot</vt:lpstr>
      <vt:lpstr>Relationships Between Open and Closed Loop Frequency Responses and Time Response</vt:lpstr>
      <vt:lpstr>Relationships Between Open and Closed Loop Frequency Responses and Time Response (continued)</vt:lpstr>
      <vt:lpstr>Control Design</vt:lpstr>
      <vt:lpstr>Control Design Objectives</vt:lpstr>
      <vt:lpstr>Lead Compensation Example</vt:lpstr>
      <vt:lpstr>Lead Compensation Example (continued)</vt:lpstr>
      <vt:lpstr>Lead Compensation Example (continued)</vt:lpstr>
      <vt:lpstr>Lead Compensation Example (continued)</vt:lpstr>
      <vt:lpstr>Notional Ideal Control System</vt:lpstr>
      <vt:lpstr>Control Design Example Summary</vt:lpstr>
      <vt:lpstr>Frequency Domain Control Design Example Summary</vt:lpstr>
      <vt:lpstr>Example Conclusion – Close the Loop!</vt:lpstr>
      <vt:lpstr>Rigid Pendulum Closed Loop Controller System Block Diagram</vt:lpstr>
      <vt:lpstr>Result Using sisotool for Air/Water Damping, Optimal Design Compensator</vt:lpstr>
      <vt:lpstr>Canceller Study</vt:lpstr>
      <vt:lpstr>Redo Linear Design with Reduced Order Controller (canceller)</vt:lpstr>
      <vt:lpstr>Cautions – Which do you prefer?   Which do you need?</vt:lpstr>
      <vt:lpstr>Let’s Talk about Damping – Making it Simple</vt:lpstr>
      <vt:lpstr>Let’s Talk About Gain Scheduling (for Homework)</vt:lpstr>
      <vt:lpstr>Conclusion</vt:lpstr>
      <vt:lpstr>Review vs Rool Locus:  Poles and Impulse Responses Connect</vt:lpstr>
      <vt:lpstr>Conclusion</vt:lpstr>
      <vt:lpstr>PowerPoint Presentation</vt:lpstr>
      <vt:lpstr>Backup</vt:lpstr>
      <vt:lpstr>Linearization Example 1</vt:lpstr>
      <vt:lpstr>Linearization Example 1 (continued)</vt:lpstr>
      <vt:lpstr>Linearization Example 1 (continued)</vt:lpstr>
      <vt:lpstr>PowerPoint Presentation</vt:lpstr>
      <vt:lpstr>Sensitivity Trade Study of Pendulum Controller</vt:lpstr>
      <vt:lpstr>Add Heavy Damping, Design Compensator</vt:lpstr>
      <vt:lpstr>Add Heavy Damping, Re-Optimized Design Compensator</vt:lpstr>
      <vt:lpstr>Re-examine Nominal Air Damping, Heavy Design Compensator</vt:lpstr>
      <vt:lpstr>Poles and Zeros</vt:lpstr>
      <vt:lpstr>An Aside: The Fourier Transform</vt:lpstr>
      <vt:lpstr>An Aside: The Fourier Transform (continued)</vt:lpstr>
      <vt:lpstr>Relationship between Poles/Step Response  and Frequency Response</vt:lpstr>
      <vt:lpstr>Plotting a Frequency Response on the s-Plane</vt:lpstr>
      <vt:lpstr>Shaping Open Loop Frequency Response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Control Systems</dc:title>
  <dc:creator>Joe Doeringer</dc:creator>
  <cp:lastModifiedBy>Dave Gutz</cp:lastModifiedBy>
  <cp:revision>760</cp:revision>
  <dcterms:created xsi:type="dcterms:W3CDTF">1601-01-01T00:00:00Z</dcterms:created>
  <dcterms:modified xsi:type="dcterms:W3CDTF">2016-11-23T01:48:41Z</dcterms:modified>
</cp:coreProperties>
</file>